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handoutMasterIdLst>
    <p:handoutMasterId r:id="rId46"/>
  </p:handoutMasterIdLst>
  <p:sldIdLst>
    <p:sldId id="256" r:id="rId2"/>
    <p:sldId id="257" r:id="rId3"/>
    <p:sldId id="283" r:id="rId4"/>
    <p:sldId id="258" r:id="rId5"/>
    <p:sldId id="261" r:id="rId6"/>
    <p:sldId id="259" r:id="rId7"/>
    <p:sldId id="289" r:id="rId8"/>
    <p:sldId id="260" r:id="rId9"/>
    <p:sldId id="262" r:id="rId10"/>
    <p:sldId id="279" r:id="rId11"/>
    <p:sldId id="265" r:id="rId12"/>
    <p:sldId id="266" r:id="rId13"/>
    <p:sldId id="267" r:id="rId14"/>
    <p:sldId id="282" r:id="rId15"/>
    <p:sldId id="269" r:id="rId16"/>
    <p:sldId id="270" r:id="rId17"/>
    <p:sldId id="271" r:id="rId18"/>
    <p:sldId id="272" r:id="rId19"/>
    <p:sldId id="286" r:id="rId20"/>
    <p:sldId id="273" r:id="rId21"/>
    <p:sldId id="274" r:id="rId22"/>
    <p:sldId id="280" r:id="rId23"/>
    <p:sldId id="299" r:id="rId24"/>
    <p:sldId id="300" r:id="rId25"/>
    <p:sldId id="302" r:id="rId26"/>
    <p:sldId id="303" r:id="rId27"/>
    <p:sldId id="291" r:id="rId28"/>
    <p:sldId id="290" r:id="rId29"/>
    <p:sldId id="292" r:id="rId30"/>
    <p:sldId id="293" r:id="rId31"/>
    <p:sldId id="294" r:id="rId32"/>
    <p:sldId id="295" r:id="rId33"/>
    <p:sldId id="296" r:id="rId34"/>
    <p:sldId id="297" r:id="rId35"/>
    <p:sldId id="298" r:id="rId36"/>
    <p:sldId id="276" r:id="rId37"/>
    <p:sldId id="285" r:id="rId38"/>
    <p:sldId id="278" r:id="rId39"/>
    <p:sldId id="287" r:id="rId40"/>
    <p:sldId id="288" r:id="rId41"/>
    <p:sldId id="284" r:id="rId42"/>
    <p:sldId id="275" r:id="rId43"/>
    <p:sldId id="281" r:id="rId44"/>
  </p:sldIdLst>
  <p:sldSz cx="9144000" cy="6858000" type="screen4x3"/>
  <p:notesSz cx="6797675" cy="987425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0C5"/>
    <a:srgbClr val="F5A300"/>
    <a:srgbClr val="FDCA00"/>
    <a:srgbClr val="9C1C26"/>
    <a:srgbClr val="312C8C"/>
    <a:srgbClr val="000000"/>
    <a:srgbClr val="B5B5B5"/>
    <a:srgbClr val="E9503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6" autoAdjust="0"/>
    <p:restoredTop sz="91167" autoAdjust="0"/>
  </p:normalViewPr>
  <p:slideViewPr>
    <p:cSldViewPr snapToObjects="1">
      <p:cViewPr>
        <p:scale>
          <a:sx n="110" d="100"/>
          <a:sy n="110" d="100"/>
        </p:scale>
        <p:origin x="-274" y="22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22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88824" y="418285"/>
            <a:ext cx="5356316" cy="421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108000" tIns="0" rIns="0" bIns="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 b="1">
                <a:latin typeface="Stafford" pitchFamily="2" charset="0"/>
              </a:defRPr>
            </a:lvl1pPr>
          </a:lstStyle>
          <a:p>
            <a:endParaRPr lang="de-DE"/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88825" y="9251967"/>
            <a:ext cx="1318623" cy="28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fld id="{A32DC80D-291A-4ABB-A78B-0417274A267C}" type="datetime4">
              <a:rPr lang="de-DE"/>
              <a:pPr/>
              <a:t>12. Mai 2012</a:t>
            </a:fld>
            <a:endParaRPr lang="de-DE"/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507447" y="9251967"/>
            <a:ext cx="4424783" cy="28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946393" y="9251967"/>
            <a:ext cx="664032" cy="2811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1000" b="1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7CC2173-B0D1-45F1-9D54-E33B7353DA19}" type="slidenum">
              <a:rPr lang="de-DE"/>
              <a:pPr/>
              <a:t>‹Nr.›</a:t>
            </a:fld>
            <a:endParaRPr lang="de-DE"/>
          </a:p>
        </p:txBody>
      </p:sp>
      <p:pic>
        <p:nvPicPr>
          <p:cNvPr id="50182" name="Picture 6" descr="tud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89906" y="389142"/>
            <a:ext cx="920519" cy="450855"/>
          </a:xfrm>
          <a:prstGeom prst="rect">
            <a:avLst/>
          </a:prstGeom>
          <a:noFill/>
        </p:spPr>
      </p:pic>
      <p:sp>
        <p:nvSpPr>
          <p:cNvPr id="50183" name="Rectangle 7"/>
          <p:cNvSpPr>
            <a:spLocks noChangeArrowheads="1"/>
          </p:cNvSpPr>
          <p:nvPr/>
        </p:nvSpPr>
        <p:spPr bwMode="auto">
          <a:xfrm>
            <a:off x="188825" y="193714"/>
            <a:ext cx="6421600" cy="155999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50184" name="Line 8"/>
          <p:cNvSpPr>
            <a:spLocks noChangeShapeType="1"/>
          </p:cNvSpPr>
          <p:nvPr/>
        </p:nvSpPr>
        <p:spPr bwMode="auto">
          <a:xfrm>
            <a:off x="188825" y="389142"/>
            <a:ext cx="64216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5" name="Line 9"/>
          <p:cNvSpPr>
            <a:spLocks noChangeShapeType="1"/>
          </p:cNvSpPr>
          <p:nvPr/>
        </p:nvSpPr>
        <p:spPr bwMode="auto">
          <a:xfrm>
            <a:off x="188825" y="9174824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50186" name="Line 10"/>
          <p:cNvSpPr>
            <a:spLocks noChangeShapeType="1"/>
          </p:cNvSpPr>
          <p:nvPr/>
        </p:nvSpPr>
        <p:spPr bwMode="auto">
          <a:xfrm>
            <a:off x="187252" y="839997"/>
            <a:ext cx="6421599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50070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5" name="Picture 13" descr="tud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2039" y="389142"/>
            <a:ext cx="926812" cy="454284"/>
          </a:xfrm>
          <a:prstGeom prst="rect">
            <a:avLst/>
          </a:prstGeom>
          <a:noFill/>
        </p:spPr>
      </p:pic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187251" y="9378824"/>
            <a:ext cx="1605007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fld id="{065B079B-E513-489A-8A1B-D7C78493EA86}" type="datetime4">
              <a:rPr lang="de-DE"/>
              <a:pPr/>
              <a:t>12. Mai 2012</a:t>
            </a:fld>
            <a:endParaRPr lang="de-DE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7925" y="996950"/>
            <a:ext cx="4422775" cy="33178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188825" y="4626842"/>
            <a:ext cx="6420026" cy="4625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792258" y="9378824"/>
            <a:ext cx="4069164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861422" y="9378824"/>
            <a:ext cx="934680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lnSpc>
                <a:spcPts val="1300"/>
              </a:lnSpc>
              <a:defRPr sz="1000">
                <a:latin typeface="Stafford" pitchFamily="2" charset="0"/>
              </a:defRPr>
            </a:lvl1pPr>
          </a:lstStyle>
          <a:p>
            <a:r>
              <a:rPr lang="de-DE"/>
              <a:t>|  </a:t>
            </a:r>
            <a:fld id="{C36AA9A4-5D0B-4134-89A6-D8B9DAA4F25C}" type="slidenum">
              <a:rPr lang="de-DE"/>
              <a:pPr/>
              <a:t>‹Nr.›</a:t>
            </a:fld>
            <a:endParaRPr lang="de-DE"/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188824" y="418284"/>
            <a:ext cx="5356316" cy="4251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08000" tIns="0" rIns="0" bIns="0" anchor="ctr"/>
          <a:lstStyle/>
          <a:p>
            <a:pPr>
              <a:lnSpc>
                <a:spcPts val="1300"/>
              </a:lnSpc>
            </a:pPr>
            <a:endParaRPr lang="de-DE" sz="1000" b="1">
              <a:latin typeface="Stafford" pitchFamily="2" charset="0"/>
            </a:endParaRP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188825" y="193714"/>
            <a:ext cx="6421600" cy="155999"/>
          </a:xfrm>
          <a:prstGeom prst="rect">
            <a:avLst/>
          </a:prstGeom>
          <a:solidFill>
            <a:srgbClr val="B5B5B5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3082" name="Line 10"/>
          <p:cNvSpPr>
            <a:spLocks noChangeShapeType="1"/>
          </p:cNvSpPr>
          <p:nvPr/>
        </p:nvSpPr>
        <p:spPr bwMode="auto">
          <a:xfrm>
            <a:off x="188825" y="389142"/>
            <a:ext cx="6421600" cy="0"/>
          </a:xfrm>
          <a:prstGeom prst="line">
            <a:avLst/>
          </a:prstGeom>
          <a:noFill/>
          <a:ln w="1524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3" name="Line 11"/>
          <p:cNvSpPr>
            <a:spLocks noChangeShapeType="1"/>
          </p:cNvSpPr>
          <p:nvPr/>
        </p:nvSpPr>
        <p:spPr bwMode="auto">
          <a:xfrm>
            <a:off x="188825" y="843426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4" name="Line 12"/>
          <p:cNvSpPr>
            <a:spLocks noChangeShapeType="1"/>
          </p:cNvSpPr>
          <p:nvPr/>
        </p:nvSpPr>
        <p:spPr bwMode="auto">
          <a:xfrm>
            <a:off x="188825" y="9378824"/>
            <a:ext cx="6421600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  <p:sp>
        <p:nvSpPr>
          <p:cNvPr id="3086" name="Line 14"/>
          <p:cNvSpPr>
            <a:spLocks noChangeShapeType="1"/>
          </p:cNvSpPr>
          <p:nvPr/>
        </p:nvSpPr>
        <p:spPr bwMode="auto">
          <a:xfrm>
            <a:off x="187252" y="4431413"/>
            <a:ext cx="6421599" cy="0"/>
          </a:xfrm>
          <a:prstGeom prst="line">
            <a:avLst/>
          </a:prstGeom>
          <a:noFill/>
          <a:ln w="762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16787406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1pPr>
    <a:lvl2pPr marL="4572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2pPr>
    <a:lvl3pPr marL="9144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3pPr>
    <a:lvl4pPr marL="13716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4pPr>
    <a:lvl5pPr marL="1828800" algn="l" rtl="0" fontAlgn="base">
      <a:spcBef>
        <a:spcPct val="10000"/>
      </a:spcBef>
      <a:spcAft>
        <a:spcPct val="0"/>
      </a:spcAft>
      <a:defRPr sz="1200" kern="1200">
        <a:solidFill>
          <a:schemeClr val="tx1"/>
        </a:solidFill>
        <a:latin typeface="Bitstream Charter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Re-</a:t>
            </a:r>
            <a:r>
              <a:rPr lang="de-DE" dirty="0" err="1" smtClean="0"/>
              <a:t>encryption</a:t>
            </a:r>
            <a:r>
              <a:rPr lang="de-DE" baseline="0" dirty="0" smtClean="0"/>
              <a:t> mix-</a:t>
            </a:r>
            <a:r>
              <a:rPr lang="de-DE" baseline="0" dirty="0" err="1" smtClean="0"/>
              <a:t>nets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proposed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Park et al. In 1993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12.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61848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14.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8634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14.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38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8634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14.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388634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Further </a:t>
            </a:r>
            <a:r>
              <a:rPr lang="de-DE" dirty="0" err="1" smtClean="0"/>
              <a:t>improvement</a:t>
            </a:r>
            <a:r>
              <a:rPr lang="de-DE" dirty="0" smtClean="0"/>
              <a:t> durch</a:t>
            </a:r>
            <a:r>
              <a:rPr lang="de-DE" baseline="0" dirty="0" smtClean="0"/>
              <a:t> Reviews. </a:t>
            </a:r>
            <a:r>
              <a:rPr lang="de-DE" dirty="0" err="1" smtClean="0"/>
              <a:t>Kryptopraktikum</a:t>
            </a:r>
            <a:r>
              <a:rPr lang="de-DE" dirty="0" smtClean="0"/>
              <a:t>. Große</a:t>
            </a:r>
            <a:r>
              <a:rPr lang="de-DE" baseline="0" dirty="0" smtClean="0"/>
              <a:t> s.</a:t>
            </a:r>
            <a:endParaRPr lang="de-DE" dirty="0" smtClean="0"/>
          </a:p>
          <a:p>
            <a:r>
              <a:rPr lang="de-DE" dirty="0" smtClean="0"/>
              <a:t>Front-End:</a:t>
            </a:r>
            <a:r>
              <a:rPr lang="de-DE" baseline="0" dirty="0" smtClean="0"/>
              <a:t> Papier (e.g. </a:t>
            </a:r>
            <a:r>
              <a:rPr lang="de-DE" baseline="0" dirty="0" err="1" smtClean="0"/>
              <a:t>PaV</a:t>
            </a:r>
            <a:r>
              <a:rPr lang="de-DE" baseline="0" dirty="0" smtClean="0"/>
              <a:t>-Open Task </a:t>
            </a:r>
            <a:r>
              <a:rPr lang="de-DE" baseline="0" dirty="0" err="1" smtClean="0"/>
              <a:t>Secret</a:t>
            </a:r>
            <a:r>
              <a:rPr lang="de-DE" baseline="0" dirty="0" smtClean="0"/>
              <a:t> Sharing, Split Ballot), verteilte Wahlgeräte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13.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42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62895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Re-</a:t>
            </a:r>
            <a:r>
              <a:rPr lang="de-DE" dirty="0" err="1" smtClean="0"/>
              <a:t>encryption</a:t>
            </a:r>
            <a:r>
              <a:rPr lang="de-DE" baseline="0" dirty="0" smtClean="0"/>
              <a:t> mix-</a:t>
            </a:r>
            <a:r>
              <a:rPr lang="de-DE" baseline="0" dirty="0" err="1" smtClean="0"/>
              <a:t>nets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were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proposed</a:t>
            </a:r>
            <a:r>
              <a:rPr lang="de-DE" baseline="0" dirty="0" smtClean="0"/>
              <a:t> in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Park et al. In 1993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12.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636184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Finding</a:t>
            </a:r>
            <a:r>
              <a:rPr lang="de-DE" dirty="0" smtClean="0"/>
              <a:t> a </a:t>
            </a:r>
            <a:r>
              <a:rPr lang="de-DE" dirty="0" err="1" smtClean="0"/>
              <a:t>general</a:t>
            </a:r>
            <a:r>
              <a:rPr lang="de-DE" dirty="0" smtClean="0"/>
              <a:t> </a:t>
            </a:r>
            <a:r>
              <a:rPr lang="de-DE" dirty="0" err="1" smtClean="0"/>
              <a:t>approach</a:t>
            </a:r>
            <a:r>
              <a:rPr lang="de-DE" dirty="0" smtClean="0"/>
              <a:t> </a:t>
            </a:r>
            <a:r>
              <a:rPr lang="de-DE" dirty="0" err="1" smtClean="0"/>
              <a:t>which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used</a:t>
            </a:r>
            <a:r>
              <a:rPr lang="de-DE" dirty="0" smtClean="0"/>
              <a:t> </a:t>
            </a:r>
            <a:r>
              <a:rPr lang="de-DE" dirty="0" err="1" smtClean="0"/>
              <a:t>independently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Front-end</a:t>
            </a:r>
            <a:r>
              <a:rPr lang="de-DE" baseline="0" dirty="0" smtClean="0"/>
              <a:t> also </a:t>
            </a:r>
            <a:r>
              <a:rPr lang="de-DE" baseline="0" dirty="0" err="1" smtClean="0"/>
              <a:t>by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other</a:t>
            </a:r>
            <a:r>
              <a:rPr lang="de-DE" baseline="0" dirty="0" smtClean="0"/>
              <a:t> electronic </a:t>
            </a:r>
            <a:r>
              <a:rPr lang="de-DE" baseline="0" dirty="0" err="1" smtClean="0"/>
              <a:t>voting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systems</a:t>
            </a:r>
            <a:endParaRPr lang="de-DE" baseline="0" dirty="0" smtClean="0"/>
          </a:p>
          <a:p>
            <a:endParaRPr lang="de-DE" baseline="0" dirty="0" smtClean="0"/>
          </a:p>
          <a:p>
            <a:r>
              <a:rPr lang="de-DE" baseline="0" dirty="0" err="1" smtClean="0"/>
              <a:t>Compared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current</a:t>
            </a:r>
            <a:r>
              <a:rPr lang="de-DE" baseline="0" dirty="0" smtClean="0"/>
              <a:t> mix-</a:t>
            </a:r>
            <a:r>
              <a:rPr lang="de-DE" baseline="0" dirty="0" err="1" smtClean="0"/>
              <a:t>nets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where</a:t>
            </a:r>
            <a:r>
              <a:rPr lang="de-DE" baseline="0" dirty="0" smtClean="0"/>
              <a:t> I </a:t>
            </a:r>
            <a:r>
              <a:rPr lang="de-DE" baseline="0" dirty="0" err="1" smtClean="0"/>
              <a:t>have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more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two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mixes</a:t>
            </a:r>
            <a:r>
              <a:rPr lang="de-DE" baseline="0" dirty="0" smtClean="0"/>
              <a:t>. Approach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err="1" smtClean="0"/>
              <a:t>is</a:t>
            </a:r>
            <a:r>
              <a:rPr lang="de-DE" baseline="0" smtClean="0"/>
              <a:t> scaleable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15.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695363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modular </a:t>
            </a:r>
            <a:r>
              <a:rPr lang="de-DE" dirty="0" err="1" smtClean="0"/>
              <a:t>addition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15.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359277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12.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074554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1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DE" dirty="0" smtClean="0"/>
              <a:t>Keine Kooperation zwischen A1, A2 und Z (bricht Langzeitsicherheit)</a:t>
            </a:r>
          </a:p>
          <a:p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12.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037683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Pedersen 1991, 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Multi-Authority Secret-Ballot Elections with Linear Work 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Ronald Cramer, Matthew Franklin, Berry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Schoenmakers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,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Moti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 Yung 1996</a:t>
            </a:r>
          </a:p>
          <a:p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Seit 2006 Split Ballot von Tal Moran und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Moni</a:t>
            </a:r>
            <a:r>
              <a:rPr lang="de-DE" sz="1200" b="0" i="0" u="none" strike="noStrike" kern="1200" baseline="0" dirty="0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 </a:t>
            </a:r>
            <a:r>
              <a:rPr lang="de-DE" sz="1200" b="0" i="0" u="none" strike="noStrike" kern="1200" baseline="0" dirty="0" err="1" smtClean="0">
                <a:solidFill>
                  <a:schemeClr val="tx1"/>
                </a:solidFill>
                <a:latin typeface="Bitstream Charter" pitchFamily="2" charset="0"/>
                <a:ea typeface="+mn-ea"/>
                <a:cs typeface="+mn-cs"/>
              </a:rPr>
              <a:t>Naor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12.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72483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Kazue</a:t>
            </a:r>
            <a:r>
              <a:rPr lang="de-DE" dirty="0" smtClean="0"/>
              <a:t> </a:t>
            </a:r>
            <a:r>
              <a:rPr lang="de-DE" dirty="0" err="1" smtClean="0"/>
              <a:t>Sako</a:t>
            </a:r>
            <a:r>
              <a:rPr lang="de-DE" dirty="0" smtClean="0"/>
              <a:t> und Joe Kilian</a:t>
            </a:r>
            <a:r>
              <a:rPr lang="de-DE" baseline="0" dirty="0" smtClean="0"/>
              <a:t> 95</a:t>
            </a:r>
          </a:p>
          <a:p>
            <a:r>
              <a:rPr lang="de-DE" baseline="0" dirty="0" smtClean="0"/>
              <a:t>Split Ballot 2010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12.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4279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1177925" y="996950"/>
            <a:ext cx="4422775" cy="331787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Kazue</a:t>
            </a:r>
            <a:r>
              <a:rPr lang="de-DE" dirty="0" smtClean="0"/>
              <a:t> </a:t>
            </a:r>
            <a:r>
              <a:rPr lang="de-DE" dirty="0" err="1" smtClean="0"/>
              <a:t>Sako</a:t>
            </a:r>
            <a:r>
              <a:rPr lang="de-DE" dirty="0" smtClean="0"/>
              <a:t> und Joe Kilian</a:t>
            </a:r>
            <a:r>
              <a:rPr lang="de-DE" baseline="0" dirty="0" smtClean="0"/>
              <a:t> 95</a:t>
            </a:r>
          </a:p>
          <a:p>
            <a:r>
              <a:rPr lang="de-DE" baseline="0" dirty="0" smtClean="0"/>
              <a:t>Split Ballot 2010</a:t>
            </a:r>
          </a:p>
          <a:p>
            <a:r>
              <a:rPr lang="de-DE" baseline="0" dirty="0" smtClean="0"/>
              <a:t>Es werden </a:t>
            </a:r>
            <a:r>
              <a:rPr lang="de-DE" baseline="0" dirty="0" err="1" smtClean="0"/>
              <a:t>Commitments</a:t>
            </a:r>
            <a:r>
              <a:rPr lang="de-DE" baseline="0" dirty="0" smtClean="0"/>
              <a:t> zu den Permutationen veröffentlicht. t kann nicht nach Bekanntgabe der Challenge „angepasst“ werden ohne den Diskreten-Logarithmus zu berechnen.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fld id="{065B079B-E513-489A-8A1B-D7C78493EA86}" type="datetime4">
              <a:rPr lang="de-DE" smtClean="0"/>
              <a:pPr/>
              <a:t>12. Mai 2012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/>
              <a:t>|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e-DE" smtClean="0"/>
              <a:t>|  </a:t>
            </a:r>
            <a:fld id="{C36AA9A4-5D0B-4134-89A6-D8B9DAA4F25C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74279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/>
          <p:cNvSpPr>
            <a:spLocks noChangeArrowheads="1"/>
          </p:cNvSpPr>
          <p:nvPr/>
        </p:nvSpPr>
        <p:spPr bwMode="auto">
          <a:xfrm>
            <a:off x="250825" y="368300"/>
            <a:ext cx="8642350" cy="2089150"/>
          </a:xfrm>
          <a:prstGeom prst="rect">
            <a:avLst/>
          </a:prstGeom>
          <a:solidFill>
            <a:srgbClr val="9C1C26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de-DE"/>
          </a:p>
        </p:txBody>
      </p:sp>
      <p:sp>
        <p:nvSpPr>
          <p:cNvPr id="8704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358775" y="1449388"/>
            <a:ext cx="6642117" cy="944562"/>
          </a:xfrm>
        </p:spPr>
        <p:txBody>
          <a:bodyPr lIns="0" tIns="0" rIns="0" bIns="0"/>
          <a:lstStyle>
            <a:lvl1pPr marL="0" indent="0">
              <a:spcBef>
                <a:spcPct val="0"/>
              </a:spcBef>
              <a:buFont typeface="Wingdings" pitchFamily="2" charset="2"/>
              <a:buNone/>
              <a:defRPr b="1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Formatvorlage des Untertitelmasters durch Klicken bearbeiten</a:t>
            </a:r>
            <a:endParaRPr lang="en-GB" noProof="0"/>
          </a:p>
        </p:txBody>
      </p:sp>
      <p:sp>
        <p:nvSpPr>
          <p:cNvPr id="87048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/>
          </a:p>
        </p:txBody>
      </p:sp>
      <p:pic>
        <p:nvPicPr>
          <p:cNvPr id="87049" name="Picture 9" descr="tud_logo"/>
          <p:cNvPicPr>
            <a:picLocks noChangeAspect="1" noChangeArrowheads="1"/>
          </p:cNvPicPr>
          <p:nvPr/>
        </p:nvPicPr>
        <p:blipFill>
          <a:blip r:embed="rId2" cstate="print"/>
          <a:srcRect r="5453"/>
          <a:stretch>
            <a:fillRect/>
          </a:stretch>
        </p:blipFill>
        <p:spPr bwMode="auto">
          <a:xfrm>
            <a:off x="7172325" y="657225"/>
            <a:ext cx="187325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7055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/>
          </a:p>
        </p:txBody>
      </p:sp>
      <p:sp>
        <p:nvSpPr>
          <p:cNvPr id="87058" name="Rectangle 18"/>
          <p:cNvSpPr>
            <a:spLocks noChangeArrowheads="1"/>
          </p:cNvSpPr>
          <p:nvPr/>
        </p:nvSpPr>
        <p:spPr bwMode="auto">
          <a:xfrm>
            <a:off x="250825" y="36036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87059" name="Rectangle 19"/>
          <p:cNvSpPr>
            <a:spLocks noChangeArrowheads="1"/>
          </p:cNvSpPr>
          <p:nvPr/>
        </p:nvSpPr>
        <p:spPr bwMode="auto">
          <a:xfrm>
            <a:off x="250825" y="2457450"/>
            <a:ext cx="8640763" cy="793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/>
          </a:p>
        </p:txBody>
      </p:sp>
      <p:sp>
        <p:nvSpPr>
          <p:cNvPr id="12" name="Titel 1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15" name="Fußzeilenplatzhalter 3"/>
          <p:cNvSpPr txBox="1">
            <a:spLocks/>
          </p:cNvSpPr>
          <p:nvPr userDrawn="1"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12.05.2012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Fachbereich 20  |  CDC  </a:t>
            </a:r>
            <a:r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|  Denise Demirel </a:t>
            </a:r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6823569" cy="4479943"/>
          </a:xfrm>
        </p:spPr>
        <p:txBody>
          <a:bodyPr/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6421455" cy="1362075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GB" noProof="0" dirty="0" err="1" smtClean="0"/>
              <a:t>Titelmasterformat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6421455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GB" noProof="0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358775" y="1592263"/>
            <a:ext cx="4135438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86314" y="1592263"/>
            <a:ext cx="4105274" cy="4551381"/>
          </a:xfrm>
        </p:spPr>
        <p:txBody>
          <a:bodyPr/>
          <a:lstStyle>
            <a:lvl1pPr marL="0" indent="0"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857620" y="1620000"/>
            <a:ext cx="5000660" cy="4506163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noProof="0" smtClean="0"/>
              <a:t>Textmasterformate durch Klicken bearbeiten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358776" y="1620000"/>
            <a:ext cx="3106738" cy="4506163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Textmasterformate durch Klicken bearbeiten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358775" y="488950"/>
            <a:ext cx="6840000" cy="838200"/>
          </a:xfrm>
        </p:spPr>
        <p:txBody>
          <a:bodyPr/>
          <a:lstStyle/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noProof="0" smtClean="0"/>
              <a:t>Titelmasterformat durch Klicken bearbeiten</a:t>
            </a:r>
            <a:endParaRPr lang="en-GB" noProof="0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1928801"/>
            <a:ext cx="5486400" cy="2798773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 noProof="0" smtClean="0"/>
              <a:t>Bild durch Klicken auf Symbol hinzufügen</a:t>
            </a:r>
            <a:endParaRPr lang="en-GB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noProof="0" smtClean="0"/>
              <a:t>Textmasterformate durch Klicken bearbeiten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7" name="Rectangle 13"/>
          <p:cNvSpPr>
            <a:spLocks noChangeArrowheads="1"/>
          </p:cNvSpPr>
          <p:nvPr/>
        </p:nvSpPr>
        <p:spPr bwMode="auto">
          <a:xfrm>
            <a:off x="250825" y="368300"/>
            <a:ext cx="8642350" cy="1081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58775" y="488950"/>
            <a:ext cx="664211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Titelmasterformat durch Klicken bearbeiten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60000" y="1620000"/>
            <a:ext cx="6640892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dirty="0" err="1" smtClean="0"/>
              <a:t>Textmasterformate</a:t>
            </a:r>
            <a:r>
              <a:rPr lang="en-GB" noProof="0" dirty="0" smtClean="0"/>
              <a:t> </a:t>
            </a:r>
            <a:r>
              <a:rPr lang="en-GB" noProof="0" dirty="0" err="1" smtClean="0"/>
              <a:t>durch</a:t>
            </a:r>
            <a:r>
              <a:rPr lang="en-GB" noProof="0" dirty="0" smtClean="0"/>
              <a:t> </a:t>
            </a:r>
            <a:r>
              <a:rPr lang="en-GB" noProof="0" dirty="0" err="1" smtClean="0"/>
              <a:t>Klicken</a:t>
            </a:r>
            <a:r>
              <a:rPr lang="en-GB" noProof="0" dirty="0" smtClean="0"/>
              <a:t> </a:t>
            </a:r>
            <a:r>
              <a:rPr lang="en-GB" noProof="0" dirty="0" err="1" smtClean="0"/>
              <a:t>bearbeiten</a:t>
            </a:r>
            <a:endParaRPr lang="en-GB" noProof="0" dirty="0" smtClean="0"/>
          </a:p>
          <a:p>
            <a:pPr lvl="1"/>
            <a:r>
              <a:rPr lang="en-GB" noProof="0" dirty="0" err="1" smtClean="0"/>
              <a:t>Zweite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2"/>
            <a:r>
              <a:rPr lang="en-GB" noProof="0" dirty="0" err="1" smtClean="0"/>
              <a:t>Dritte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3"/>
            <a:r>
              <a:rPr lang="en-GB" noProof="0" dirty="0" err="1" smtClean="0"/>
              <a:t>Vierte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  <a:p>
            <a:pPr lvl="4"/>
            <a:r>
              <a:rPr lang="en-GB" noProof="0" dirty="0" err="1" smtClean="0"/>
              <a:t>Fünfte</a:t>
            </a:r>
            <a:r>
              <a:rPr lang="en-GB" noProof="0" dirty="0" smtClean="0"/>
              <a:t> </a:t>
            </a:r>
            <a:r>
              <a:rPr lang="en-GB" noProof="0" dirty="0" err="1" smtClean="0"/>
              <a:t>Ebene</a:t>
            </a:r>
            <a:endParaRPr lang="en-GB" noProof="0" dirty="0" smtClean="0"/>
          </a:p>
        </p:txBody>
      </p:sp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250825" y="196850"/>
            <a:ext cx="8642350" cy="144463"/>
          </a:xfrm>
          <a:prstGeom prst="rect">
            <a:avLst/>
          </a:prstGeom>
          <a:solidFill>
            <a:srgbClr val="9C1C26"/>
          </a:solidFill>
          <a:ln w="3175">
            <a:noFill/>
            <a:miter lim="800000"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pic>
        <p:nvPicPr>
          <p:cNvPr id="1033" name="Picture 9" descr="tud_logo"/>
          <p:cNvPicPr>
            <a:picLocks noChangeAspect="1" noChangeArrowheads="1"/>
          </p:cNvPicPr>
          <p:nvPr/>
        </p:nvPicPr>
        <p:blipFill>
          <a:blip r:embed="rId10" cstate="print"/>
          <a:srcRect r="5453"/>
          <a:stretch>
            <a:fillRect/>
          </a:stretch>
        </p:blipFill>
        <p:spPr bwMode="auto">
          <a:xfrm>
            <a:off x="7167563" y="512763"/>
            <a:ext cx="18732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8" name="Line 14"/>
          <p:cNvSpPr>
            <a:spLocks noChangeShapeType="1"/>
          </p:cNvSpPr>
          <p:nvPr/>
        </p:nvSpPr>
        <p:spPr bwMode="auto">
          <a:xfrm>
            <a:off x="250825" y="1449388"/>
            <a:ext cx="8640763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040" name="Rectangle 16"/>
          <p:cNvSpPr>
            <a:spLocks noChangeArrowheads="1"/>
          </p:cNvSpPr>
          <p:nvPr/>
        </p:nvSpPr>
        <p:spPr bwMode="auto">
          <a:xfrm>
            <a:off x="250825" y="366713"/>
            <a:ext cx="8640763" cy="142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1" name="Line 15"/>
          <p:cNvSpPr>
            <a:spLocks noChangeShapeType="1"/>
          </p:cNvSpPr>
          <p:nvPr/>
        </p:nvSpPr>
        <p:spPr bwMode="auto">
          <a:xfrm>
            <a:off x="252413" y="6357958"/>
            <a:ext cx="8640762" cy="0"/>
          </a:xfrm>
          <a:prstGeom prst="line">
            <a:avLst/>
          </a:prstGeom>
          <a:noFill/>
          <a:ln w="762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de-DE">
              <a:latin typeface="+mn-lt"/>
              <a:cs typeface="Tahoma" pitchFamily="34" charset="0"/>
            </a:endParaRPr>
          </a:p>
        </p:txBody>
      </p:sp>
      <p:sp>
        <p:nvSpPr>
          <p:cNvPr id="13" name="Fußzeilenplatzhalter 3"/>
          <p:cNvSpPr txBox="1">
            <a:spLocks/>
          </p:cNvSpPr>
          <p:nvPr/>
        </p:nvSpPr>
        <p:spPr>
          <a:xfrm>
            <a:off x="252413" y="6489700"/>
            <a:ext cx="7200900" cy="23177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71E482C5-58E3-4583-8C64-AB4EA00E1990}" type="datetime1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12.05.2012</a:t>
            </a:fld>
            <a:r>
              <a:rPr kumimoji="0" lang="de-DE" sz="1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t>  |  Fachbereich 20  |  CDC |  Denise Demirel  |  </a:t>
            </a:r>
            <a:fld id="{8E9B2640-8CD7-45FF-9440-54608BC46479}" type="slidenum">
              <a:rPr kumimoji="0" lang="de-DE" sz="10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rPr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‹Nr.›</a:t>
            </a:fld>
            <a:endParaRPr kumimoji="0" lang="de-DE" sz="1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de-DE" sz="1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Tahoma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hf hdr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+mn-lt"/>
          <a:ea typeface="+mj-ea"/>
          <a:cs typeface="Tahoma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179388" indent="-17938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None/>
        <a:defRPr sz="200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179388" indent="-177800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Tahoma" pitchFamily="34" charset="0"/>
        </a:defRPr>
      </a:lvl2pPr>
      <a:lvl3pPr marL="538163" indent="-187325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>
          <a:solidFill>
            <a:schemeClr val="tx1"/>
          </a:solidFill>
          <a:latin typeface="+mn-lt"/>
          <a:cs typeface="Tahoma" pitchFamily="34" charset="0"/>
        </a:defRPr>
      </a:lvl3pPr>
      <a:lvl4pPr marL="717550" indent="-173038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4pPr>
      <a:lvl5pPr marL="908050" indent="-188913" algn="l" rtl="0" eaLnBrk="1" fontAlgn="base" hangingPunct="1">
        <a:lnSpc>
          <a:spcPct val="130000"/>
        </a:lnSpc>
        <a:spcBef>
          <a:spcPts val="200"/>
        </a:spcBef>
        <a:spcAft>
          <a:spcPts val="23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  <a:cs typeface="Tahoma" pitchFamily="34" charset="0"/>
        </a:defRPr>
      </a:lvl5pPr>
      <a:lvl6pPr marL="13652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18224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22796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2736850" indent="-188913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11" Type="http://schemas.openxmlformats.org/officeDocument/2006/relationships/image" Target="../media/image33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26.png"/><Relationship Id="rId9" Type="http://schemas.openxmlformats.org/officeDocument/2006/relationships/image" Target="../media/image31.png"/></Relationships>
</file>

<file path=ppt/slides/_rels/slide21.xml.rels><?xml version="1.0" encoding="UTF-8" standalone="yes"?>
<Relationships xmlns="http://schemas.openxmlformats.org/package/2006/relationships"><Relationship Id="rId26" Type="http://schemas.openxmlformats.org/officeDocument/2006/relationships/image" Target="../media/image40.png"/><Relationship Id="rId13" Type="http://schemas.openxmlformats.org/officeDocument/2006/relationships/image" Target="../media/image400.png"/><Relationship Id="rId3" Type="http://schemas.openxmlformats.org/officeDocument/2006/relationships/image" Target="../media/image300.png"/><Relationship Id="rId21" Type="http://schemas.openxmlformats.org/officeDocument/2006/relationships/image" Target="../media/image35.png"/><Relationship Id="rId25" Type="http://schemas.openxmlformats.org/officeDocument/2006/relationships/image" Target="../media/image39.png"/><Relationship Id="rId33" Type="http://schemas.openxmlformats.org/officeDocument/2006/relationships/image" Target="../media/image46.png"/><Relationship Id="rId2" Type="http://schemas.openxmlformats.org/officeDocument/2006/relationships/notesSlide" Target="../notesSlides/notesSlide9.xml"/><Relationship Id="rId20" Type="http://schemas.openxmlformats.org/officeDocument/2006/relationships/image" Target="../media/image34.png"/><Relationship Id="rId29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24" Type="http://schemas.openxmlformats.org/officeDocument/2006/relationships/image" Target="../media/image38.png"/><Relationship Id="rId32" Type="http://schemas.openxmlformats.org/officeDocument/2006/relationships/image" Target="../media/image45.png"/><Relationship Id="rId23" Type="http://schemas.openxmlformats.org/officeDocument/2006/relationships/image" Target="../media/image37.png"/><Relationship Id="rId28" Type="http://schemas.openxmlformats.org/officeDocument/2006/relationships/image" Target="../media/image41.png"/><Relationship Id="rId19" Type="http://schemas.openxmlformats.org/officeDocument/2006/relationships/image" Target="../media/image73.png"/><Relationship Id="rId31" Type="http://schemas.openxmlformats.org/officeDocument/2006/relationships/image" Target="../media/image44.png"/><Relationship Id="rId22" Type="http://schemas.openxmlformats.org/officeDocument/2006/relationships/image" Target="../media/image36.png"/><Relationship Id="rId27" Type="http://schemas.openxmlformats.org/officeDocument/2006/relationships/image" Target="../media/image84.png"/><Relationship Id="rId30" Type="http://schemas.openxmlformats.org/officeDocument/2006/relationships/image" Target="../media/image4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19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3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6.png"/><Relationship Id="rId18" Type="http://schemas.openxmlformats.org/officeDocument/2006/relationships/image" Target="../media/image81.png"/><Relationship Id="rId3" Type="http://schemas.openxmlformats.org/officeDocument/2006/relationships/image" Target="../media/image65.png"/><Relationship Id="rId21" Type="http://schemas.openxmlformats.org/officeDocument/2006/relationships/image" Target="../media/image85.png"/><Relationship Id="rId7" Type="http://schemas.openxmlformats.org/officeDocument/2006/relationships/image" Target="../media/image69.png"/><Relationship Id="rId12" Type="http://schemas.openxmlformats.org/officeDocument/2006/relationships/image" Target="../media/image75.png"/><Relationship Id="rId17" Type="http://schemas.openxmlformats.org/officeDocument/2006/relationships/image" Target="../media/image80.png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79.png"/><Relationship Id="rId20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4.png"/><Relationship Id="rId5" Type="http://schemas.openxmlformats.org/officeDocument/2006/relationships/image" Target="../media/image67.png"/><Relationship Id="rId15" Type="http://schemas.openxmlformats.org/officeDocument/2006/relationships/image" Target="../media/image78.png"/><Relationship Id="rId10" Type="http://schemas.openxmlformats.org/officeDocument/2006/relationships/image" Target="../media/image72.png"/><Relationship Id="rId19" Type="http://schemas.openxmlformats.org/officeDocument/2006/relationships/image" Target="../media/image82.png"/><Relationship Id="rId4" Type="http://schemas.openxmlformats.org/officeDocument/2006/relationships/image" Target="../media/image66.png"/><Relationship Id="rId9" Type="http://schemas.openxmlformats.org/officeDocument/2006/relationships/image" Target="../media/image71.png"/><Relationship Id="rId14" Type="http://schemas.openxmlformats.org/officeDocument/2006/relationships/image" Target="../media/image77.png"/><Relationship Id="rId22" Type="http://schemas.openxmlformats.org/officeDocument/2006/relationships/image" Target="../media/image86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13" Type="http://schemas.openxmlformats.org/officeDocument/2006/relationships/image" Target="../media/image97.png"/><Relationship Id="rId18" Type="http://schemas.openxmlformats.org/officeDocument/2006/relationships/image" Target="../media/image102.png"/><Relationship Id="rId3" Type="http://schemas.openxmlformats.org/officeDocument/2006/relationships/image" Target="../media/image87.png"/><Relationship Id="rId7" Type="http://schemas.openxmlformats.org/officeDocument/2006/relationships/image" Target="../media/image91.png"/><Relationship Id="rId12" Type="http://schemas.openxmlformats.org/officeDocument/2006/relationships/image" Target="../media/image96.png"/><Relationship Id="rId17" Type="http://schemas.openxmlformats.org/officeDocument/2006/relationships/image" Target="../media/image101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100.png"/><Relationship Id="rId20" Type="http://schemas.openxmlformats.org/officeDocument/2006/relationships/image" Target="../media/image7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0.png"/><Relationship Id="rId11" Type="http://schemas.openxmlformats.org/officeDocument/2006/relationships/image" Target="../media/image95.png"/><Relationship Id="rId5" Type="http://schemas.openxmlformats.org/officeDocument/2006/relationships/image" Target="../media/image89.png"/><Relationship Id="rId15" Type="http://schemas.openxmlformats.org/officeDocument/2006/relationships/image" Target="../media/image99.png"/><Relationship Id="rId10" Type="http://schemas.openxmlformats.org/officeDocument/2006/relationships/image" Target="../media/image94.png"/><Relationship Id="rId19" Type="http://schemas.openxmlformats.org/officeDocument/2006/relationships/image" Target="../media/image103.png"/><Relationship Id="rId4" Type="http://schemas.openxmlformats.org/officeDocument/2006/relationships/image" Target="../media/image88.png"/><Relationship Id="rId9" Type="http://schemas.openxmlformats.org/officeDocument/2006/relationships/image" Target="../media/image93.png"/><Relationship Id="rId14" Type="http://schemas.openxmlformats.org/officeDocument/2006/relationships/image" Target="../media/image98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13" Type="http://schemas.openxmlformats.org/officeDocument/2006/relationships/image" Target="../media/image77.png"/><Relationship Id="rId18" Type="http://schemas.openxmlformats.org/officeDocument/2006/relationships/image" Target="../media/image82.png"/><Relationship Id="rId3" Type="http://schemas.openxmlformats.org/officeDocument/2006/relationships/image" Target="../media/image65.png"/><Relationship Id="rId21" Type="http://schemas.openxmlformats.org/officeDocument/2006/relationships/image" Target="../media/image86.png"/><Relationship Id="rId7" Type="http://schemas.openxmlformats.org/officeDocument/2006/relationships/image" Target="../media/image69.png"/><Relationship Id="rId12" Type="http://schemas.openxmlformats.org/officeDocument/2006/relationships/image" Target="../media/image76.png"/><Relationship Id="rId17" Type="http://schemas.openxmlformats.org/officeDocument/2006/relationships/image" Target="../media/image81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80.png"/><Relationship Id="rId20" Type="http://schemas.openxmlformats.org/officeDocument/2006/relationships/image" Target="../media/image24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8.png"/><Relationship Id="rId11" Type="http://schemas.openxmlformats.org/officeDocument/2006/relationships/image" Target="../media/image75.png"/><Relationship Id="rId5" Type="http://schemas.openxmlformats.org/officeDocument/2006/relationships/image" Target="../media/image107.png"/><Relationship Id="rId15" Type="http://schemas.openxmlformats.org/officeDocument/2006/relationships/image" Target="../media/image79.png"/><Relationship Id="rId10" Type="http://schemas.openxmlformats.org/officeDocument/2006/relationships/image" Target="../media/image74.png"/><Relationship Id="rId19" Type="http://schemas.openxmlformats.org/officeDocument/2006/relationships/image" Target="../media/image108.png"/><Relationship Id="rId4" Type="http://schemas.openxmlformats.org/officeDocument/2006/relationships/image" Target="../media/image106.png"/><Relationship Id="rId9" Type="http://schemas.openxmlformats.org/officeDocument/2006/relationships/image" Target="../media/image71.png"/><Relationship Id="rId14" Type="http://schemas.openxmlformats.org/officeDocument/2006/relationships/image" Target="../media/image78.png"/><Relationship Id="rId22" Type="http://schemas.openxmlformats.org/officeDocument/2006/relationships/image" Target="../media/image8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9" Type="http://schemas.openxmlformats.org/officeDocument/2006/relationships/image" Target="../media/image8.png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8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tertitel 1"/>
          <p:cNvSpPr>
            <a:spLocks noGrp="1"/>
          </p:cNvSpPr>
          <p:nvPr>
            <p:ph type="subTitle" idx="1"/>
          </p:nvPr>
        </p:nvSpPr>
        <p:spPr>
          <a:xfrm>
            <a:off x="349112" y="1772816"/>
            <a:ext cx="6642117" cy="944562"/>
          </a:xfrm>
        </p:spPr>
        <p:txBody>
          <a:bodyPr/>
          <a:lstStyle/>
          <a:p>
            <a:r>
              <a:rPr lang="de-DE" sz="1800" dirty="0" smtClean="0"/>
              <a:t>Denise Demirel</a:t>
            </a:r>
            <a:endParaRPr lang="de-DE" sz="1800" dirty="0"/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58775" y="764704"/>
            <a:ext cx="6642117" cy="838200"/>
          </a:xfrm>
        </p:spPr>
        <p:txBody>
          <a:bodyPr/>
          <a:lstStyle/>
          <a:p>
            <a:r>
              <a:rPr lang="de-DE" dirty="0" smtClean="0"/>
              <a:t>A </a:t>
            </a:r>
            <a:r>
              <a:rPr lang="de-DE" dirty="0" err="1" smtClean="0"/>
              <a:t>publicly-verifiable</a:t>
            </a:r>
            <a:r>
              <a:rPr lang="de-DE" dirty="0" smtClean="0"/>
              <a:t> mix-</a:t>
            </a:r>
            <a:r>
              <a:rPr lang="de-DE" dirty="0" err="1" smtClean="0"/>
              <a:t>net</a:t>
            </a:r>
            <a:r>
              <a:rPr lang="de-DE" dirty="0" smtClean="0"/>
              <a:t>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everlasting</a:t>
            </a:r>
            <a:r>
              <a:rPr lang="de-DE" dirty="0" smtClean="0"/>
              <a:t> </a:t>
            </a:r>
            <a:r>
              <a:rPr lang="de-DE" dirty="0" err="1" smtClean="0"/>
              <a:t>privacy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observers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1043608" y="3059668"/>
            <a:ext cx="5256584" cy="1368152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Anonymisation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907704" y="382039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59832" y="3822941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9932" y="3822941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195736" y="363573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635732"/>
                <a:ext cx="864096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203848" y="363573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635732"/>
                <a:ext cx="864096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>
            <a:stCxn id="6" idx="3"/>
          </p:cNvCxnSpPr>
          <p:nvPr/>
        </p:nvCxnSpPr>
        <p:spPr>
          <a:xfrm>
            <a:off x="2303748" y="4005064"/>
            <a:ext cx="756084" cy="254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347864" y="4007607"/>
            <a:ext cx="64807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283968" y="4007607"/>
            <a:ext cx="789919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211960" y="365721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657218"/>
                <a:ext cx="86409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>
            <a:endCxn id="6" idx="1"/>
          </p:cNvCxnSpPr>
          <p:nvPr/>
        </p:nvCxnSpPr>
        <p:spPr>
          <a:xfrm>
            <a:off x="1449729" y="3498968"/>
            <a:ext cx="457975" cy="506096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1043608" y="4427820"/>
            <a:ext cx="5256584" cy="1368152"/>
          </a:xfrm>
          <a:prstGeom prst="rect">
            <a:avLst/>
          </a:prstGeom>
          <a:solidFill>
            <a:srgbClr val="E2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2915816" y="55079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Public Bulletin Board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4211960" y="29876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Private</a:t>
            </a:r>
            <a:endParaRPr lang="de-DE" dirty="0"/>
          </a:p>
        </p:txBody>
      </p:sp>
      <p:cxnSp>
        <p:nvCxnSpPr>
          <p:cNvPr id="37" name="Gerade Verbindung mit Pfeil 36"/>
          <p:cNvCxnSpPr>
            <a:stCxn id="6" idx="2"/>
            <a:endCxn id="48" idx="0"/>
          </p:cNvCxnSpPr>
          <p:nvPr/>
        </p:nvCxnSpPr>
        <p:spPr>
          <a:xfrm>
            <a:off x="2105726" y="4189730"/>
            <a:ext cx="522058" cy="83564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48" idx="0"/>
            <a:endCxn id="7" idx="2"/>
          </p:cNvCxnSpPr>
          <p:nvPr/>
        </p:nvCxnSpPr>
        <p:spPr>
          <a:xfrm flipV="1">
            <a:off x="2627784" y="4192273"/>
            <a:ext cx="630070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7" idx="2"/>
            <a:endCxn id="47" idx="0"/>
          </p:cNvCxnSpPr>
          <p:nvPr/>
        </p:nvCxnSpPr>
        <p:spPr>
          <a:xfrm>
            <a:off x="3257854" y="4192273"/>
            <a:ext cx="378042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47" idx="0"/>
            <a:endCxn id="8" idx="2"/>
          </p:cNvCxnSpPr>
          <p:nvPr/>
        </p:nvCxnSpPr>
        <p:spPr>
          <a:xfrm flipV="1">
            <a:off x="3635896" y="4192273"/>
            <a:ext cx="522058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8" idx="2"/>
            <a:endCxn id="49" idx="0"/>
          </p:cNvCxnSpPr>
          <p:nvPr/>
        </p:nvCxnSpPr>
        <p:spPr>
          <a:xfrm>
            <a:off x="4157954" y="4192273"/>
            <a:ext cx="520973" cy="84456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3203848" y="502537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025370"/>
                <a:ext cx="864096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2195736" y="502537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025370"/>
                <a:ext cx="86409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4246879" y="5036837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879" y="5036837"/>
                <a:ext cx="864096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1043608" y="5039021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39021"/>
                <a:ext cx="86409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971600" y="3131676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31676"/>
                <a:ext cx="86409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 Verbindung mit Pfeil 59"/>
          <p:cNvCxnSpPr>
            <a:stCxn id="49" idx="0"/>
          </p:cNvCxnSpPr>
          <p:nvPr/>
        </p:nvCxnSpPr>
        <p:spPr>
          <a:xfrm flipV="1">
            <a:off x="4678927" y="4227907"/>
            <a:ext cx="615983" cy="80893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5549453" y="5025370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53" y="5025370"/>
                <a:ext cx="50405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 Verbindung mit Pfeil 62"/>
          <p:cNvCxnSpPr>
            <a:endCxn id="61" idx="0"/>
          </p:cNvCxnSpPr>
          <p:nvPr/>
        </p:nvCxnSpPr>
        <p:spPr>
          <a:xfrm>
            <a:off x="5294910" y="4227907"/>
            <a:ext cx="506571" cy="79746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899592" y="1628800"/>
                <a:ext cx="5256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smtClean="0"/>
                  <a:t>: encrypted vote (One-Time-Pad)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smtClean="0"/>
                  <a:t>: encrypted key (PK-Crypto)</a:t>
                </a:r>
                <a:endParaRPr lang="en-GB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28800"/>
                <a:ext cx="5256584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/>
          <p:cNvCxnSpPr>
            <a:stCxn id="55" idx="0"/>
            <a:endCxn id="6" idx="2"/>
          </p:cNvCxnSpPr>
          <p:nvPr/>
        </p:nvCxnSpPr>
        <p:spPr>
          <a:xfrm flipV="1">
            <a:off x="1475656" y="4189730"/>
            <a:ext cx="630070" cy="84929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>
            <a:off x="1737761" y="4944943"/>
            <a:ext cx="468052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Gerade Verbindung mit Pfeil 37"/>
          <p:cNvCxnSpPr/>
          <p:nvPr/>
        </p:nvCxnSpPr>
        <p:spPr>
          <a:xfrm>
            <a:off x="2925893" y="4944943"/>
            <a:ext cx="43204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Gerade Verbindung mit Pfeil 39"/>
          <p:cNvCxnSpPr/>
          <p:nvPr/>
        </p:nvCxnSpPr>
        <p:spPr>
          <a:xfrm>
            <a:off x="3934005" y="4953497"/>
            <a:ext cx="432048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Gerade Verbindung mit Pfeil 41"/>
          <p:cNvCxnSpPr/>
          <p:nvPr/>
        </p:nvCxnSpPr>
        <p:spPr>
          <a:xfrm>
            <a:off x="4942117" y="4956410"/>
            <a:ext cx="576064" cy="21065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/>
          <p:cNvCxnSpPr/>
          <p:nvPr/>
        </p:nvCxnSpPr>
        <p:spPr>
          <a:xfrm>
            <a:off x="1619672" y="3429000"/>
            <a:ext cx="730157" cy="450057"/>
          </a:xfrm>
          <a:prstGeom prst="straightConnector1">
            <a:avLst/>
          </a:prstGeom>
          <a:ln w="28575">
            <a:solidFill>
              <a:srgbClr val="9C1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/>
          <p:cNvCxnSpPr/>
          <p:nvPr/>
        </p:nvCxnSpPr>
        <p:spPr>
          <a:xfrm>
            <a:off x="2853885" y="3826495"/>
            <a:ext cx="522058" cy="0"/>
          </a:xfrm>
          <a:prstGeom prst="straightConnector1">
            <a:avLst/>
          </a:prstGeom>
          <a:ln w="28575">
            <a:solidFill>
              <a:srgbClr val="9C1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Gerade Verbindung mit Pfeil 49"/>
          <p:cNvCxnSpPr/>
          <p:nvPr/>
        </p:nvCxnSpPr>
        <p:spPr>
          <a:xfrm>
            <a:off x="3901425" y="3834037"/>
            <a:ext cx="513057" cy="6097"/>
          </a:xfrm>
          <a:prstGeom prst="straightConnector1">
            <a:avLst/>
          </a:prstGeom>
          <a:ln w="28575">
            <a:solidFill>
              <a:srgbClr val="9C1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/>
          <p:nvPr/>
        </p:nvCxnSpPr>
        <p:spPr>
          <a:xfrm>
            <a:off x="2637861" y="4026848"/>
            <a:ext cx="0" cy="748818"/>
          </a:xfrm>
          <a:prstGeom prst="straightConnector1">
            <a:avLst/>
          </a:prstGeom>
          <a:ln w="28575">
            <a:solidFill>
              <a:srgbClr val="9C1C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Gerade Verbindung mit Pfeil 51"/>
          <p:cNvCxnSpPr/>
          <p:nvPr/>
        </p:nvCxnSpPr>
        <p:spPr>
          <a:xfrm>
            <a:off x="3645973" y="4026848"/>
            <a:ext cx="0" cy="748818"/>
          </a:xfrm>
          <a:prstGeom prst="straightConnector1">
            <a:avLst/>
          </a:prstGeom>
          <a:ln w="28575">
            <a:solidFill>
              <a:srgbClr val="9C1C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Gerade Verbindung mit Pfeil 52"/>
          <p:cNvCxnSpPr/>
          <p:nvPr/>
        </p:nvCxnSpPr>
        <p:spPr>
          <a:xfrm>
            <a:off x="4654085" y="4048334"/>
            <a:ext cx="34919" cy="738799"/>
          </a:xfrm>
          <a:prstGeom prst="straightConnector1">
            <a:avLst/>
          </a:prstGeom>
          <a:ln w="28575">
            <a:solidFill>
              <a:srgbClr val="9C1C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Textfeld 53"/>
          <p:cNvSpPr txBox="1"/>
          <p:nvPr/>
        </p:nvSpPr>
        <p:spPr>
          <a:xfrm>
            <a:off x="6372200" y="4451213"/>
            <a:ext cx="1944216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C1C26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/>
              <a:t>Private verification process</a:t>
            </a:r>
            <a:endParaRPr lang="en-GB"/>
          </a:p>
        </p:txBody>
      </p:sp>
      <p:sp>
        <p:nvSpPr>
          <p:cNvPr id="56" name="Textfeld 55"/>
          <p:cNvSpPr txBox="1"/>
          <p:nvPr/>
        </p:nvSpPr>
        <p:spPr>
          <a:xfrm>
            <a:off x="6372200" y="3501008"/>
            <a:ext cx="1944216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/>
              <a:t>Public verification</a:t>
            </a:r>
          </a:p>
          <a:p>
            <a:r>
              <a:rPr lang="en-GB" smtClean="0"/>
              <a:t>process</a:t>
            </a:r>
            <a:endParaRPr lang="en-GB"/>
          </a:p>
        </p:txBody>
      </p:sp>
      <p:grpSp>
        <p:nvGrpSpPr>
          <p:cNvPr id="3" name="Gruppieren 2"/>
          <p:cNvGrpSpPr/>
          <p:nvPr/>
        </p:nvGrpSpPr>
        <p:grpSpPr>
          <a:xfrm>
            <a:off x="5107203" y="3657218"/>
            <a:ext cx="400901" cy="562273"/>
            <a:chOff x="5230149" y="2327417"/>
            <a:chExt cx="400901" cy="562273"/>
          </a:xfrm>
        </p:grpSpPr>
        <p:sp>
          <p:nvSpPr>
            <p:cNvPr id="62" name="Diagonaler Streifen 61"/>
            <p:cNvSpPr/>
            <p:nvPr/>
          </p:nvSpPr>
          <p:spPr>
            <a:xfrm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4" name="Diagonaler Streifen 63"/>
            <p:cNvSpPr/>
            <p:nvPr/>
          </p:nvSpPr>
          <p:spPr>
            <a:xfrm flipH="1" flipV="1"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5" name="Diagonaler Streifen 64"/>
            <p:cNvSpPr/>
            <p:nvPr/>
          </p:nvSpPr>
          <p:spPr>
            <a:xfrm flipH="1" flipV="1">
              <a:off x="5401964" y="2452367"/>
              <a:ext cx="143179" cy="257173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66" name="Ellipse 65"/>
            <p:cNvSpPr/>
            <p:nvPr/>
          </p:nvSpPr>
          <p:spPr>
            <a:xfrm>
              <a:off x="5316056" y="2327417"/>
              <a:ext cx="314994" cy="31237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7" name="Ellipse 66"/>
            <p:cNvSpPr/>
            <p:nvPr/>
          </p:nvSpPr>
          <p:spPr>
            <a:xfrm>
              <a:off x="5487871" y="2389892"/>
              <a:ext cx="61135" cy="93712"/>
            </a:xfrm>
            <a:prstGeom prst="ellipse">
              <a:avLst/>
            </a:prstGeom>
            <a:solidFill>
              <a:srgbClr val="FFD0C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8" name="Trapezoid 67"/>
            <p:cNvSpPr/>
            <p:nvPr/>
          </p:nvSpPr>
          <p:spPr>
            <a:xfrm>
              <a:off x="5316056" y="2764740"/>
              <a:ext cx="114543" cy="101019"/>
            </a:xfrm>
            <a:prstGeom prst="trapezoid">
              <a:avLst/>
            </a:prstGeom>
            <a:solidFill>
              <a:srgbClr val="FFD0C5"/>
            </a:solidFill>
            <a:ln>
              <a:solidFill>
                <a:srgbClr val="FF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326541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 animBg="1"/>
      <p:bldP spid="5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 </a:t>
            </a:r>
            <a:r>
              <a:rPr lang="en-GB" dirty="0" smtClean="0"/>
              <a:t>Mix-net </a:t>
            </a:r>
            <a:r>
              <a:rPr lang="en-GB" dirty="0" smtClean="0"/>
              <a:t>(1)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Correctness: </a:t>
            </a:r>
          </a:p>
          <a:p>
            <a:endParaRPr lang="en-GB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 published data is verified.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There exists a write only public bulletin board.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 authorities cannot break the discrete log problem.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 random challenge is not predictable and comes from a trusted beacon.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01271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Assumptions </a:t>
            </a:r>
            <a:r>
              <a:rPr lang="en-GB" dirty="0" smtClean="0"/>
              <a:t>Mix-net </a:t>
            </a:r>
            <a:r>
              <a:rPr lang="en-GB" dirty="0" smtClean="0"/>
              <a:t>(2)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Computational privacy:</a:t>
                </a:r>
              </a:p>
              <a:p>
                <a:endParaRPr lang="en-GB" b="1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At least one mix is trustworthy and keeps the association between its input and output set secret.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“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-threshold”- decryption: at least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</a:rPr>
                      <m:t>𝑛</m:t>
                    </m:r>
                    <m:r>
                      <a:rPr lang="de-DE" b="0" i="1" smtClean="0">
                        <a:latin typeface="Cambria Math"/>
                      </a:rPr>
                      <m:t>−</m:t>
                    </m:r>
                    <m:r>
                      <a:rPr lang="de-DE" b="0" i="1" smtClean="0">
                        <a:latin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</a:rPr>
                      <m:t>+1)</m:t>
                    </m:r>
                  </m:oMath>
                </a14:m>
                <a:r>
                  <a:rPr lang="en-GB" dirty="0" smtClean="0"/>
                  <a:t> out of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 smtClean="0"/>
                  <a:t> key holders keep their key portion secret</a:t>
                </a:r>
                <a:r>
                  <a:rPr lang="en-GB" dirty="0" smtClean="0"/>
                  <a:t>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GB" dirty="0"/>
              </a:p>
              <a:p>
                <a:r>
                  <a:rPr lang="en-GB" b="1" dirty="0"/>
                  <a:t>Robustness:</a:t>
                </a:r>
              </a:p>
              <a:p>
                <a:endParaRPr lang="en-GB" b="1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/>
                  <a:t>“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(</m:t>
                    </m:r>
                    <m:r>
                      <a:rPr lang="de-DE" i="1">
                        <a:latin typeface="Cambria Math"/>
                      </a:rPr>
                      <m:t>𝑡</m:t>
                    </m:r>
                    <m:r>
                      <a:rPr lang="de-DE" i="1">
                        <a:latin typeface="Cambria Math"/>
                      </a:rPr>
                      <m:t>,</m:t>
                    </m:r>
                    <m:r>
                      <a:rPr lang="de-DE" i="1">
                        <a:latin typeface="Cambria Math"/>
                      </a:rPr>
                      <m:t>𝑛</m:t>
                    </m:r>
                    <m:r>
                      <a:rPr lang="de-DE" i="1">
                        <a:latin typeface="Cambria Math"/>
                      </a:rPr>
                      <m:t>) </m:t>
                    </m:r>
                  </m:oMath>
                </a14:m>
                <a:r>
                  <a:rPr lang="en-GB" dirty="0"/>
                  <a:t>-threshold”- decryption: at least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𝑡</m:t>
                    </m:r>
                  </m:oMath>
                </a14:m>
                <a:r>
                  <a:rPr lang="en-GB" dirty="0"/>
                  <a:t> out of </a:t>
                </a:r>
                <a14:m>
                  <m:oMath xmlns:m="http://schemas.openxmlformats.org/officeDocument/2006/math">
                    <m:r>
                      <a:rPr lang="en-GB" i="1" dirty="0">
                        <a:latin typeface="Cambria Math"/>
                      </a:rPr>
                      <m:t>𝑛</m:t>
                    </m:r>
                  </m:oMath>
                </a14:m>
                <a:r>
                  <a:rPr lang="en-GB" dirty="0"/>
                  <a:t> key holders attend the decryption process.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endParaRPr lang="en-GB" dirty="0" smtClean="0"/>
              </a:p>
              <a:p>
                <a:pPr marL="0" indent="0"/>
                <a:endParaRPr lang="en-GB" dirty="0" smtClean="0"/>
              </a:p>
              <a:p>
                <a:pPr marL="0" indent="0"/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GB" dirty="0" smtClean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34" r="-1787" b="-884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131416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Additional Assumptions Mix-net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/>
            <a:r>
              <a:rPr lang="en-GB" b="1" dirty="0"/>
              <a:t>Everlasting </a:t>
            </a:r>
            <a:r>
              <a:rPr lang="en-GB" b="1" dirty="0" smtClean="0"/>
              <a:t>privacy towards observers:</a:t>
            </a:r>
            <a:endParaRPr lang="en-GB" b="1" dirty="0"/>
          </a:p>
          <a:p>
            <a:pPr marL="0" indent="0"/>
            <a:endParaRPr lang="en-GB" b="1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/>
              <a:t>The mixes can communicate via a private channel</a:t>
            </a:r>
            <a:r>
              <a:rPr lang="en-GB" dirty="0" smtClean="0"/>
              <a:t>.</a:t>
            </a:r>
            <a:endParaRPr lang="en-GB" b="1" dirty="0" smtClean="0"/>
          </a:p>
          <a:p>
            <a:endParaRPr lang="en-GB" b="1" dirty="0" smtClean="0"/>
          </a:p>
          <a:p>
            <a:r>
              <a:rPr lang="en-GB" b="1" dirty="0" smtClean="0"/>
              <a:t>Robustness</a:t>
            </a:r>
            <a:r>
              <a:rPr lang="en-GB" b="1" dirty="0" smtClean="0"/>
              <a:t>:</a:t>
            </a:r>
          </a:p>
          <a:p>
            <a:endParaRPr lang="en-GB" b="1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The private output </a:t>
            </a:r>
            <a:r>
              <a:rPr lang="en-GB" dirty="0" smtClean="0"/>
              <a:t>of each mix </a:t>
            </a:r>
            <a:r>
              <a:rPr lang="en-GB" dirty="0" smtClean="0"/>
              <a:t>is verified.</a:t>
            </a:r>
            <a:endParaRPr lang="en-GB" dirty="0" smtClean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3990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Properties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Individual Verifiability: </a:t>
            </a:r>
            <a:r>
              <a:rPr lang="en-GB" dirty="0" smtClean="0"/>
              <a:t>Each voter can convince himself that his vote is included in the input batch.</a:t>
            </a:r>
          </a:p>
          <a:p>
            <a:endParaRPr lang="en-GB" dirty="0" smtClean="0"/>
          </a:p>
          <a:p>
            <a:r>
              <a:rPr lang="en-GB" b="1" dirty="0" smtClean="0"/>
              <a:t>Universal Verifiability: </a:t>
            </a:r>
            <a:r>
              <a:rPr lang="en-GB" dirty="0" smtClean="0"/>
              <a:t>Any observer can verify that the shuffling process was performed correctly. </a:t>
            </a:r>
          </a:p>
          <a:p>
            <a:endParaRPr lang="en-GB" dirty="0" smtClean="0"/>
          </a:p>
          <a:p>
            <a:r>
              <a:rPr lang="en-GB" b="1" dirty="0"/>
              <a:t>Correctness: </a:t>
            </a:r>
            <a:r>
              <a:rPr lang="en-GB" dirty="0"/>
              <a:t>Changes on the content of the encrypted data will be detected with overwhelming probability even if all authorities collaborate. 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51563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Properties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340768"/>
            <a:ext cx="6823569" cy="4479943"/>
          </a:xfrm>
        </p:spPr>
        <p:txBody>
          <a:bodyPr/>
          <a:lstStyle/>
          <a:p>
            <a:r>
              <a:rPr lang="en-US" b="1" dirty="0" smtClean="0"/>
              <a:t>Computational Privacy: </a:t>
            </a:r>
            <a:r>
              <a:rPr lang="en-US" dirty="0" smtClean="0"/>
              <a:t>During </a:t>
            </a:r>
            <a:r>
              <a:rPr lang="en-US" dirty="0"/>
              <a:t>the election, the voting </a:t>
            </a:r>
            <a:r>
              <a:rPr lang="en-US" dirty="0" smtClean="0"/>
              <a:t>decision remains </a:t>
            </a:r>
            <a:r>
              <a:rPr lang="en-US" dirty="0"/>
              <a:t>secret as long as a </a:t>
            </a:r>
            <a:r>
              <a:rPr lang="en-US" dirty="0" smtClean="0"/>
              <a:t>minimum </a:t>
            </a:r>
            <a:r>
              <a:rPr lang="en-US" dirty="0"/>
              <a:t>number of </a:t>
            </a:r>
            <a:r>
              <a:rPr lang="en-US" dirty="0" smtClean="0"/>
              <a:t>authorities act </a:t>
            </a:r>
            <a:r>
              <a:rPr lang="en-US" dirty="0" smtClean="0"/>
              <a:t>honest.</a:t>
            </a:r>
            <a:endParaRPr lang="en-US" dirty="0" smtClean="0"/>
          </a:p>
          <a:p>
            <a:endParaRPr lang="en-GB" dirty="0" smtClean="0"/>
          </a:p>
          <a:p>
            <a:r>
              <a:rPr lang="en-GB" b="1" dirty="0" smtClean="0"/>
              <a:t>Everlasting </a:t>
            </a:r>
            <a:r>
              <a:rPr lang="en-GB" b="1" dirty="0" smtClean="0"/>
              <a:t>Privacy towards observers: </a:t>
            </a:r>
            <a:r>
              <a:rPr lang="en-GB" dirty="0" smtClean="0"/>
              <a:t>All published data do not reveal any (</a:t>
            </a:r>
            <a:r>
              <a:rPr lang="en-GB" dirty="0" err="1" smtClean="0"/>
              <a:t>Shannen</a:t>
            </a:r>
            <a:r>
              <a:rPr lang="en-GB" dirty="0" smtClean="0"/>
              <a:t>) information about the encrypted voting decision.</a:t>
            </a:r>
          </a:p>
          <a:p>
            <a:endParaRPr lang="en-GB" dirty="0" smtClean="0"/>
          </a:p>
          <a:p>
            <a:r>
              <a:rPr lang="en-GB" b="1" dirty="0" smtClean="0"/>
              <a:t>Robustness: </a:t>
            </a:r>
            <a:r>
              <a:rPr lang="en-GB" dirty="0" smtClean="0"/>
              <a:t>The protocol always terminates successfully if the authorities follow it correctly. If one authority cheats, it will get caught with overwhelming probability.</a:t>
            </a:r>
          </a:p>
        </p:txBody>
      </p:sp>
    </p:spTree>
    <p:extLst>
      <p:ext uri="{BB962C8B-B14F-4D97-AF65-F5344CB8AC3E}">
        <p14:creationId xmlns:p14="http://schemas.microsoft.com/office/powerpoint/2010/main" val="409822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“Encoding</a:t>
            </a:r>
            <a:r>
              <a:rPr lang="en-GB" dirty="0" smtClean="0"/>
              <a:t>” using Pedersen Commitments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dirty="0" smtClean="0"/>
                  <a:t>Cyclic group </a:t>
                </a:r>
                <a:r>
                  <a:rPr lang="en-GB" i="1" dirty="0" smtClean="0"/>
                  <a:t>G</a:t>
                </a:r>
              </a:p>
              <a:p>
                <a:endParaRPr lang="en-GB" i="1" dirty="0" smtClean="0"/>
              </a:p>
              <a:p>
                <a:r>
                  <a:rPr lang="en-GB" dirty="0" smtClean="0"/>
                  <a:t>Random generators </a:t>
                </a:r>
                <a:r>
                  <a:rPr lang="en-GB" i="1" dirty="0" smtClean="0"/>
                  <a:t>g</a:t>
                </a:r>
                <a:r>
                  <a:rPr lang="en-GB" dirty="0" smtClean="0"/>
                  <a:t> and </a:t>
                </a:r>
                <a:r>
                  <a:rPr lang="en-GB" i="1" dirty="0" smtClean="0"/>
                  <a:t>h</a:t>
                </a:r>
                <a:r>
                  <a:rPr lang="en-GB" dirty="0" smtClean="0"/>
                  <a:t> (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GB" i="1" smtClean="0">
                            <a:latin typeface="Cambria Math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GB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GB" i="0" smtClean="0">
                                <a:latin typeface="Cambria Math"/>
                              </a:rPr>
                              <m:t>log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𝑔</m:t>
                            </m:r>
                          </m:sub>
                        </m:sSub>
                      </m:fName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</m:func>
                  </m:oMath>
                </a14:m>
                <a:r>
                  <a:rPr lang="en-GB" dirty="0" smtClean="0"/>
                  <a:t> unknown and non-calculable)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Encoding </a:t>
                </a:r>
                <a:r>
                  <a:rPr lang="en-GB" dirty="0" smtClean="0"/>
                  <a:t>of vote </a:t>
                </a:r>
                <a:r>
                  <a:rPr lang="en-GB" i="1" dirty="0"/>
                  <a:t>t</a:t>
                </a:r>
                <a:r>
                  <a:rPr lang="en-GB" i="1" dirty="0" smtClean="0"/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  <a:ea typeface="Cambria Math"/>
                      </a:rPr>
                      <m:t>∈</m:t>
                    </m:r>
                    <m:r>
                      <a:rPr lang="en-GB" b="0" i="1" smtClean="0">
                        <a:latin typeface="Cambria Math"/>
                        <a:ea typeface="Cambria Math"/>
                      </a:rPr>
                      <m:t> </m:t>
                    </m:r>
                    <m:sSub>
                      <m:sSubPr>
                        <m:ctrlPr>
                          <a:rPr lang="en-GB" b="0" i="1" smtClean="0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𝐶</m:t>
                        </m:r>
                        <m:d>
                          <m:d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𝑡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,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𝑠</m:t>
                            </m:r>
                          </m:e>
                        </m:d>
                        <m:r>
                          <a:rPr lang="en-GB" b="0" i="1" smtClean="0">
                            <a:latin typeface="Cambria Math"/>
                          </a:rPr>
                          <m:t>=</m:t>
                        </m:r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sSup>
                      <m:sSupPr>
                        <m:ctrlPr>
                          <a:rPr lang="en-GB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 smtClean="0"/>
                  <a:t> with random number </a:t>
                </a:r>
                <a:r>
                  <a:rPr lang="en-GB" i="1" dirty="0" smtClean="0"/>
                  <a:t>s</a:t>
                </a:r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∈ </m:t>
                    </m:r>
                    <m:sSub>
                      <m:sSubPr>
                        <m:ctrlPr>
                          <a:rPr lang="en-GB" i="1">
                            <a:latin typeface="Cambria Math"/>
                            <a:ea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ℤ</m:t>
                        </m:r>
                      </m:e>
                      <m:sub>
                        <m:r>
                          <a:rPr lang="en-GB" i="1">
                            <a:latin typeface="Cambria Math"/>
                            <a:ea typeface="Cambria Math"/>
                          </a:rPr>
                          <m:t>|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𝐺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|</m:t>
                        </m:r>
                      </m:sub>
                    </m:sSub>
                  </m:oMath>
                </a14:m>
                <a:r>
                  <a:rPr lang="en-GB" dirty="0" smtClean="0"/>
                  <a:t>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Decoding of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 smtClean="0"/>
                  <a:t> under use of </a:t>
                </a:r>
                <a:r>
                  <a:rPr lang="en-GB" i="1" dirty="0"/>
                  <a:t>s</a:t>
                </a:r>
                <a:r>
                  <a:rPr lang="en-GB" dirty="0" smtClean="0"/>
                  <a:t>: </a:t>
                </a:r>
                <a:endParaRPr lang="en-GB" i="1" dirty="0" smtClean="0">
                  <a:latin typeface="Cambria Math"/>
                </a:endParaRP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   </m:t>
                    </m:r>
                    <m:r>
                      <a:rPr lang="en-GB" i="1"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en-GB" b="0" i="1" smtClean="0">
                            <a:latin typeface="Cambria Math"/>
                          </a:rPr>
                          <m:t>𝑡</m:t>
                        </m:r>
                      </m:e>
                    </m:d>
                  </m:oMath>
                </a14:m>
                <a:r>
                  <a:rPr lang="en-GB" dirty="0" smtClean="0"/>
                  <a:t>/</a:t>
                </a:r>
                <a:r>
                  <a:rPr lang="en-GB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GB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</m:sup>
                    </m:sSup>
                  </m:oMath>
                </a14:m>
                <a:r>
                  <a:rPr lang="en-GB" dirty="0" smtClean="0"/>
                  <a:t> , extract </a:t>
                </a:r>
                <a:r>
                  <a:rPr lang="en-GB" i="1" dirty="0" smtClean="0"/>
                  <a:t>t.</a:t>
                </a:r>
                <a:r>
                  <a:rPr lang="en-GB" dirty="0" smtClean="0"/>
                  <a:t> 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3"/>
                <a:stretch>
                  <a:fillRect l="-2234" b="-231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4499992" y="5445224"/>
                <a:ext cx="3096344" cy="64633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For large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/>
                  <a:t>send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𝐸𝑛𝑐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</m:e>
                    </m:d>
                  </m:oMath>
                </a14:m>
                <a:r>
                  <a:rPr lang="de-DE" dirty="0" smtClean="0"/>
                  <a:t> </a:t>
                </a:r>
                <a:r>
                  <a:rPr lang="en-GB" dirty="0" smtClean="0"/>
                  <a:t>through</a:t>
                </a:r>
                <a:r>
                  <a:rPr lang="de-DE" dirty="0" smtClean="0"/>
                  <a:t> </a:t>
                </a:r>
                <a:r>
                  <a:rPr lang="en-GB" dirty="0" smtClean="0"/>
                  <a:t>the private channel.</a:t>
                </a:r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5445224"/>
                <a:ext cx="3096344" cy="646331"/>
              </a:xfrm>
              <a:prstGeom prst="rect">
                <a:avLst/>
              </a:prstGeom>
              <a:blipFill rotWithShape="1">
                <a:blip r:embed="rId4"/>
                <a:stretch>
                  <a:fillRect l="-1373" t="-3704" b="-12963"/>
                </a:stretch>
              </a:blipFill>
              <a:ln>
                <a:solidFill>
                  <a:srgbClr val="FF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48049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Properties of Pedersen Commitments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en-GB" dirty="0" smtClean="0"/>
              </a:p>
              <a:p>
                <a:r>
                  <a:rPr lang="en-GB" b="1" dirty="0" smtClean="0"/>
                  <a:t>Additive </a:t>
                </a:r>
                <a:r>
                  <a:rPr lang="en-GB" b="1" dirty="0" err="1" smtClean="0"/>
                  <a:t>Homomorph</a:t>
                </a:r>
                <a:r>
                  <a:rPr lang="en-GB" b="1" dirty="0" smtClean="0"/>
                  <a:t>:</a:t>
                </a:r>
                <a:endParaRPr lang="en-GB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𝐶</m:t>
                          </m:r>
                          <m:d>
                            <m:d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en-GB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</m:d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  <m:r>
                                    <a:rPr lang="en-GB" i="1">
                                      <a:latin typeface="Cambria Math"/>
                                    </a:rPr>
                                    <m:t>,</m:t>
                                  </m:r>
                                  <m:sSub>
                                    <m:sSubPr>
                                      <m:ctrlPr>
                                        <a:rPr lang="en-GB" i="1">
                                          <a:latin typeface="Cambria Math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b="0" i="1" smtClean="0">
                                          <a:latin typeface="Cambria Math"/>
                                        </a:rPr>
                                        <m:t>𝑠</m:t>
                                      </m:r>
                                    </m:e>
                                    <m:sub>
                                      <m:r>
                                        <a:rPr lang="en-GB" b="0" i="1" smtClean="0">
                                          <a:latin typeface="Cambria Math"/>
                                        </a:rPr>
                                        <m:t>2</m:t>
                                      </m:r>
                                    </m:sub>
                                  </m:sSub>
                                </m:e>
                              </m:d>
                              <m:r>
                                <a:rPr lang="en-GB" i="1"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i="1"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b="0" i="1" smtClean="0">
                                      <a:latin typeface="Cambria Math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en-GB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sup>
                          </m:sSup>
                          <m:r>
                            <a:rPr lang="en-GB" b="0" i="1" smtClean="0">
                              <a:latin typeface="Cambria Math"/>
                            </a:rPr>
                            <m:t>∗</m:t>
                          </m:r>
                          <m:r>
                            <a:rPr lang="en-GB" i="1">
                              <a:latin typeface="Cambria Math"/>
                            </a:rPr>
                            <m:t>𝑔</m:t>
                          </m:r>
                        </m:e>
                        <m:sup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h</m:t>
                          </m:r>
                        </m:e>
                        <m:sup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sup>
                      </m:sSup>
                      <m:r>
                        <a:rPr lang="en-GB" b="0" i="1" smtClean="0">
                          <a:latin typeface="Cambria Math"/>
                        </a:rPr>
                        <m:t>= </m:t>
                      </m:r>
                      <m:r>
                        <a:rPr lang="en-GB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GB" b="0" i="1" smtClean="0">
                              <a:latin typeface="Cambria Math"/>
                            </a:rPr>
                            <m:t>+</m:t>
                          </m:r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𝑠</m:t>
                              </m:r>
                            </m:e>
                            <m:sub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 smtClean="0"/>
              </a:p>
              <a:p>
                <a:r>
                  <a:rPr lang="en-GB" b="1" dirty="0" smtClean="0"/>
                  <a:t>“Recode”/ “</a:t>
                </a:r>
                <a:r>
                  <a:rPr lang="en-GB" b="1" dirty="0" err="1" smtClean="0"/>
                  <a:t>Rerandomise</a:t>
                </a:r>
                <a:r>
                  <a:rPr lang="en-GB" b="1" dirty="0" smtClean="0"/>
                  <a:t>”: </a:t>
                </a:r>
                <a:endParaRPr lang="en-GB" b="1" dirty="0"/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GB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GB" i="1">
                              <a:latin typeface="Cambria Math"/>
                            </a:rPr>
                            <m:t> 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∗</m:t>
                      </m:r>
                      <m:r>
                        <a:rPr lang="en-GB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0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′ </m:t>
                          </m:r>
                        </m:e>
                      </m:d>
                      <m:r>
                        <a:rPr lang="en-GB" i="1">
                          <a:latin typeface="Cambria Math"/>
                        </a:rPr>
                        <m:t>= </m:t>
                      </m:r>
                      <m:r>
                        <a:rPr lang="en-GB" i="1">
                          <a:latin typeface="Cambria Math"/>
                        </a:rPr>
                        <m:t>𝐶</m:t>
                      </m:r>
                      <m:d>
                        <m:dPr>
                          <m:ctrlPr>
                            <a:rPr lang="en-GB" i="1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𝑡</m:t>
                          </m:r>
                          <m:r>
                            <a:rPr lang="en-GB" i="1">
                              <a:latin typeface="Cambria Math"/>
                            </a:rPr>
                            <m:t>,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GB" i="1">
                              <a:latin typeface="Cambria Math"/>
                            </a:rPr>
                            <m:t>+</m:t>
                          </m:r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  <m:r>
                            <a:rPr lang="en-GB" i="1">
                              <a:latin typeface="Cambria Math"/>
                            </a:rPr>
                            <m:t>′</m:t>
                          </m:r>
                        </m:e>
                      </m:d>
                    </m:oMath>
                  </m:oMathPara>
                </a14:m>
                <a:endParaRPr lang="en-GB" dirty="0" smtClean="0"/>
              </a:p>
              <a:p>
                <a:endParaRPr lang="en-GB" dirty="0"/>
              </a:p>
              <a:p>
                <a:r>
                  <a:rPr lang="en-GB" b="1" dirty="0" smtClean="0"/>
                  <a:t>Everlasting</a:t>
                </a:r>
                <a:r>
                  <a:rPr lang="en-GB" b="1" dirty="0"/>
                  <a:t> </a:t>
                </a:r>
                <a:r>
                  <a:rPr lang="en-GB" b="1" dirty="0" smtClean="0"/>
                  <a:t>Privacy:</a:t>
                </a:r>
              </a:p>
              <a:p>
                <a:r>
                  <a:rPr lang="en-GB" dirty="0" smtClean="0"/>
                  <a:t>The commitment scheme is “statistically hiding”. </a:t>
                </a:r>
                <a:endParaRPr lang="en-GB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1588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Anonymisation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469337"/>
                <a:ext cx="8316456" cy="4479943"/>
              </a:xfrm>
            </p:spPr>
            <p:txBody>
              <a:bodyPr/>
              <a:lstStyle/>
              <a:p>
                <a:pPr marL="0" indent="0"/>
                <a:r>
                  <a:rPr lang="de-DE" b="1" dirty="0" smtClean="0"/>
                  <a:t>Input: </a:t>
                </a:r>
                <a:r>
                  <a:rPr lang="de-DE" b="1" i="1" dirty="0">
                    <a:latin typeface="Cambria Math"/>
                  </a:rPr>
                  <a:t> </a:t>
                </a:r>
                <a14:m>
                  <m:oMath xmlns:m="http://schemas.openxmlformats.org/officeDocument/2006/math">
                    <m:r>
                      <a:rPr lang="en-GB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GB" dirty="0" smtClean="0"/>
                  <a:t> encoded votes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en-GB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en-GB" b="0" i="1" smtClean="0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b="0" i="1" smtClean="0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b="0" i="1" smtClean="0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en-GB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b="0" i="1" smtClean="0">
                        <a:latin typeface="Cambria Math"/>
                      </a:rPr>
                      <m:t>, 1≤</m:t>
                    </m:r>
                    <m:r>
                      <a:rPr lang="en-GB" b="0" i="1" smtClean="0">
                        <a:latin typeface="Cambria Math"/>
                      </a:rPr>
                      <m:t>𝑖</m:t>
                    </m:r>
                    <m:r>
                      <a:rPr lang="en-GB" b="0" i="1" smtClean="0">
                        <a:latin typeface="Cambria Math"/>
                      </a:rPr>
                      <m:t>≤</m:t>
                    </m:r>
                    <m:r>
                      <a:rPr lang="en-GB" b="0" i="1" smtClean="0">
                        <a:latin typeface="Cambria Math"/>
                      </a:rPr>
                      <m:t>𝐾</m:t>
                    </m:r>
                  </m:oMath>
                </a14:m>
                <a:r>
                  <a:rPr lang="en-GB" dirty="0" smtClean="0"/>
                  <a:t>, </a:t>
                </a:r>
              </a:p>
              <a:p>
                <a:pPr marL="0" indent="0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𝐾</m:t>
                    </m:r>
                  </m:oMath>
                </a14:m>
                <a:r>
                  <a:rPr lang="en-GB" dirty="0"/>
                  <a:t> </a:t>
                </a:r>
                <a:r>
                  <a:rPr lang="en-GB" dirty="0" smtClean="0"/>
                  <a:t>encrypted keys (</a:t>
                </a:r>
                <a:r>
                  <a:rPr lang="en-GB" dirty="0" err="1" smtClean="0"/>
                  <a:t>Paillier</a:t>
                </a:r>
                <a:r>
                  <a:rPr lang="en-GB" dirty="0" smtClean="0"/>
                  <a:t>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/>
                              </a:rPr>
                              <m:t>=</m:t>
                            </m:r>
                            <m:r>
                              <a:rPr lang="de-DE" i="1" smtClean="0">
                                <a:latin typeface="Cambria Math"/>
                              </a:rPr>
                              <m:t>𝐸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𝑛𝑐</m:t>
                            </m:r>
                            <m:d>
                              <m:dPr>
                                <m:ctrlPr>
                                  <a:rPr lang="de-DE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</m:d>
                    <m:r>
                      <a:rPr lang="de-DE" i="1">
                        <a:latin typeface="Cambria Math"/>
                      </a:rPr>
                      <m:t>, 1≤</m:t>
                    </m:r>
                    <m:r>
                      <a:rPr lang="de-DE" i="1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≤</m:t>
                    </m:r>
                    <m:r>
                      <a:rPr lang="de-DE" i="1" smtClean="0">
                        <a:latin typeface="Cambria Math"/>
                      </a:rPr>
                      <m:t>𝐾</m:t>
                    </m:r>
                  </m:oMath>
                </a14:m>
                <a:endParaRPr lang="de-DE" dirty="0" smtClean="0"/>
              </a:p>
              <a:p>
                <a:pPr marL="0" indent="0"/>
                <a:endParaRPr lang="de-DE" dirty="0" smtClean="0"/>
              </a:p>
              <a:p>
                <a:pPr marL="0" indent="0"/>
                <a:r>
                  <a:rPr lang="en-GB" b="1" dirty="0" err="1" smtClean="0"/>
                  <a:t>Anonymisation</a:t>
                </a:r>
                <a:r>
                  <a:rPr lang="en-GB" b="1" dirty="0" smtClean="0"/>
                  <a:t>: </a:t>
                </a:r>
                <a:endParaRPr lang="en-GB" dirty="0" smtClean="0"/>
              </a:p>
              <a:p>
                <a:pPr marL="0" indent="0"/>
                <a:r>
                  <a:rPr lang="en-GB" dirty="0" smtClean="0"/>
                  <a:t>1. Recode public input</a:t>
                </a:r>
              </a:p>
              <a:p>
                <a:pPr marL="0" indent="0"/>
                <a:r>
                  <a:rPr lang="de-DE" dirty="0" smtClean="0"/>
                  <a:t>        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𝐴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𝑢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de-DE" i="1">
                                <a:latin typeface="Cambria Math"/>
                              </a:rPr>
                              <m:t>∗</m:t>
                            </m:r>
                            <m:r>
                              <a:rPr lang="de-DE" i="1">
                                <a:latin typeface="Cambria Math"/>
                              </a:rPr>
                              <m:t>𝐶</m:t>
                            </m:r>
                            <m:r>
                              <a:rPr lang="de-DE" i="1">
                                <a:latin typeface="Cambria Math"/>
                              </a:rPr>
                              <m:t>(0,</m:t>
                            </m:r>
                            <m:sSubSup>
                              <m:sSub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=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</a:rPr>
                              <m:t>𝐶</m:t>
                            </m:r>
                            <m:r>
                              <a:rPr lang="de-DE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𝑡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/>
                              </a:rPr>
                              <m:t>+</m:t>
                            </m:r>
                            <m:sSubSup>
                              <m:sSubSup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𝑖</m:t>
                                </m:r>
                              </m:sub>
                              <m:sup>
                                <m:r>
                                  <a:rPr lang="de-DE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de-DE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/>
                      </a:rPr>
                      <m:t>, 1≤</m:t>
                    </m:r>
                    <m:r>
                      <a:rPr lang="de-DE" i="1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≤</m:t>
                    </m:r>
                    <m:r>
                      <a:rPr lang="de-DE" i="1">
                        <a:latin typeface="Cambria Math"/>
                      </a:rPr>
                      <m:t>𝐾</m:t>
                    </m:r>
                  </m:oMath>
                </a14:m>
                <a:r>
                  <a:rPr lang="de-DE" dirty="0"/>
                  <a:t> </a:t>
                </a:r>
              </a:p>
              <a:p>
                <a:pPr marL="0" indent="0"/>
                <a:r>
                  <a:rPr lang="en-GB" dirty="0" smtClean="0"/>
                  <a:t>2. Re-encrypt private input</a:t>
                </a:r>
              </a:p>
              <a:p>
                <a:pPr marL="0" indent="0"/>
                <a:r>
                  <a:rPr lang="de-DE" dirty="0" smtClean="0"/>
                  <a:t>           </a:t>
                </a:r>
                <a14:m>
                  <m:oMath xmlns:m="http://schemas.openxmlformats.org/officeDocument/2006/math">
                    <m:r>
                      <a:rPr lang="de-DE" dirty="0">
                        <a:latin typeface="Cambria Math"/>
                      </a:rPr>
                      <m:t> </m:t>
                    </m:r>
                    <m:r>
                      <a:rPr lang="de-DE" b="0" i="0" smtClean="0">
                        <a:latin typeface="Cambria Math"/>
                      </a:rPr>
                      <m:t> </m:t>
                    </m:r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de-DE" i="1">
                                <a:latin typeface="Cambria Math"/>
                              </a:rPr>
                              <m:t>=</m:t>
                            </m:r>
                            <m:r>
                              <a:rPr lang="de-DE" i="1">
                                <a:latin typeface="Cambria Math"/>
                              </a:rPr>
                              <m:t>𝑣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de-DE" i="1">
                                <a:latin typeface="Cambria Math"/>
                              </a:rPr>
                              <m:t>∗</m:t>
                            </m:r>
                            <m:r>
                              <a:rPr lang="de-DE" i="1">
                                <a:latin typeface="Cambria Math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  <m:r>
                              <a:rPr lang="de-DE" i="1">
                                <a:latin typeface="Cambria Math"/>
                              </a:rPr>
                              <m:t>=</m:t>
                            </m:r>
                            <m:r>
                              <a:rPr lang="de-DE" i="1">
                                <a:latin typeface="Cambria Math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</a:rPr>
                                  <m:t>+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i="1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</a:rPr>
                                  <m:t>′′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de-DE" i="1">
                        <a:latin typeface="Cambria Math"/>
                      </a:rPr>
                      <m:t>, 1≤</m:t>
                    </m:r>
                    <m:r>
                      <a:rPr lang="de-DE" i="1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≤</m:t>
                    </m:r>
                    <m:r>
                      <a:rPr lang="de-DE" i="1">
                        <a:latin typeface="Cambria Math"/>
                      </a:rPr>
                      <m:t>𝐾</m:t>
                    </m:r>
                  </m:oMath>
                </a14:m>
                <a:endParaRPr lang="de-DE" dirty="0" smtClean="0"/>
              </a:p>
              <a:p>
                <a:pPr marL="0" indent="0"/>
                <a:r>
                  <a:rPr lang="de-DE" dirty="0" smtClean="0"/>
                  <a:t>4. Shuffle pair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  <m:r>
                              <a:rPr lang="de-DE" b="0" i="1" smtClean="0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𝑖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using random permutation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marL="0" indent="0"/>
                <a:endParaRPr lang="de-DE" dirty="0" smtClean="0"/>
              </a:p>
              <a:p>
                <a:pPr marL="0" indent="0"/>
                <a:r>
                  <a:rPr lang="de-DE" b="1" dirty="0" smtClean="0"/>
                  <a:t>Output: </a:t>
                </a:r>
                <a:r>
                  <a:rPr lang="de-DE" dirty="0" smtClean="0"/>
                  <a:t>Pair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𝑗</m:t>
                                </m:r>
                              </m:e>
                            </m:d>
                            <m:r>
                              <a:rPr lang="de-DE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𝐴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𝑗</m:t>
                            </m:r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de-DE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with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j</m:t>
                    </m:r>
                    <m:r>
                      <a:rPr lang="de-DE" b="0" i="0" smtClean="0">
                        <a:latin typeface="Cambria Math"/>
                      </a:rPr>
                      <m:t>=</m:t>
                    </m:r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.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469337"/>
                <a:ext cx="8316456" cy="4479943"/>
              </a:xfrm>
              <a:blipFill rotWithShape="1">
                <a:blip r:embed="rId2"/>
                <a:stretch>
                  <a:fillRect l="-1833" b="-122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86941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Decryption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endParaRPr lang="de-DE" dirty="0" smtClean="0"/>
              </a:p>
              <a:p>
                <a:r>
                  <a:rPr lang="de-DE" b="1" dirty="0" smtClean="0"/>
                  <a:t>Input: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𝑢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de-DE" i="1">
                                <a:latin typeface="Cambria Math"/>
                              </a:rPr>
                              <m:t>, 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𝑣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𝐶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(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de-DE" i="1">
                                <a:latin typeface="Cambria Math"/>
                              </a:rPr>
                              <m:t>)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en-GB" i="1">
                        <a:latin typeface="Cambria Math"/>
                      </a:rPr>
                      <m:t>1≤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en-GB" i="1">
                        <a:latin typeface="Cambria Math"/>
                      </a:rPr>
                      <m:t>≤</m:t>
                    </m:r>
                    <m:r>
                      <a:rPr lang="en-GB" i="1">
                        <a:latin typeface="Cambria Math"/>
                      </a:rPr>
                      <m:t>𝐾</m:t>
                    </m:r>
                  </m:oMath>
                </a14:m>
                <a:endParaRPr lang="de-DE" dirty="0" smtClean="0"/>
              </a:p>
              <a:p>
                <a:endParaRPr lang="de-DE" dirty="0" smtClean="0"/>
              </a:p>
              <a:p>
                <a:r>
                  <a:rPr lang="en-GB" b="1" dirty="0" smtClean="0"/>
                  <a:t>Decryption:</a:t>
                </a:r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 smtClean="0"/>
                  <a:t>Decrypt “key”</a:t>
                </a:r>
                <a:r>
                  <a:rPr lang="de-DE" dirty="0" smtClean="0"/>
                  <a:t> 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Dec</m:t>
                    </m:r>
                    <m:d>
                      <m:dPr>
                        <m:ctrlPr>
                          <a:rPr lang="de-DE" b="0" i="0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𝑣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de-DE" b="0" i="1" smtClean="0">
                        <a:latin typeface="Cambria Math"/>
                      </a:rPr>
                      <m:t>)=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+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𝐵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+ 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𝐶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pPr marL="457200" indent="-457200">
                  <a:buFont typeface="+mj-lt"/>
                  <a:buAutoNum type="arabicPeriod"/>
                </a:pPr>
                <a:r>
                  <a:rPr lang="en-GB" dirty="0" smtClean="0"/>
                  <a:t>Decode vote: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de-DE" b="0" i="1" smtClean="0">
                            <a:latin typeface="Cambria Math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𝑢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𝐶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𝑙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de-DE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𝑔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′(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𝑙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)</m:t>
                            </m:r>
                          </m:sup>
                        </m:sSup>
                      </m:den>
                    </m:f>
                    <m:r>
                      <a:rPr lang="de-DE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𝑡</m:t>
                        </m:r>
                        <m:r>
                          <a:rPr lang="de-DE" b="0" i="1" smtClean="0">
                            <a:latin typeface="Cambria Math"/>
                          </a:rPr>
                          <m:t>(</m:t>
                        </m:r>
                        <m:r>
                          <a:rPr lang="de-DE" b="0" i="1" smtClean="0">
                            <a:latin typeface="Cambria Math"/>
                          </a:rPr>
                          <m:t>𝑙</m:t>
                        </m:r>
                        <m:r>
                          <a:rPr lang="de-DE" b="0" i="1" smtClean="0">
                            <a:latin typeface="Cambria Math"/>
                          </a:rPr>
                          <m:t>)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 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→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𝑡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endParaRPr lang="de-DE" dirty="0" smtClean="0"/>
              </a:p>
              <a:p>
                <a:endParaRPr lang="de-DE" dirty="0"/>
              </a:p>
              <a:p>
                <a:r>
                  <a:rPr lang="de-DE" b="1" dirty="0" smtClean="0"/>
                  <a:t>Output</a:t>
                </a:r>
                <a:r>
                  <a:rPr lang="de-DE" dirty="0" smtClean="0"/>
                  <a:t>: </a:t>
                </a:r>
                <a:r>
                  <a:rPr lang="en-GB" dirty="0" smtClean="0"/>
                  <a:t>Publish vote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𝑙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and </a:t>
                </a:r>
                <a:r>
                  <a:rPr lang="en-GB" dirty="0" err="1" smtClean="0"/>
                  <a:t>decomitment</a:t>
                </a:r>
                <a:r>
                  <a:rPr lang="en-GB" dirty="0" smtClean="0"/>
                  <a:t>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de-DE" i="1"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.</a:t>
                </a:r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6930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Authors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132807" y="1620000"/>
            <a:ext cx="6823569" cy="4479943"/>
          </a:xfrm>
        </p:spPr>
        <p:txBody>
          <a:bodyPr/>
          <a:lstStyle/>
          <a:p>
            <a:pPr algn="ctr"/>
            <a:endParaRPr lang="en-GB" b="1" dirty="0" smtClean="0"/>
          </a:p>
          <a:p>
            <a:pPr algn="ctr"/>
            <a:r>
              <a:rPr lang="en-GB" b="1" dirty="0" smtClean="0"/>
              <a:t>Denise </a:t>
            </a:r>
            <a:r>
              <a:rPr lang="en-GB" b="1" dirty="0" err="1" smtClean="0"/>
              <a:t>Demirel</a:t>
            </a:r>
            <a:r>
              <a:rPr lang="en-GB" b="1" dirty="0" smtClean="0"/>
              <a:t>, </a:t>
            </a:r>
            <a:r>
              <a:rPr lang="en-GB" dirty="0" smtClean="0"/>
              <a:t>Department of Computer Science, Cryptography and Computer Algebra Group, </a:t>
            </a:r>
            <a:r>
              <a:rPr lang="en-GB" dirty="0" err="1" smtClean="0"/>
              <a:t>Technische</a:t>
            </a:r>
            <a:r>
              <a:rPr lang="en-GB" dirty="0" smtClean="0"/>
              <a:t> </a:t>
            </a:r>
            <a:r>
              <a:rPr lang="en-GB" dirty="0" err="1" smtClean="0"/>
              <a:t>Universität</a:t>
            </a:r>
            <a:r>
              <a:rPr lang="en-GB" dirty="0" smtClean="0"/>
              <a:t> Darmstadt, </a:t>
            </a:r>
          </a:p>
          <a:p>
            <a:pPr algn="ctr"/>
            <a:r>
              <a:rPr lang="en-GB" dirty="0" smtClean="0"/>
              <a:t>Germany</a:t>
            </a:r>
          </a:p>
          <a:p>
            <a:pPr algn="ctr"/>
            <a:endParaRPr lang="en-GB" dirty="0" smtClean="0"/>
          </a:p>
          <a:p>
            <a:pPr algn="ctr"/>
            <a:r>
              <a:rPr lang="en-GB" b="1" dirty="0" err="1" smtClean="0"/>
              <a:t>Jeroen</a:t>
            </a:r>
            <a:r>
              <a:rPr lang="en-GB" b="1" dirty="0" smtClean="0"/>
              <a:t> van de </a:t>
            </a:r>
            <a:r>
              <a:rPr lang="en-GB" b="1" dirty="0" err="1" smtClean="0"/>
              <a:t>Graaf</a:t>
            </a:r>
            <a:r>
              <a:rPr lang="en-GB" b="1" dirty="0" smtClean="0"/>
              <a:t>, </a:t>
            </a:r>
            <a:r>
              <a:rPr lang="en-GB" dirty="0" err="1" smtClean="0"/>
              <a:t>Departamento</a:t>
            </a:r>
            <a:r>
              <a:rPr lang="en-GB" dirty="0" smtClean="0"/>
              <a:t> de </a:t>
            </a:r>
            <a:r>
              <a:rPr lang="en-GB" dirty="0" err="1" smtClean="0"/>
              <a:t>Ciência</a:t>
            </a:r>
            <a:r>
              <a:rPr lang="en-GB" dirty="0" smtClean="0"/>
              <a:t> de </a:t>
            </a:r>
            <a:r>
              <a:rPr lang="en-GB" dirty="0" err="1" smtClean="0"/>
              <a:t>Computação</a:t>
            </a:r>
            <a:r>
              <a:rPr lang="en-GB" dirty="0" smtClean="0"/>
              <a:t>, </a:t>
            </a:r>
            <a:r>
              <a:rPr lang="en-GB" dirty="0" err="1" smtClean="0"/>
              <a:t>Universidade</a:t>
            </a:r>
            <a:r>
              <a:rPr lang="en-GB" dirty="0" smtClean="0"/>
              <a:t> Federal de Minas </a:t>
            </a:r>
            <a:r>
              <a:rPr lang="en-GB" dirty="0" err="1" smtClean="0"/>
              <a:t>Gerias</a:t>
            </a:r>
            <a:r>
              <a:rPr lang="en-GB" dirty="0" smtClean="0"/>
              <a:t>, </a:t>
            </a:r>
          </a:p>
          <a:p>
            <a:pPr algn="ctr"/>
            <a:r>
              <a:rPr lang="en-GB" dirty="0" smtClean="0"/>
              <a:t>Brazil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18121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Public Verification – Cut-and-choose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3284985"/>
            <a:ext cx="7524368" cy="485472"/>
          </a:xfrm>
        </p:spPr>
        <p:txBody>
          <a:bodyPr/>
          <a:lstStyle/>
          <a:p>
            <a:pPr marL="0" indent="0"/>
            <a:r>
              <a:rPr lang="en-GB" dirty="0" smtClean="0"/>
              <a:t>1. Generate and publish intermediate batch</a:t>
            </a:r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1259632" y="2132856"/>
                <a:ext cx="1080120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Input </a:t>
                </a:r>
                <a14:m>
                  <m:oMath xmlns:m="http://schemas.openxmlformats.org/officeDocument/2006/math">
                    <m:r>
                      <a:rPr lang="de-DE" i="1">
                        <a:latin typeface="Cambria Math"/>
                      </a:rPr>
                      <m:t>𝑢</m:t>
                    </m:r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132856"/>
                <a:ext cx="1080120" cy="369332"/>
              </a:xfrm>
              <a:prstGeom prst="rect">
                <a:avLst/>
              </a:prstGeom>
              <a:blipFill rotWithShape="1">
                <a:blip r:embed="rId3"/>
                <a:stretch>
                  <a:fillRect t="-6452" b="-2419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5508104" y="2132856"/>
                <a:ext cx="1224136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en-GB" dirty="0"/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8104" y="2132856"/>
                <a:ext cx="1224136" cy="369332"/>
              </a:xfrm>
              <a:prstGeom prst="rect">
                <a:avLst/>
              </a:prstGeom>
              <a:blipFill rotWithShape="1">
                <a:blip r:embed="rId4"/>
                <a:stretch>
                  <a:fillRect l="-1980" t="-6452" b="-2419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winkelte Verbindung 6"/>
          <p:cNvCxnSpPr>
            <a:stCxn id="4" idx="0"/>
            <a:endCxn id="5" idx="0"/>
          </p:cNvCxnSpPr>
          <p:nvPr/>
        </p:nvCxnSpPr>
        <p:spPr>
          <a:xfrm rot="5400000" flipH="1" flipV="1">
            <a:off x="3959932" y="-27384"/>
            <a:ext cx="12700" cy="4320480"/>
          </a:xfrm>
          <a:prstGeom prst="bentConnector3">
            <a:avLst>
              <a:gd name="adj1" fmla="val 1800000"/>
            </a:avLst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1475656" y="1556792"/>
                <a:ext cx="6840760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Permutation: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sSup>
                          <m:s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latin typeface="Cambria Math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 </m:t>
                                </m:r>
                              </m:sub>
                            </m:sSub>
                          </m:e>
                          <m:sup>
                            <m:r>
                              <a:rPr lang="de-DE" i="1">
                                <a:latin typeface="Cambria Math"/>
                              </a:rPr>
                              <m:t> </m:t>
                            </m:r>
                          </m:sup>
                        </m:sSup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, </a:t>
                </a:r>
                <a:r>
                  <a:rPr lang="de-DE" dirty="0" smtClean="0"/>
                  <a:t>Recoding: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𝑢</m:t>
                        </m:r>
                        <m:r>
                          <a:rPr lang="de-DE" i="1">
                            <a:latin typeface="Cambria Math"/>
                          </a:rPr>
                          <m:t>∗</m:t>
                        </m:r>
                        <m:r>
                          <a:rPr lang="de-DE" i="1">
                            <a:latin typeface="Cambria Math"/>
                          </a:rPr>
                          <m:t>𝐶</m:t>
                        </m:r>
                        <m:r>
                          <a:rPr lang="de-DE" i="1">
                            <a:latin typeface="Cambria Math"/>
                          </a:rPr>
                          <m:t>(0,</m:t>
                        </m:r>
                        <m:acc>
                          <m:accPr>
                            <m:chr m:val="⃗"/>
                            <m:ctrlPr>
                              <a:rPr lang="de-DE" i="1"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de-DE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5656" y="1556792"/>
                <a:ext cx="6840760" cy="426527"/>
              </a:xfrm>
              <a:prstGeom prst="rect">
                <a:avLst/>
              </a:prstGeom>
              <a:blipFill rotWithShape="1">
                <a:blip r:embed="rId5"/>
                <a:stretch>
                  <a:fillRect l="-713" b="-18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1259632" y="2708920"/>
                <a:ext cx="56166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Show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de-DE" dirty="0" smtClean="0"/>
                  <a:t>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</m:acc>
                    <m:r>
                      <a:rPr lang="de-DE" b="0" i="1" smtClean="0">
                        <a:latin typeface="Cambria Math"/>
                      </a:rPr>
                      <m:t>′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708920"/>
                <a:ext cx="5616624" cy="369332"/>
              </a:xfrm>
              <a:prstGeom prst="rect">
                <a:avLst/>
              </a:prstGeom>
              <a:blipFill rotWithShape="1">
                <a:blip r:embed="rId6"/>
                <a:stretch>
                  <a:fillRect l="-977" t="-21311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feld 9"/>
          <p:cNvSpPr txBox="1"/>
          <p:nvPr/>
        </p:nvSpPr>
        <p:spPr>
          <a:xfrm>
            <a:off x="539552" y="5570656"/>
            <a:ext cx="1080120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Input</a:t>
            </a:r>
            <a:endParaRPr lang="de-DE" dirty="0"/>
          </a:p>
        </p:txBody>
      </p:sp>
      <p:sp>
        <p:nvSpPr>
          <p:cNvPr id="11" name="Textfeld 10"/>
          <p:cNvSpPr txBox="1"/>
          <p:nvPr/>
        </p:nvSpPr>
        <p:spPr>
          <a:xfrm>
            <a:off x="7020272" y="5564306"/>
            <a:ext cx="1224136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de-DE" dirty="0" smtClean="0"/>
              <a:t>Output</a:t>
            </a:r>
            <a:endParaRPr lang="de-DE" dirty="0"/>
          </a:p>
        </p:txBody>
      </p:sp>
      <p:cxnSp>
        <p:nvCxnSpPr>
          <p:cNvPr id="12" name="Gewinkelte Verbindung 11"/>
          <p:cNvCxnSpPr>
            <a:stCxn id="10" idx="0"/>
            <a:endCxn id="15" idx="0"/>
          </p:cNvCxnSpPr>
          <p:nvPr/>
        </p:nvCxnSpPr>
        <p:spPr>
          <a:xfrm rot="16200000" flipH="1">
            <a:off x="2741738" y="3908530"/>
            <a:ext cx="9292" cy="3333545"/>
          </a:xfrm>
          <a:prstGeom prst="bentConnector3">
            <a:avLst>
              <a:gd name="adj1" fmla="val -2460181"/>
            </a:avLst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827584" y="4994592"/>
                <a:ext cx="374441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,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7030A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994592"/>
                <a:ext cx="3744416" cy="369332"/>
              </a:xfrm>
              <a:prstGeom prst="rect">
                <a:avLst/>
              </a:prstGeom>
              <a:blipFill rotWithShape="1">
                <a:blip r:embed="rId7"/>
                <a:stretch>
                  <a:fillRect t="-21311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Textfeld 14"/>
          <p:cNvSpPr txBox="1"/>
          <p:nvPr/>
        </p:nvSpPr>
        <p:spPr>
          <a:xfrm>
            <a:off x="3275856" y="5579948"/>
            <a:ext cx="2274602" cy="369332"/>
          </a:xfrm>
          <a:prstGeom prst="rect">
            <a:avLst/>
          </a:prstGeom>
          <a:noFill/>
          <a:ln>
            <a:solidFill>
              <a:srgbClr val="0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Intermediate Batch</a:t>
            </a:r>
            <a:endParaRPr lang="en-GB" dirty="0"/>
          </a:p>
        </p:txBody>
      </p:sp>
      <p:cxnSp>
        <p:nvCxnSpPr>
          <p:cNvPr id="18" name="Gewinkelte Verbindung 17"/>
          <p:cNvCxnSpPr/>
          <p:nvPr/>
        </p:nvCxnSpPr>
        <p:spPr>
          <a:xfrm rot="16200000" flipH="1">
            <a:off x="6205536" y="3910408"/>
            <a:ext cx="9292" cy="3348372"/>
          </a:xfrm>
          <a:prstGeom prst="bentConnector3">
            <a:avLst>
              <a:gd name="adj1" fmla="val -2460181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feld 18"/>
              <p:cNvSpPr txBox="1"/>
              <p:nvPr/>
            </p:nvSpPr>
            <p:spPr>
              <a:xfrm>
                <a:off x="4499992" y="4968905"/>
                <a:ext cx="37444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,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99992" y="4968905"/>
                <a:ext cx="3744416" cy="369332"/>
              </a:xfrm>
              <a:prstGeom prst="rect">
                <a:avLst/>
              </a:prstGeom>
              <a:blipFill rotWithShape="1">
                <a:blip r:embed="rId8"/>
                <a:stretch>
                  <a:fillRect t="-2131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Inhaltsplatzhalter 2"/>
          <p:cNvSpPr txBox="1">
            <a:spLocks/>
          </p:cNvSpPr>
          <p:nvPr/>
        </p:nvSpPr>
        <p:spPr bwMode="auto">
          <a:xfrm>
            <a:off x="379325" y="3573016"/>
            <a:ext cx="6823569" cy="485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dirty="0" smtClean="0"/>
              <a:t>2. Challenge: </a:t>
            </a:r>
            <a:r>
              <a:rPr lang="en-GB" dirty="0" smtClean="0">
                <a:solidFill>
                  <a:srgbClr val="7030A0"/>
                </a:solidFill>
              </a:rPr>
              <a:t>“left” </a:t>
            </a:r>
            <a:r>
              <a:rPr lang="en-GB" dirty="0" smtClean="0"/>
              <a:t>or </a:t>
            </a:r>
            <a:r>
              <a:rPr lang="en-GB" dirty="0" smtClean="0">
                <a:solidFill>
                  <a:srgbClr val="0070C0"/>
                </a:solidFill>
              </a:rPr>
              <a:t>“right”</a:t>
            </a:r>
          </a:p>
          <a:p>
            <a:pPr marL="0" indent="0"/>
            <a:endParaRPr lang="en-GB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Inhaltsplatzhalter 2"/>
              <p:cNvSpPr txBox="1">
                <a:spLocks/>
              </p:cNvSpPr>
              <p:nvPr/>
            </p:nvSpPr>
            <p:spPr bwMode="auto">
              <a:xfrm>
                <a:off x="395536" y="3842464"/>
                <a:ext cx="6823569" cy="48547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vert="horz" wrap="square" lIns="0" tIns="45720" rIns="0" bIns="45720" numCol="1" anchor="t" anchorCtr="0" compatLnSpc="1">
                <a:prstTxWarp prst="textNoShape">
                  <a:avLst/>
                </a:prstTxWarp>
              </a:bodyPr>
              <a:lstStyle>
                <a:lvl1pPr marL="179388" indent="-179388" algn="l" rtl="0" eaLnBrk="1" fontAlgn="base" hangingPunct="1">
                  <a:lnSpc>
                    <a:spcPct val="130000"/>
                  </a:lnSpc>
                  <a:spcBef>
                    <a:spcPts val="200"/>
                  </a:spcBef>
                  <a:spcAft>
                    <a:spcPts val="230"/>
                  </a:spcAft>
                  <a:buFont typeface="Wingdings" pitchFamily="2" charset="2"/>
                  <a:buNone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Tahoma" pitchFamily="34" charset="0"/>
                  </a:defRPr>
                </a:lvl1pPr>
                <a:lvl2pPr marL="179388" indent="-177800" algn="l" rtl="0" eaLnBrk="1" fontAlgn="base" hangingPunct="1">
                  <a:lnSpc>
                    <a:spcPct val="130000"/>
                  </a:lnSpc>
                  <a:spcBef>
                    <a:spcPts val="200"/>
                  </a:spcBef>
                  <a:spcAft>
                    <a:spcPts val="230"/>
                  </a:spcAft>
                  <a:buFont typeface="Wingdings" pitchFamily="2" charset="2"/>
                  <a:buChar char="§"/>
                  <a:defRPr sz="2000">
                    <a:solidFill>
                      <a:schemeClr val="tx1"/>
                    </a:solidFill>
                    <a:latin typeface="+mn-lt"/>
                    <a:cs typeface="Tahoma" pitchFamily="34" charset="0"/>
                  </a:defRPr>
                </a:lvl2pPr>
                <a:lvl3pPr marL="538163" indent="-187325" algn="l" rtl="0" eaLnBrk="1" fontAlgn="base" hangingPunct="1">
                  <a:lnSpc>
                    <a:spcPct val="130000"/>
                  </a:lnSpc>
                  <a:spcBef>
                    <a:spcPts val="200"/>
                  </a:spcBef>
                  <a:spcAft>
                    <a:spcPts val="230"/>
                  </a:spcAft>
                  <a:buFont typeface="Wingdings" pitchFamily="2" charset="2"/>
                  <a:buChar char="§"/>
                  <a:defRPr>
                    <a:solidFill>
                      <a:schemeClr val="tx1"/>
                    </a:solidFill>
                    <a:latin typeface="+mn-lt"/>
                    <a:cs typeface="Tahoma" pitchFamily="34" charset="0"/>
                  </a:defRPr>
                </a:lvl3pPr>
                <a:lvl4pPr marL="717550" indent="-173038" algn="l" rtl="0" eaLnBrk="1" fontAlgn="base" hangingPunct="1">
                  <a:lnSpc>
                    <a:spcPct val="130000"/>
                  </a:lnSpc>
                  <a:spcBef>
                    <a:spcPts val="200"/>
                  </a:spcBef>
                  <a:spcAft>
                    <a:spcPts val="23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Tahoma" pitchFamily="34" charset="0"/>
                  </a:defRPr>
                </a:lvl4pPr>
                <a:lvl5pPr marL="908050" indent="-188913" algn="l" rtl="0" eaLnBrk="1" fontAlgn="base" hangingPunct="1">
                  <a:lnSpc>
                    <a:spcPct val="130000"/>
                  </a:lnSpc>
                  <a:spcBef>
                    <a:spcPts val="200"/>
                  </a:spcBef>
                  <a:spcAft>
                    <a:spcPts val="23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  <a:cs typeface="Tahoma" pitchFamily="34" charset="0"/>
                  </a:defRPr>
                </a:lvl5pPr>
                <a:lvl6pPr marL="13652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6pPr>
                <a:lvl7pPr marL="18224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7pPr>
                <a:lvl8pPr marL="22796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8pPr>
                <a:lvl9pPr marL="2736850" indent="-188913" algn="l" rtl="0" eaLnBrk="1" fontAlgn="base" hangingPunct="1">
                  <a:spcBef>
                    <a:spcPct val="20000"/>
                  </a:spcBef>
                  <a:spcAft>
                    <a:spcPct val="0"/>
                  </a:spcAft>
                  <a:buFont typeface="Wingdings" pitchFamily="2" charset="2"/>
                  <a:buChar char="§"/>
                  <a:defRPr sz="1600">
                    <a:solidFill>
                      <a:schemeClr val="tx1"/>
                    </a:solidFill>
                    <a:latin typeface="+mn-lt"/>
                  </a:defRPr>
                </a:lvl9pPr>
              </a:lstStyle>
              <a:p>
                <a:pPr marL="0" indent="0"/>
                <a:r>
                  <a:rPr lang="de-DE" dirty="0" smtClean="0"/>
                  <a:t>3. </a:t>
                </a:r>
                <a:r>
                  <a:rPr lang="en-GB" dirty="0" smtClean="0"/>
                  <a:t>If </a:t>
                </a:r>
                <a:r>
                  <a:rPr lang="en-GB" dirty="0">
                    <a:solidFill>
                      <a:srgbClr val="7030A0"/>
                    </a:solidFill>
                  </a:rPr>
                  <a:t>“left”</a:t>
                </a:r>
                <a:r>
                  <a:rPr lang="en-GB" dirty="0" smtClean="0"/>
                  <a:t> publish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7030A0"/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srgbClr val="7030A0"/>
                    </a:solidFill>
                  </a:rPr>
                  <a:t> </a:t>
                </a:r>
                <a:r>
                  <a:rPr lang="de-DE" dirty="0" smtClean="0"/>
                  <a:t>and</a:t>
                </a:r>
                <a:r>
                  <a:rPr lang="de-DE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solidFill>
                          <a:srgbClr val="7030A0"/>
                        </a:solidFill>
                        <a:latin typeface="Cambria Math"/>
                      </a:rPr>
                      <m:t>′</m:t>
                    </m:r>
                    <m:r>
                      <a:rPr lang="de-DE" i="1">
                        <a:solidFill>
                          <a:srgbClr val="7030A0"/>
                        </a:solidFill>
                        <a:latin typeface="Cambria Math"/>
                      </a:rPr>
                      <m:t> </m:t>
                    </m:r>
                  </m:oMath>
                </a14:m>
                <a:r>
                  <a:rPr lang="de-DE" dirty="0" smtClean="0">
                    <a:solidFill>
                      <a:srgbClr val="7030A0"/>
                    </a:solidFill>
                  </a:rPr>
                  <a:t> ,</a:t>
                </a:r>
                <a:r>
                  <a:rPr lang="en-GB" dirty="0" smtClean="0"/>
                  <a:t>if </a:t>
                </a:r>
                <a:r>
                  <a:rPr lang="en-GB" dirty="0">
                    <a:solidFill>
                      <a:srgbClr val="0070C0"/>
                    </a:solidFill>
                  </a:rPr>
                  <a:t>“right” </a:t>
                </a:r>
                <a:r>
                  <a:rPr lang="en-GB" dirty="0" smtClean="0"/>
                  <a:t>publish</a:t>
                </a:r>
                <a:r>
                  <a:rPr lang="de-DE" dirty="0" smtClean="0">
                    <a:solidFill>
                      <a:srgbClr val="7030A0"/>
                    </a:solidFill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und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′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marL="0" indent="0"/>
                <a:endParaRPr lang="de-DE" dirty="0"/>
              </a:p>
            </p:txBody>
          </p:sp>
        </mc:Choice>
        <mc:Fallback>
          <p:sp>
            <p:nvSpPr>
              <p:cNvPr id="22" name="Inhaltsplatzhalter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5536" y="3842464"/>
                <a:ext cx="6823569" cy="485472"/>
              </a:xfrm>
              <a:prstGeom prst="rect">
                <a:avLst/>
              </a:prstGeom>
              <a:blipFill rotWithShape="1">
                <a:blip r:embed="rId9"/>
                <a:stretch>
                  <a:fillRect l="-2324" t="-2500" b="-15000"/>
                </a:stretch>
              </a:blip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Inhaltsplatzhalter 2"/>
          <p:cNvSpPr txBox="1">
            <a:spLocks/>
          </p:cNvSpPr>
          <p:nvPr/>
        </p:nvSpPr>
        <p:spPr bwMode="auto">
          <a:xfrm>
            <a:off x="395536" y="4149080"/>
            <a:ext cx="6823569" cy="41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dirty="0" smtClean="0"/>
              <a:t>4. Check and </a:t>
            </a:r>
            <a:endParaRPr lang="en-GB" dirty="0" smtClean="0">
              <a:solidFill>
                <a:srgbClr val="0070C0"/>
              </a:solidFill>
            </a:endParaRPr>
          </a:p>
          <a:p>
            <a:pPr marL="0" indent="0"/>
            <a:endParaRPr lang="en-GB" dirty="0"/>
          </a:p>
        </p:txBody>
      </p:sp>
      <p:sp>
        <p:nvSpPr>
          <p:cNvPr id="25" name="Inhaltsplatzhalter 2"/>
          <p:cNvSpPr txBox="1">
            <a:spLocks/>
          </p:cNvSpPr>
          <p:nvPr/>
        </p:nvSpPr>
        <p:spPr bwMode="auto">
          <a:xfrm>
            <a:off x="395536" y="4437112"/>
            <a:ext cx="6823569" cy="413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45720" rIns="0" bIns="45720" numCol="1" anchor="t" anchorCtr="0" compatLnSpc="1">
            <a:prstTxWarp prst="textNoShape">
              <a:avLst/>
            </a:prstTxWarp>
          </a:bodyPr>
          <a:lstStyle>
            <a:lvl1pPr marL="179388" indent="-17938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179388" indent="-177800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  <a:cs typeface="Tahoma" pitchFamily="34" charset="0"/>
              </a:defRPr>
            </a:lvl2pPr>
            <a:lvl3pPr marL="538163" indent="-187325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>
                <a:solidFill>
                  <a:schemeClr val="tx1"/>
                </a:solidFill>
                <a:latin typeface="+mn-lt"/>
                <a:cs typeface="Tahoma" pitchFamily="34" charset="0"/>
              </a:defRPr>
            </a:lvl3pPr>
            <a:lvl4pPr marL="717550" indent="-173038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4pPr>
            <a:lvl5pPr marL="908050" indent="-188913" algn="l" rtl="0" eaLnBrk="1" fontAlgn="base" hangingPunct="1">
              <a:lnSpc>
                <a:spcPct val="130000"/>
              </a:lnSpc>
              <a:spcBef>
                <a:spcPts val="200"/>
              </a:spcBef>
              <a:spcAft>
                <a:spcPts val="23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  <a:cs typeface="Tahoma" pitchFamily="34" charset="0"/>
              </a:defRPr>
            </a:lvl5pPr>
            <a:lvl6pPr marL="13652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6pPr>
            <a:lvl7pPr marL="18224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7pPr>
            <a:lvl8pPr marL="22796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8pPr>
            <a:lvl9pPr marL="2736850" indent="-188913" algn="l" rtl="0" eaLnBrk="1" fontAlgn="base" hangingPunct="1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/>
            <a:r>
              <a:rPr lang="en-GB" dirty="0" smtClean="0"/>
              <a:t>5. Repeat</a:t>
            </a:r>
            <a:endParaRPr lang="en-GB" dirty="0" smtClean="0">
              <a:solidFill>
                <a:srgbClr val="0070C0"/>
              </a:solidFill>
            </a:endParaRPr>
          </a:p>
          <a:p>
            <a:pPr marL="0" indent="0"/>
            <a:endParaRPr lang="en-GB" dirty="0"/>
          </a:p>
        </p:txBody>
      </p:sp>
      <p:sp>
        <p:nvSpPr>
          <p:cNvPr id="27" name="Textfeld 26"/>
          <p:cNvSpPr txBox="1"/>
          <p:nvPr/>
        </p:nvSpPr>
        <p:spPr>
          <a:xfrm>
            <a:off x="4716016" y="4005064"/>
            <a:ext cx="2880320" cy="646331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/>
              <a:t>Less efficient. Thus RBV for large input sets.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feld 27"/>
              <p:cNvSpPr txBox="1"/>
              <p:nvPr/>
            </p:nvSpPr>
            <p:spPr>
              <a:xfrm>
                <a:off x="467544" y="5974683"/>
                <a:ext cx="3600400" cy="6787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 </m:t>
                        </m:r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b="0" i="1" smtClean="0">
                                    <a:solidFill>
                                      <a:srgbClr val="7030A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dirty="0" smtClean="0"/>
                  <a:t>*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b="0" i="1" smtClean="0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𝑠</m:t>
                                </m:r>
                              </m:e>
                            </m:acc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sup>
                    </m:sSup>
                  </m:oMath>
                </a14:m>
                <a:r>
                  <a:rPr lang="de-DE" dirty="0" smtClean="0"/>
                  <a:t> =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p>
                        <m:acc>
                          <m:accPr>
                            <m:chr m:val="⃗"/>
                            <m:ctrlPr>
                              <a:rPr lang="de-DE" i="1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𝑠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′</m:t>
                            </m:r>
                          </m:e>
                        </m:acc>
                      </m:sup>
                    </m:sSup>
                  </m:oMath>
                </a14:m>
                <a:r>
                  <a:rPr lang="de-DE" dirty="0" smtClean="0"/>
                  <a:t> and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r>
                          <a:rPr lang="de-DE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○</m:t>
                        </m:r>
                        <m:sSup>
                          <m:sSup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m:rPr>
                                    <m:sty m:val="p"/>
                                  </m:rPr>
                                  <a:rPr lang="el-GR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π</m:t>
                                </m:r>
                              </m:e>
                              <m:sub>
                                <m:r>
                                  <a:rPr lang="de-DE" i="1">
                                    <a:solidFill>
                                      <a:srgbClr val="0070C0"/>
                                    </a:solidFill>
                                    <a:latin typeface="Cambria Math"/>
                                  </a:rPr>
                                  <m:t>2</m:t>
                                </m:r>
                              </m:sub>
                            </m:sSub>
                          </m:e>
                          <m:sup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 </m:t>
                            </m:r>
                          </m:sup>
                        </m:sSup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/>
                          </a:rPr>
                          <m:t>=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 </m:t>
                            </m:r>
                          </m:sub>
                        </m:sSub>
                      </m:e>
                      <m:sup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  </a:t>
                </a:r>
                <a:endParaRPr lang="de-DE" dirty="0"/>
              </a:p>
              <a:p>
                <a:r>
                  <a:rPr lang="de-DE" dirty="0" smtClean="0"/>
                  <a:t> </a:t>
                </a:r>
                <a:endParaRPr lang="de-DE" dirty="0"/>
              </a:p>
            </p:txBody>
          </p:sp>
        </mc:Choice>
        <mc:Fallback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5974683"/>
                <a:ext cx="3600400" cy="678712"/>
              </a:xfrm>
              <a:prstGeom prst="rect">
                <a:avLst/>
              </a:prstGeom>
              <a:blipFill rotWithShape="1">
                <a:blip r:embed="rId10"/>
                <a:stretch>
                  <a:fillRect t="-45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6" name="Textfeld 25"/>
              <p:cNvSpPr txBox="1"/>
              <p:nvPr/>
            </p:nvSpPr>
            <p:spPr>
              <a:xfrm>
                <a:off x="1498735" y="3068960"/>
                <a:ext cx="2880320" cy="144193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Probability of doing an undetected modification for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𝑏</m:t>
                    </m:r>
                  </m:oMath>
                </a14:m>
                <a:r>
                  <a:rPr lang="en-GB" dirty="0" smtClean="0"/>
                  <a:t> iterations is 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GB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GB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p>
                            <m:sSupPr>
                              <m:ctrlPr>
                                <a:rPr lang="en-GB" i="1" smtClean="0"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b="0" i="1" smtClean="0">
                                  <a:latin typeface="Cambria Math"/>
                                </a:rPr>
                                <m:t>2</m:t>
                              </m:r>
                            </m:e>
                            <m:sup>
                              <m:r>
                                <a:rPr lang="en-GB" b="0" i="1" smtClean="0">
                                  <a:latin typeface="Cambria Math"/>
                                </a:rPr>
                                <m:t>𝑏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endParaRPr lang="en-GB" dirty="0"/>
              </a:p>
            </p:txBody>
          </p:sp>
        </mc:Choice>
        <mc:Fallback>
          <p:sp>
            <p:nvSpPr>
              <p:cNvPr id="26" name="Textfeld 2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735" y="3068960"/>
                <a:ext cx="2880320" cy="1441933"/>
              </a:xfrm>
              <a:prstGeom prst="rect">
                <a:avLst/>
              </a:prstGeom>
              <a:blipFill rotWithShape="1">
                <a:blip r:embed="rId11"/>
                <a:stretch>
                  <a:fillRect l="-1688" t="-1674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223354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0" grpId="0" animBg="1"/>
      <p:bldP spid="11" grpId="0" animBg="1"/>
      <p:bldP spid="13" grpId="0"/>
      <p:bldP spid="15" grpId="0" animBg="1"/>
      <p:bldP spid="19" grpId="0"/>
      <p:bldP spid="20" grpId="0"/>
      <p:bldP spid="22" grpId="0"/>
      <p:bldP spid="23" grpId="0"/>
      <p:bldP spid="25" grpId="0"/>
      <p:bldP spid="27" grpId="0" animBg="1"/>
      <p:bldP spid="28" grpId="0"/>
      <p:bldP spid="2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Private Verification– Cut-and-choose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feld 3"/>
              <p:cNvSpPr txBox="1"/>
              <p:nvPr/>
            </p:nvSpPr>
            <p:spPr>
              <a:xfrm>
                <a:off x="1259632" y="2132856"/>
                <a:ext cx="1224136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Input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𝑢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132856"/>
                <a:ext cx="1224136" cy="369332"/>
              </a:xfrm>
              <a:prstGeom prst="rect">
                <a:avLst/>
              </a:prstGeom>
              <a:blipFill rotWithShape="1">
                <a:blip r:embed="rId3"/>
                <a:stretch>
                  <a:fillRect l="-3960" t="-6452" b="-2419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/>
              <p:cNvSpPr txBox="1"/>
              <p:nvPr/>
            </p:nvSpPr>
            <p:spPr>
              <a:xfrm>
                <a:off x="4932040" y="2132856"/>
                <a:ext cx="1278142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de-DE" b="0" i="1" dirty="0" smtClean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132856"/>
                <a:ext cx="1278142" cy="369332"/>
              </a:xfrm>
              <a:prstGeom prst="rect">
                <a:avLst/>
              </a:prstGeom>
              <a:blipFill rotWithShape="1">
                <a:blip r:embed="rId19"/>
                <a:stretch>
                  <a:fillRect l="-3302" t="-6452" b="-2419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" name="Gewinkelte Verbindung 6"/>
          <p:cNvCxnSpPr>
            <a:stCxn id="4" idx="0"/>
            <a:endCxn id="5" idx="0"/>
          </p:cNvCxnSpPr>
          <p:nvPr/>
        </p:nvCxnSpPr>
        <p:spPr>
          <a:xfrm rot="5400000" flipH="1" flipV="1">
            <a:off x="3721405" y="283151"/>
            <a:ext cx="12700" cy="3699411"/>
          </a:xfrm>
          <a:prstGeom prst="bentConnector3">
            <a:avLst>
              <a:gd name="adj1" fmla="val 1800000"/>
            </a:avLst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1331640" y="1484784"/>
                <a:ext cx="5220580" cy="42652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Permutation: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</m:oMath>
                </a14:m>
                <a:r>
                  <a:rPr lang="de-DE" dirty="0" smtClean="0"/>
                  <a:t>, </a:t>
                </a:r>
                <a:r>
                  <a:rPr lang="de-DE" dirty="0"/>
                  <a:t>Recoding: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=</m:t>
                    </m:r>
                    <m:d>
                      <m:dPr>
                        <m:begChr m:val="⟨"/>
                        <m:endChr m:val="⟩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𝑢</m:t>
                        </m:r>
                        <m:r>
                          <a:rPr lang="de-DE" i="1">
                            <a:latin typeface="Cambria Math"/>
                          </a:rPr>
                          <m:t>∗</m:t>
                        </m:r>
                        <m:r>
                          <a:rPr lang="de-DE" i="1">
                            <a:latin typeface="Cambria Math"/>
                          </a:rPr>
                          <m:t>𝐶</m:t>
                        </m:r>
                        <m:r>
                          <a:rPr lang="de-DE" i="1">
                            <a:latin typeface="Cambria Math"/>
                          </a:rPr>
                          <m:t>(0,</m:t>
                        </m:r>
                        <m:acc>
                          <m:accPr>
                            <m:chr m:val="⃗"/>
                            <m:ctrlPr>
                              <a:rPr lang="de-DE" i="1">
                                <a:latin typeface="Cambria Math"/>
                              </a:rPr>
                            </m:ctrlPr>
                          </m:accPr>
                          <m:e>
                            <m:sSup>
                              <m:s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e>
                        </m:acc>
                        <m:r>
                          <a:rPr lang="de-DE" i="1">
                            <a:latin typeface="Cambria Math"/>
                          </a:rPr>
                          <m:t>)</m:t>
                        </m:r>
                      </m:e>
                    </m:d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1484784"/>
                <a:ext cx="5220580" cy="426527"/>
              </a:xfrm>
              <a:prstGeom prst="rect">
                <a:avLst/>
              </a:prstGeom>
              <a:blipFill rotWithShape="1">
                <a:blip r:embed="rId20"/>
                <a:stretch>
                  <a:fillRect l="-933" b="-18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1259632" y="3579242"/>
                <a:ext cx="5616624" cy="4258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Show knowledge of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 </m:t>
                        </m:r>
                      </m:sub>
                    </m:sSub>
                    <m:r>
                      <a:rPr lang="de-DE" b="0" i="0" smtClean="0">
                        <a:latin typeface="Cambria Math"/>
                      </a:rPr>
                      <m:t>, </m:t>
                    </m:r>
                    <m:acc>
                      <m:accPr>
                        <m:chr m:val="⃗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  <m:r>
                          <a:rPr lang="de-DE" b="0" i="1" smtClean="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de-DE" dirty="0" smtClean="0"/>
                  <a:t> and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latin typeface="Cambria Math"/>
                          </a:rPr>
                        </m:ctrlPr>
                      </m:accPr>
                      <m:e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  <m:r>
                          <a:rPr lang="de-DE" b="0" i="1" smtClean="0">
                            <a:latin typeface="Cambria Math"/>
                          </a:rPr>
                          <m:t>′</m:t>
                        </m:r>
                      </m:e>
                    </m:acc>
                  </m:oMath>
                </a14:m>
                <a:r>
                  <a:rPr lang="de-DE" dirty="0" smtClean="0"/>
                  <a:t>  </a:t>
                </a:r>
                <a:endParaRPr lang="de-DE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3579242"/>
                <a:ext cx="5616624" cy="425822"/>
              </a:xfrm>
              <a:prstGeom prst="rect">
                <a:avLst/>
              </a:prstGeom>
              <a:blipFill rotWithShape="1">
                <a:blip r:embed="rId21"/>
                <a:stretch>
                  <a:fillRect l="-977" b="-2285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539552" y="4701482"/>
                <a:ext cx="1296144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Input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𝑢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4701482"/>
                <a:ext cx="1296144" cy="369332"/>
              </a:xfrm>
              <a:prstGeom prst="rect">
                <a:avLst/>
              </a:prstGeom>
              <a:blipFill rotWithShape="1">
                <a:blip r:embed="rId22"/>
                <a:stretch>
                  <a:fillRect l="-3738" t="-6349" b="-2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feld 10"/>
              <p:cNvSpPr txBox="1"/>
              <p:nvPr/>
            </p:nvSpPr>
            <p:spPr>
              <a:xfrm>
                <a:off x="7020272" y="4695132"/>
                <a:ext cx="1368152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/>
                          </a:rPr>
                          <m:t>𝑢</m:t>
                        </m:r>
                      </m:e>
                      <m:sub>
                        <m:r>
                          <a:rPr lang="de-DE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1" name="Textfeld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4695132"/>
                <a:ext cx="1368152" cy="369332"/>
              </a:xfrm>
              <a:prstGeom prst="rect">
                <a:avLst/>
              </a:prstGeom>
              <a:blipFill rotWithShape="1">
                <a:blip r:embed="rId23"/>
                <a:stretch>
                  <a:fillRect l="-3540" t="-6349" b="-2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winkelte Verbindung 11"/>
          <p:cNvCxnSpPr>
            <a:stCxn id="10" idx="0"/>
            <a:endCxn id="15" idx="0"/>
          </p:cNvCxnSpPr>
          <p:nvPr/>
        </p:nvCxnSpPr>
        <p:spPr>
          <a:xfrm rot="16200000" flipH="1">
            <a:off x="2821160" y="3067946"/>
            <a:ext cx="9292" cy="3276364"/>
          </a:xfrm>
          <a:prstGeom prst="bentConnector3">
            <a:avLst>
              <a:gd name="adj1" fmla="val -2460181"/>
            </a:avLst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971600" y="4125418"/>
                <a:ext cx="3816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7030A0"/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 smtClean="0"/>
                  <a:t>,</a:t>
                </a:r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4125418"/>
                <a:ext cx="3816424" cy="369332"/>
              </a:xfrm>
              <a:prstGeom prst="rect">
                <a:avLst/>
              </a:prstGeom>
              <a:blipFill rotWithShape="1">
                <a:blip r:embed="rId24"/>
                <a:stretch>
                  <a:fillRect t="-21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feld 14"/>
              <p:cNvSpPr txBox="1"/>
              <p:nvPr/>
            </p:nvSpPr>
            <p:spPr>
              <a:xfrm>
                <a:off x="3203848" y="4710774"/>
                <a:ext cx="2520280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Intermediate Batch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/>
                          </a:rPr>
                          <m:t>𝑢</m:t>
                        </m:r>
                        <m:r>
                          <a:rPr lang="de-DE" b="0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de-DE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5" name="Textfeld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710774"/>
                <a:ext cx="2520280" cy="369332"/>
              </a:xfrm>
              <a:prstGeom prst="rect">
                <a:avLst/>
              </a:prstGeom>
              <a:blipFill rotWithShape="1">
                <a:blip r:embed="rId25"/>
                <a:stretch>
                  <a:fillRect l="-1928" t="-6452" b="-24194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8" name="Gewinkelte Verbindung 17"/>
          <p:cNvCxnSpPr/>
          <p:nvPr/>
        </p:nvCxnSpPr>
        <p:spPr>
          <a:xfrm rot="16200000" flipH="1">
            <a:off x="6205536" y="3041234"/>
            <a:ext cx="9292" cy="3348372"/>
          </a:xfrm>
          <a:prstGeom prst="bentConnector3">
            <a:avLst>
              <a:gd name="adj1" fmla="val -2460181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feld 18"/>
              <p:cNvSpPr txBox="1"/>
              <p:nvPr/>
            </p:nvSpPr>
            <p:spPr>
              <a:xfrm>
                <a:off x="4572000" y="4134710"/>
                <a:ext cx="3744416" cy="36933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l-GR" i="1">
                            <a:solidFill>
                              <a:srgbClr val="0070C0"/>
                            </a:solidFill>
                            <a:latin typeface="Cambria Math"/>
                          </a:rPr>
                          <m:t>π</m:t>
                        </m:r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19" name="Textfeld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0" y="4134710"/>
                <a:ext cx="3744416" cy="369332"/>
              </a:xfrm>
              <a:prstGeom prst="rect">
                <a:avLst/>
              </a:prstGeom>
              <a:blipFill rotWithShape="1">
                <a:blip r:embed="rId26"/>
                <a:stretch>
                  <a:fillRect t="-21311" b="-2459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/>
              <p:cNvSpPr txBox="1"/>
              <p:nvPr/>
            </p:nvSpPr>
            <p:spPr>
              <a:xfrm>
                <a:off x="1259632" y="2492896"/>
                <a:ext cx="1224136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Input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𝑣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59632" y="2492896"/>
                <a:ext cx="1224136" cy="369332"/>
              </a:xfrm>
              <a:prstGeom prst="rect">
                <a:avLst/>
              </a:prstGeom>
              <a:blipFill rotWithShape="1">
                <a:blip r:embed="rId27"/>
                <a:stretch>
                  <a:fillRect l="-3960" t="-6349" b="-2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/>
              <p:cNvSpPr txBox="1"/>
              <p:nvPr/>
            </p:nvSpPr>
            <p:spPr>
              <a:xfrm>
                <a:off x="4932040" y="2492896"/>
                <a:ext cx="1278142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Output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 </m:t>
                        </m:r>
                        <m:r>
                          <a:rPr lang="de-DE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32040" y="2492896"/>
                <a:ext cx="1278142" cy="369332"/>
              </a:xfrm>
              <a:prstGeom prst="rect">
                <a:avLst/>
              </a:prstGeom>
              <a:blipFill rotWithShape="1">
                <a:blip r:embed="rId13"/>
                <a:stretch>
                  <a:fillRect l="-3302" t="-6349" b="-2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feld 29"/>
              <p:cNvSpPr txBox="1"/>
              <p:nvPr/>
            </p:nvSpPr>
            <p:spPr>
              <a:xfrm>
                <a:off x="539552" y="5061522"/>
                <a:ext cx="1296144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Input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/>
                      </a:rPr>
                      <m:t>𝑣</m:t>
                    </m:r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5061522"/>
                <a:ext cx="1296144" cy="369332"/>
              </a:xfrm>
              <a:prstGeom prst="rect">
                <a:avLst/>
              </a:prstGeom>
              <a:blipFill rotWithShape="1">
                <a:blip r:embed="rId28"/>
                <a:stretch>
                  <a:fillRect l="-3738" t="-6349" b="-2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1" name="Textfeld 30"/>
              <p:cNvSpPr txBox="1"/>
              <p:nvPr/>
            </p:nvSpPr>
            <p:spPr>
              <a:xfrm>
                <a:off x="3203848" y="5097822"/>
                <a:ext cx="2520280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Intermediate Batch</a:t>
                </a:r>
                <a14:m>
                  <m:oMath xmlns:m="http://schemas.openxmlformats.org/officeDocument/2006/math">
                    <m:r>
                      <a:rPr lang="de-DE" b="0" i="0" dirty="0" smtClean="0">
                        <a:latin typeface="Cambria Math"/>
                      </a:rPr>
                      <m:t> </m:t>
                    </m:r>
                    <m:sSub>
                      <m:sSubPr>
                        <m:ctrlPr>
                          <a:rPr lang="de-DE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𝑣</m:t>
                        </m:r>
                        <m:r>
                          <a:rPr lang="de-DE" b="0" i="1" dirty="0" smtClean="0">
                            <a:latin typeface="Cambria Math"/>
                          </a:rPr>
                          <m:t>′</m:t>
                        </m:r>
                      </m:e>
                      <m:sub>
                        <m:r>
                          <a:rPr lang="de-DE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31" name="Textfeld 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097822"/>
                <a:ext cx="2520280" cy="369332"/>
              </a:xfrm>
              <a:prstGeom prst="rect">
                <a:avLst/>
              </a:prstGeom>
              <a:blipFill rotWithShape="1">
                <a:blip r:embed="rId29"/>
                <a:stretch>
                  <a:fillRect l="-1928" t="-6349" b="-2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2" name="Textfeld 31"/>
              <p:cNvSpPr txBox="1"/>
              <p:nvPr/>
            </p:nvSpPr>
            <p:spPr>
              <a:xfrm>
                <a:off x="7020272" y="5061522"/>
                <a:ext cx="1368152" cy="369332"/>
              </a:xfrm>
              <a:prstGeom prst="rect">
                <a:avLst/>
              </a:prstGeom>
              <a:noFill/>
              <a:ln>
                <a:solidFill>
                  <a:srgbClr val="0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Output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 dirty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e-DE" i="1" dirty="0">
                            <a:latin typeface="Cambria Math"/>
                          </a:rPr>
                          <m:t>𝐴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32" name="Textfeld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020272" y="5061522"/>
                <a:ext cx="1368152" cy="369332"/>
              </a:xfrm>
              <a:prstGeom prst="rect">
                <a:avLst/>
              </a:prstGeom>
              <a:blipFill rotWithShape="1">
                <a:blip r:embed="rId30"/>
                <a:stretch>
                  <a:fillRect l="-3540" t="-6349" b="-22222"/>
                </a:stretch>
              </a:blipFill>
              <a:ln>
                <a:solidFill>
                  <a:srgbClr val="0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Gewinkelte Verbindung 34"/>
          <p:cNvCxnSpPr>
            <a:stCxn id="30" idx="2"/>
            <a:endCxn id="31" idx="2"/>
          </p:cNvCxnSpPr>
          <p:nvPr/>
        </p:nvCxnSpPr>
        <p:spPr>
          <a:xfrm rot="16200000" flipH="1">
            <a:off x="2807656" y="3810822"/>
            <a:ext cx="36300" cy="3276364"/>
          </a:xfrm>
          <a:prstGeom prst="bentConnector3">
            <a:avLst>
              <a:gd name="adj1" fmla="val 729752"/>
            </a:avLst>
          </a:prstGeom>
          <a:ln w="19050"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winkelte Verbindung 38"/>
          <p:cNvCxnSpPr/>
          <p:nvPr/>
        </p:nvCxnSpPr>
        <p:spPr>
          <a:xfrm rot="16200000" flipH="1">
            <a:off x="6174030" y="3855833"/>
            <a:ext cx="36300" cy="3240360"/>
          </a:xfrm>
          <a:prstGeom prst="bentConnector3">
            <a:avLst>
              <a:gd name="adj1" fmla="val 729752"/>
            </a:avLst>
          </a:prstGeom>
          <a:ln w="1905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1" name="Textfeld 40"/>
              <p:cNvSpPr txBox="1"/>
              <p:nvPr/>
            </p:nvSpPr>
            <p:spPr>
              <a:xfrm>
                <a:off x="1547664" y="5662989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  <m:sup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 smtClean="0"/>
                  <a:t> </a:t>
                </a:r>
                <a:r>
                  <a:rPr lang="de-DE" dirty="0"/>
                  <a:t>,</a:t>
                </a:r>
                <a:r>
                  <a:rPr lang="de-DE" b="0" dirty="0" smtClean="0"/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7030A0"/>
                                </a:solidFill>
                                <a:latin typeface="Cambria Math"/>
                              </a:rPr>
                              <m:t>1</m:t>
                            </m:r>
                          </m:sub>
                        </m:sSub>
                      </m:e>
                    </m:acc>
                  </m:oMath>
                </a14:m>
                <a:endParaRPr lang="de-DE" b="0" dirty="0" smtClean="0"/>
              </a:p>
            </p:txBody>
          </p:sp>
        </mc:Choice>
        <mc:Fallback>
          <p:sp>
            <p:nvSpPr>
              <p:cNvPr id="41" name="Textfeld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7664" y="5662989"/>
                <a:ext cx="3168352" cy="369332"/>
              </a:xfrm>
              <a:prstGeom prst="rect">
                <a:avLst/>
              </a:prstGeom>
              <a:blipFill rotWithShape="1">
                <a:blip r:embed="rId31"/>
                <a:stretch>
                  <a:fillRect t="-21311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feld 41"/>
              <p:cNvSpPr txBox="1"/>
              <p:nvPr/>
            </p:nvSpPr>
            <p:spPr>
              <a:xfrm>
                <a:off x="4788024" y="5662989"/>
                <a:ext cx="316835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p>
                      <m:sSupPr>
                        <m:ctrlPr>
                          <a:rPr lang="de-DE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de-DE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l-GR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π</m:t>
                            </m:r>
                          </m:e>
                          <m:sub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  <m:sup>
                        <m:r>
                          <a:rPr lang="de-DE" b="0" i="1" smtClean="0">
                            <a:solidFill>
                              <a:srgbClr val="7030A0"/>
                            </a:solidFill>
                            <a:latin typeface="Cambria Math"/>
                          </a:rPr>
                          <m:t> </m:t>
                        </m:r>
                      </m:sup>
                    </m:sSup>
                  </m:oMath>
                </a14:m>
                <a:r>
                  <a:rPr lang="de-DE" dirty="0" smtClean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⃗"/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de-DE" b="0" i="1" smtClean="0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𝑠</m:t>
                            </m:r>
                          </m:e>
                        </m:acc>
                      </m:e>
                      <m:sub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:r>
                  <a:rPr lang="de-DE" dirty="0"/>
                  <a:t>,</a:t>
                </a:r>
                <a:r>
                  <a:rPr lang="de-DE" dirty="0" smtClean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de-DE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accPr>
                      <m:e>
                        <m:sSub>
                          <m:sSubPr>
                            <m:ctrlP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2</m:t>
                            </m:r>
                          </m:sub>
                        </m:sSub>
                      </m:e>
                    </m:acc>
                  </m:oMath>
                </a14:m>
                <a:endParaRPr lang="de-DE" dirty="0">
                  <a:solidFill>
                    <a:schemeClr val="tx1"/>
                  </a:solidFill>
                </a:endParaRPr>
              </a:p>
            </p:txBody>
          </p:sp>
        </mc:Choice>
        <mc:Fallback>
          <p:sp>
            <p:nvSpPr>
              <p:cNvPr id="42" name="Textfeld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88024" y="5662989"/>
                <a:ext cx="3168352" cy="369332"/>
              </a:xfrm>
              <a:prstGeom prst="rect">
                <a:avLst/>
              </a:prstGeom>
              <a:blipFill rotWithShape="1">
                <a:blip r:embed="rId32"/>
                <a:stretch>
                  <a:fillRect t="-21311" b="-2459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Gewinkelte Verbindung 5"/>
          <p:cNvCxnSpPr>
            <a:stCxn id="24" idx="2"/>
            <a:endCxn id="27" idx="2"/>
          </p:cNvCxnSpPr>
          <p:nvPr/>
        </p:nvCxnSpPr>
        <p:spPr>
          <a:xfrm rot="16200000" flipH="1">
            <a:off x="3721405" y="1012522"/>
            <a:ext cx="12700" cy="3699411"/>
          </a:xfrm>
          <a:prstGeom prst="bentConnector3">
            <a:avLst>
              <a:gd name="adj1" fmla="val 1800000"/>
            </a:avLst>
          </a:prstGeom>
          <a:ln w="285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feld 27"/>
              <p:cNvSpPr txBox="1"/>
              <p:nvPr/>
            </p:nvSpPr>
            <p:spPr>
              <a:xfrm>
                <a:off x="1331640" y="3074481"/>
                <a:ext cx="5220580" cy="57214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/>
                  <a:t>Permutation: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i="1">
                        <a:latin typeface="Cambria Math"/>
                      </a:rPr>
                      <m:t>π</m:t>
                    </m:r>
                  </m:oMath>
                </a14:m>
                <a:r>
                  <a:rPr lang="de-DE" dirty="0" smtClean="0"/>
                  <a:t>, </a:t>
                </a:r>
                <a:r>
                  <a:rPr lang="de-DE" dirty="0"/>
                  <a:t>Recoding: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𝑣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𝐴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= </m:t>
                    </m:r>
                    <m:d>
                      <m:dPr>
                        <m:begChr m:val="⟨"/>
                        <m:endChr m:val="⟩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𝑣</m:t>
                        </m:r>
                        <m:r>
                          <a:rPr lang="de-DE" i="1">
                            <a:latin typeface="Cambria Math"/>
                          </a:rPr>
                          <m:t>∗</m:t>
                        </m:r>
                        <m:r>
                          <a:rPr lang="de-DE" i="1">
                            <a:latin typeface="Cambria Math"/>
                          </a:rPr>
                          <m:t>𝐸𝑛𝑐</m:t>
                        </m:r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accPr>
                              <m:e>
                                <m:sSup>
                                  <m:sSup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p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p>
                                    <m:r>
                                      <a:rPr lang="de-DE" i="1">
                                        <a:latin typeface="Cambria Math"/>
                                      </a:rPr>
                                      <m:t>′</m:t>
                                    </m:r>
                                  </m:sup>
                                </m:sSup>
                              </m:e>
                            </m:acc>
                            <m:r>
                              <a:rPr lang="de-DE" i="1">
                                <a:latin typeface="Cambria Math"/>
                              </a:rPr>
                              <m:t>,</m:t>
                            </m:r>
                            <m:acc>
                              <m:accPr>
                                <m:chr m:val="⃗"/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acc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𝑟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′</m:t>
                                </m:r>
                              </m:e>
                            </m:acc>
                          </m:e>
                        </m:d>
                      </m:e>
                    </m:d>
                  </m:oMath>
                </a14:m>
                <a:endParaRPr lang="de-DE" dirty="0"/>
              </a:p>
            </p:txBody>
          </p:sp>
        </mc:Choice>
        <mc:Fallback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1640" y="3074481"/>
                <a:ext cx="5220580" cy="572144"/>
              </a:xfrm>
              <a:prstGeom prst="rect">
                <a:avLst/>
              </a:prstGeom>
              <a:blipFill rotWithShape="1">
                <a:blip r:embed="rId33"/>
                <a:stretch>
                  <a:fillRect l="-9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" name="Textfeld 32"/>
          <p:cNvSpPr txBox="1"/>
          <p:nvPr/>
        </p:nvSpPr>
        <p:spPr>
          <a:xfrm>
            <a:off x="4211960" y="5061522"/>
            <a:ext cx="3744416" cy="923330"/>
          </a:xfrm>
          <a:prstGeom prst="rect">
            <a:avLst/>
          </a:prstGeom>
          <a:solidFill>
            <a:schemeClr val="bg1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Note: Message space must match for Commitment and Encryption Scheme.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633036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 animBg="1"/>
      <p:bldP spid="11" grpId="0" animBg="1"/>
      <p:bldP spid="13" grpId="0"/>
      <p:bldP spid="15" grpId="0" animBg="1"/>
      <p:bldP spid="19" grpId="0"/>
      <p:bldP spid="24" grpId="0" animBg="1"/>
      <p:bldP spid="27" grpId="0" animBg="1"/>
      <p:bldP spid="30" grpId="0" animBg="1"/>
      <p:bldP spid="31" grpId="0" animBg="1"/>
      <p:bldP spid="32" grpId="0" animBg="1"/>
      <p:bldP spid="41" grpId="0"/>
      <p:bldP spid="42" grpId="0"/>
      <p:bldP spid="28" grpId="0"/>
      <p:bldP spid="3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Parameters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Need </a:t>
                </a:r>
                <a:r>
                  <a:rPr lang="en-US" dirty="0"/>
                  <a:t>a </a:t>
                </a:r>
                <a:r>
                  <a:rPr lang="en-US" dirty="0" smtClean="0"/>
                  <a:t>commitment </a:t>
                </a:r>
                <a:r>
                  <a:rPr lang="en-US" dirty="0"/>
                  <a:t>scheme </a:t>
                </a:r>
                <a:r>
                  <a:rPr lang="en-US" dirty="0" smtClean="0"/>
                  <a:t>with matching semantically secure encryption schemes</a:t>
                </a:r>
              </a:p>
              <a:p>
                <a:endParaRPr lang="en-US" dirty="0" smtClean="0"/>
              </a:p>
              <a:p>
                <a:r>
                  <a:rPr lang="en-US" u="sng" dirty="0" smtClean="0"/>
                  <a:t>Construction by Moran and </a:t>
                </a:r>
                <a:r>
                  <a:rPr lang="en-US" u="sng" dirty="0" err="1" smtClean="0"/>
                  <a:t>Naor</a:t>
                </a:r>
                <a:r>
                  <a:rPr lang="en-US" u="sng" dirty="0" smtClean="0"/>
                  <a:t>:</a:t>
                </a:r>
                <a:endParaRPr lang="en-US" u="sng" dirty="0"/>
              </a:p>
              <a:p>
                <a:endParaRPr lang="en-GB" dirty="0" smtClean="0"/>
              </a:p>
              <a:p>
                <a:r>
                  <a:rPr lang="en-GB" dirty="0" err="1" smtClean="0"/>
                  <a:t>Paillier</a:t>
                </a:r>
                <a:r>
                  <a:rPr lang="en-GB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GB" b="0" i="0" smtClean="0">
                        <a:latin typeface="Cambria Math"/>
                      </a:rPr>
                      <m:t>N</m:t>
                    </m:r>
                    <m:r>
                      <a:rPr lang="en-GB" b="0" i="0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1</m:t>
                        </m:r>
                      </m:sub>
                    </m:sSub>
                  </m:oMath>
                </a14:m>
                <a:r>
                  <a:rPr lang="en-GB" dirty="0" smtClean="0"/>
                  <a:t>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𝑝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r>
                  <a:rPr lang="en-GB" dirty="0" smtClean="0"/>
                  <a:t> are safe primes.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Pedersen Commitments: Subgroup of Group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ℤ</m:t>
                                </m:r>
                              </m:e>
                              <m:sub/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∗</m:t>
                                </m:r>
                              </m:sup>
                            </m:sSubSup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4</m:t>
                            </m:r>
                            <m:r>
                              <a:rPr lang="de-DE" i="1">
                                <a:latin typeface="Cambria Math"/>
                              </a:rPr>
                              <m:t>𝑁</m:t>
                            </m:r>
                            <m:r>
                              <a:rPr lang="de-DE" i="1">
                                <a:latin typeface="Cambria Math"/>
                              </a:rPr>
                              <m:t>+1</m:t>
                            </m:r>
                          </m:sub>
                        </m:sSub>
                      </m:e>
                      <m:sub>
                        <m:r>
                          <a:rPr lang="de-DE" i="1">
                            <a:latin typeface="Cambria Math"/>
                          </a:rPr>
                          <m:t> </m:t>
                        </m:r>
                      </m:sub>
                    </m:sSub>
                  </m:oMath>
                </a14:m>
                <a:r>
                  <a:rPr lang="en-GB" dirty="0" smtClean="0"/>
                  <a:t>having order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𝑁</m:t>
                    </m:r>
                  </m:oMath>
                </a14:m>
                <a:r>
                  <a:rPr lang="en-GB" dirty="0" smtClean="0"/>
                  <a:t>, where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4</m:t>
                    </m:r>
                    <m:r>
                      <a:rPr lang="de-DE" b="0" i="1" smtClean="0">
                        <a:latin typeface="Cambria Math"/>
                      </a:rPr>
                      <m:t>𝑁</m:t>
                    </m:r>
                    <m:r>
                      <a:rPr lang="de-DE" b="0" i="1" smtClean="0">
                        <a:latin typeface="Cambria Math"/>
                      </a:rPr>
                      <m:t>+1</m:t>
                    </m:r>
                  </m:oMath>
                </a14:m>
                <a:r>
                  <a:rPr lang="en-GB" dirty="0" smtClean="0"/>
                  <a:t> must be prime.</a:t>
                </a:r>
                <a:endParaRPr lang="en-GB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34" r="-80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375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Application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sz="2800" dirty="0" smtClean="0"/>
          </a:p>
          <a:p>
            <a:pPr algn="ctr"/>
            <a:r>
              <a:rPr lang="en-GB" sz="2800" b="1" dirty="0" smtClean="0"/>
              <a:t>Improving</a:t>
            </a:r>
            <a:r>
              <a:rPr lang="en-GB" sz="2800" dirty="0" smtClean="0"/>
              <a:t> </a:t>
            </a:r>
            <a:r>
              <a:rPr lang="en-GB" sz="2800" b="1" dirty="0" smtClean="0"/>
              <a:t>Helios with everlasting privacy towards the public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3778174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Helios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7164328" cy="447994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Introduced 2008 by Ben </a:t>
            </a:r>
            <a:r>
              <a:rPr lang="en-GB" dirty="0" err="1" smtClean="0"/>
              <a:t>Adida</a:t>
            </a: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Web application for internet voting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Easy to use 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Free of charge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Universal verifiability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Tool to support elections for companies, online groups, local clubs…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Princeton </a:t>
            </a:r>
            <a:r>
              <a:rPr lang="en-US" dirty="0"/>
              <a:t>Undergraduate Student Government </a:t>
            </a:r>
            <a:r>
              <a:rPr lang="en-US" dirty="0" smtClean="0"/>
              <a:t>election 2009</a:t>
            </a: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err="1"/>
              <a:t>President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 smtClean="0"/>
              <a:t>Universit</a:t>
            </a:r>
            <a:r>
              <a:rPr lang="de-DE" dirty="0" err="1"/>
              <a:t>é</a:t>
            </a:r>
            <a:r>
              <a:rPr lang="de-DE" dirty="0" smtClean="0"/>
              <a:t> </a:t>
            </a:r>
            <a:r>
              <a:rPr lang="de-DE" dirty="0" err="1" smtClean="0"/>
              <a:t>Catholique</a:t>
            </a:r>
            <a:r>
              <a:rPr lang="de-DE" dirty="0" smtClean="0"/>
              <a:t> </a:t>
            </a:r>
            <a:r>
              <a:rPr lang="de-DE" dirty="0"/>
              <a:t>de </a:t>
            </a:r>
            <a:r>
              <a:rPr lang="de-DE" dirty="0" err="1" smtClean="0"/>
              <a:t>Louvain</a:t>
            </a:r>
            <a:r>
              <a:rPr lang="de-DE" dirty="0" smtClean="0"/>
              <a:t> 2009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67186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323528" y="1621422"/>
                <a:ext cx="2160240" cy="510909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de-DE" dirty="0" smtClean="0">
                    <a:latin typeface="+mj-lt"/>
                    <a:cs typeface="Times New Roman" pitchFamily="18" charset="0"/>
                  </a:rPr>
                  <a:t>Voter</a:t>
                </a:r>
              </a:p>
              <a:p>
                <a:pPr algn="ctr"/>
                <a:endParaRPr lang="de-DE" sz="1400" dirty="0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de-DE" sz="1400" b="1" dirty="0" smtClean="0">
                    <a:latin typeface="+mj-lt"/>
                    <a:cs typeface="Times New Roman" pitchFamily="18" charset="0"/>
                  </a:rPr>
                  <a:t>1.1)</a:t>
                </a:r>
                <a:r>
                  <a:rPr lang="de-DE" sz="1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de-DE" sz="1400" dirty="0" smtClean="0">
                    <a:latin typeface="+mj-lt"/>
                    <a:cs typeface="Times New Roman" pitchFamily="18" charset="0"/>
                  </a:rPr>
                  <a:t>Fills out ballot paper. Voting decision </a:t>
                </a:r>
                <a14:m>
                  <m:oMath xmlns:m="http://schemas.openxmlformats.org/officeDocument/2006/math">
                    <m:r>
                      <a:rPr lang="de-DE" sz="1400" b="0" i="1" smtClean="0">
                        <a:latin typeface="Cambria Math"/>
                      </a:rPr>
                      <m:t>𝑡</m:t>
                    </m:r>
                  </m:oMath>
                </a14:m>
                <a:r>
                  <a:rPr lang="de-DE" sz="1400" dirty="0" smtClean="0">
                    <a:latin typeface="+mj-lt"/>
                    <a:cs typeface="Times New Roman" pitchFamily="18" charset="0"/>
                  </a:rPr>
                  <a:t>.</a:t>
                </a:r>
              </a:p>
              <a:p>
                <a:pPr algn="ctr"/>
                <a:endParaRPr lang="de-DE" sz="1400" dirty="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de-DE" sz="1400" b="1" dirty="0">
                    <a:latin typeface="+mj-lt"/>
                    <a:cs typeface="Times New Roman" pitchFamily="18" charset="0"/>
                  </a:rPr>
                  <a:t>2</a:t>
                </a:r>
                <a:r>
                  <a:rPr lang="de-DE" sz="1400" b="1" dirty="0" smtClean="0">
                    <a:latin typeface="+mj-lt"/>
                    <a:cs typeface="Times New Roman" pitchFamily="18" charset="0"/>
                  </a:rPr>
                  <a:t>.)</a:t>
                </a:r>
                <a:r>
                  <a:rPr lang="de-DE" sz="1400" dirty="0" smtClean="0">
                    <a:latin typeface="+mj-lt"/>
                    <a:cs typeface="Times New Roman" pitchFamily="18" charset="0"/>
                  </a:rPr>
                  <a:t> Checks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de-DE" sz="1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de-DE" sz="1400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endParaRPr lang="de-DE" sz="1400" b="0" i="1" dirty="0" smtClean="0">
                  <a:latin typeface="+mj-lt"/>
                  <a:cs typeface="Times New Roman" pitchFamily="18" charset="0"/>
                </a:endParaRPr>
              </a:p>
              <a:p>
                <a:pPr algn="ctr"/>
                <a14:m>
                  <m:oMath xmlns:m="http://schemas.openxmlformats.org/officeDocument/2006/math">
                    <m:r>
                      <a:rPr lang="de-DE" sz="1400" i="1">
                        <a:latin typeface="Cambria Math"/>
                        <a:ea typeface="Cambria Math"/>
                      </a:rPr>
                      <m:t>≟</m:t>
                    </m:r>
                    <m:r>
                      <a:rPr lang="de-DE" sz="1400" b="0" i="1" smtClean="0">
                        <a:latin typeface="Cambria Math"/>
                      </a:rPr>
                      <m:t> </m:t>
                    </m:r>
                    <m:d>
                      <m:dPr>
                        <m:begChr m:val="⟨"/>
                        <m:endChr m:val="⟩"/>
                        <m:ctrlPr>
                          <a:rPr lang="de-DE" sz="1400" b="0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</a:rPr>
                              <m:t>𝑠</m:t>
                            </m:r>
                          </m:sup>
                        </m:sSup>
                        <m:r>
                          <a:rPr lang="de-DE" sz="1400" b="0" i="1" smtClean="0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de-DE" sz="1400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p>
                            <m:r>
                              <a:rPr lang="de-DE" sz="1400" b="0" i="1" smtClean="0">
                                <a:latin typeface="Cambria Math"/>
                                <a:ea typeface="Cambria Math"/>
                              </a:rPr>
                              <m:t>𝑡</m:t>
                            </m:r>
                          </m:sup>
                        </m:sSup>
                      </m:e>
                    </m:d>
                  </m:oMath>
                </a14:m>
                <a:r>
                  <a:rPr lang="de-DE" sz="1400" dirty="0" smtClean="0">
                    <a:latin typeface="+mj-lt"/>
                    <a:cs typeface="Times New Roman" pitchFamily="18" charset="0"/>
                  </a:rPr>
                  <a:t>  </a:t>
                </a:r>
                <a:r>
                  <a:rPr lang="de-DE" sz="1400" dirty="0" err="1" smtClean="0">
                    <a:latin typeface="+mj-lt"/>
                    <a:cs typeface="Times New Roman" pitchFamily="18" charset="0"/>
                  </a:rPr>
                  <a:t>and</a:t>
                </a:r>
                <a:r>
                  <a:rPr lang="de-DE" sz="1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+mj-lt"/>
                    <a:cs typeface="Times New Roman" pitchFamily="18" charset="0"/>
                  </a:rPr>
                  <a:t>fill</a:t>
                </a:r>
                <a:r>
                  <a:rPr lang="de-DE" sz="1400" dirty="0" smtClean="0">
                    <a:latin typeface="+mj-lt"/>
                    <a:cs typeface="Times New Roman" pitchFamily="18" charset="0"/>
                  </a:rPr>
                  <a:t> out a </a:t>
                </a:r>
                <a:r>
                  <a:rPr lang="de-DE" sz="1400" dirty="0" err="1" smtClean="0">
                    <a:latin typeface="+mj-lt"/>
                    <a:cs typeface="Times New Roman" pitchFamily="18" charset="0"/>
                  </a:rPr>
                  <a:t>fresh</a:t>
                </a:r>
                <a:r>
                  <a:rPr lang="de-DE" sz="1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+mj-lt"/>
                    <a:cs typeface="Times New Roman" pitchFamily="18" charset="0"/>
                  </a:rPr>
                  <a:t>ballot</a:t>
                </a:r>
                <a:r>
                  <a:rPr lang="de-DE" sz="1400" dirty="0" smtClean="0">
                    <a:latin typeface="+mj-lt"/>
                    <a:cs typeface="Times New Roman" pitchFamily="18" charset="0"/>
                  </a:rPr>
                  <a:t> </a:t>
                </a:r>
                <a:r>
                  <a:rPr lang="de-DE" sz="1400" dirty="0" err="1" smtClean="0">
                    <a:latin typeface="+mj-lt"/>
                    <a:cs typeface="Times New Roman" pitchFamily="18" charset="0"/>
                  </a:rPr>
                  <a:t>paper</a:t>
                </a:r>
                <a:r>
                  <a:rPr lang="de-DE" sz="1400" dirty="0" smtClean="0">
                    <a:latin typeface="+mj-lt"/>
                    <a:cs typeface="Times New Roman" pitchFamily="18" charset="0"/>
                  </a:rPr>
                  <a:t>.</a:t>
                </a:r>
                <a:endParaRPr lang="de-DE" sz="1400" dirty="0" smtClean="0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de-DE" sz="1400" dirty="0">
                    <a:latin typeface="+mj-lt"/>
                    <a:cs typeface="Times New Roman" pitchFamily="18" charset="0"/>
                  </a:rPr>
                  <a:t>:</a:t>
                </a:r>
                <a:endParaRPr lang="de-DE" sz="1400" dirty="0" smtClean="0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de-DE" sz="1400" dirty="0" smtClean="0">
                    <a:latin typeface="+mj-lt"/>
                    <a:cs typeface="Times New Roman" pitchFamily="18" charset="0"/>
                  </a:rPr>
                  <a:t>:</a:t>
                </a:r>
              </a:p>
              <a:p>
                <a:pPr algn="ctr"/>
                <a:endParaRPr lang="de-DE" sz="1400" dirty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de-DE" sz="14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621422"/>
                <a:ext cx="2160240" cy="5109091"/>
              </a:xfrm>
              <a:prstGeom prst="rect">
                <a:avLst/>
              </a:prstGeom>
              <a:blipFill rotWithShape="1">
                <a:blip r:embed="rId2"/>
                <a:stretch>
                  <a:fillRect t="-59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2483768" y="1725189"/>
                <a:ext cx="1728192" cy="400109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i="1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i="1">
                  <a:latin typeface="+mj-lt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𝑡</m:t>
                      </m:r>
                    </m:oMath>
                  </m:oMathPara>
                </a14:m>
                <a:endParaRPr lang="en-GB" sz="14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i="1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en-GB" sz="1400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GB" sz="1400" b="0" i="1" smtClean="0">
                              <a:latin typeface="Cambria Math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GB" sz="14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000" i="1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i="1" smtClean="0">
                    <a:latin typeface="+mj-lt"/>
                    <a:cs typeface="Times New Roman" pitchFamily="18" charset="0"/>
                  </a:rPr>
                  <a:t>Want to audit encrypted vote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GB" sz="1400" i="1" smtClean="0">
                    <a:latin typeface="+mj-lt"/>
                    <a:cs typeface="Times New Roman" pitchFamily="18" charset="0"/>
                  </a:rPr>
                  <a:t> ?</a:t>
                </a:r>
              </a:p>
              <a:p>
                <a:pPr algn="ctr"/>
                <a:endParaRPr lang="en-GB" sz="10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i="1" smtClean="0">
                    <a:latin typeface="+mj-lt"/>
                    <a:cs typeface="Times New Roman" pitchFamily="18" charset="0"/>
                  </a:rPr>
                  <a:t>Yes</a:t>
                </a:r>
              </a:p>
              <a:p>
                <a:pPr algn="ctr"/>
                <a:endParaRPr lang="en-GB" sz="1000" i="1">
                  <a:latin typeface="+mj-lt"/>
                  <a:cs typeface="Times New Roman" pitchFamily="18" charset="0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GB" sz="1400" i="1" smtClean="0"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en-GB" sz="14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i="1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i="1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smtClean="0">
                    <a:latin typeface="+mj-lt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GB" sz="1400" smtClean="0">
                    <a:latin typeface="+mj-lt"/>
                    <a:cs typeface="Times New Roman" pitchFamily="18" charset="0"/>
                  </a:rPr>
                  <a:t>:</a:t>
                </a:r>
                <a:endParaRPr lang="en-GB" sz="1400" smtClean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725189"/>
                <a:ext cx="1728192" cy="4001095"/>
              </a:xfrm>
              <a:prstGeom prst="rect">
                <a:avLst/>
              </a:prstGeom>
              <a:blipFill rotWithShape="1">
                <a:blip r:embed="rId3"/>
                <a:stretch>
                  <a:fillRect b="-610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4211960" y="1725190"/>
                <a:ext cx="2016224" cy="52322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mtClean="0">
                    <a:latin typeface="+mj-lt"/>
                    <a:cs typeface="Times New Roman" pitchFamily="18" charset="0"/>
                  </a:rPr>
                  <a:t>Browser</a:t>
                </a:r>
              </a:p>
              <a:p>
                <a:pPr algn="ctr"/>
                <a:endParaRPr lang="en-GB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b="1" smtClean="0">
                    <a:latin typeface="+mj-lt"/>
                    <a:cs typeface="Times New Roman" pitchFamily="18" charset="0"/>
                  </a:rPr>
                  <a:t>1.2)</a:t>
                </a:r>
                <a:r>
                  <a:rPr lang="en-GB" sz="1400" smtClean="0">
                    <a:latin typeface="+mj-lt"/>
                    <a:cs typeface="Times New Roman" pitchFamily="18" charset="0"/>
                  </a:rPr>
                  <a:t> Generate random </a:t>
                </a:r>
                <a:r>
                  <a:rPr lang="en-GB" sz="1400" smtClean="0">
                    <a:latin typeface="+mj-lt"/>
                    <a:cs typeface="Times New Roman" pitchFamily="18" charset="0"/>
                  </a:rPr>
                  <a:t>number  </a:t>
                </a:r>
                <a14:m>
                  <m:oMath xmlns:m="http://schemas.openxmlformats.org/officeDocument/2006/math">
                    <m:r>
                      <a:rPr lang="en-GB" sz="1400" i="1" smtClean="0">
                        <a:latin typeface="Cambria Math"/>
                      </a:rPr>
                      <m:t>𝑠</m:t>
                    </m:r>
                    <m:r>
                      <a:rPr lang="en-GB" sz="1400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sz="1400" smtClean="0">
                    <a:latin typeface="+mj-lt"/>
                    <a:cs typeface="Times New Roman" pitchFamily="18" charset="0"/>
                  </a:rPr>
                  <a:t>and </a:t>
                </a:r>
                <a:r>
                  <a:rPr lang="en-GB" sz="1400" smtClean="0">
                    <a:latin typeface="+mj-lt"/>
                    <a:cs typeface="Times New Roman" pitchFamily="18" charset="0"/>
                  </a:rPr>
                  <a:t>computes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en-GB" sz="1400" i="1" smtClean="0">
                            <a:latin typeface="Cambria Math"/>
                          </a:rPr>
                        </m:ctrlPr>
                      </m:accPr>
                      <m:e>
                        <m:r>
                          <a:rPr lang="en-GB" sz="1400" b="0" i="1" smtClean="0">
                            <a:latin typeface="Cambria Math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GB" sz="1400" smtClean="0">
                    <a:latin typeface="+mj-lt"/>
                    <a:cs typeface="Times New Roman" pitchFamily="18" charset="0"/>
                  </a:rPr>
                  <a:t>.</a:t>
                </a: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smtClean="0">
                    <a:latin typeface="+mj-lt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GB" sz="1400" smtClean="0">
                    <a:latin typeface="+mj-lt"/>
                    <a:cs typeface="Times New Roman" pitchFamily="18" charset="0"/>
                  </a:rPr>
                  <a:t>:</a:t>
                </a:r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endParaRPr lang="en-GB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1725190"/>
                <a:ext cx="2016224" cy="5232202"/>
              </a:xfrm>
              <a:prstGeom prst="rect">
                <a:avLst/>
              </a:prstGeom>
              <a:blipFill rotWithShape="1">
                <a:blip r:embed="rId4"/>
                <a:stretch>
                  <a:fillRect t="-583" r="-906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Gerade Verbindung mit Pfeil 16"/>
          <p:cNvCxnSpPr/>
          <p:nvPr/>
        </p:nvCxnSpPr>
        <p:spPr>
          <a:xfrm>
            <a:off x="2915816" y="2661293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/>
          <p:cNvCxnSpPr/>
          <p:nvPr/>
        </p:nvCxnSpPr>
        <p:spPr>
          <a:xfrm>
            <a:off x="2915816" y="4245469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flipH="1">
            <a:off x="2915816" y="3885429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mit Pfeil 22"/>
          <p:cNvCxnSpPr/>
          <p:nvPr/>
        </p:nvCxnSpPr>
        <p:spPr>
          <a:xfrm flipH="1">
            <a:off x="2915816" y="3237357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Gerade Verbindung mit Pfeil 23"/>
          <p:cNvCxnSpPr/>
          <p:nvPr/>
        </p:nvCxnSpPr>
        <p:spPr>
          <a:xfrm flipH="1">
            <a:off x="2915816" y="4605509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323528" y="1653181"/>
            <a:ext cx="2160240" cy="4392488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" name="Rechteck 2"/>
          <p:cNvSpPr/>
          <p:nvPr/>
        </p:nvSpPr>
        <p:spPr>
          <a:xfrm>
            <a:off x="4211960" y="1725190"/>
            <a:ext cx="2016224" cy="4320480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323528" y="488950"/>
            <a:ext cx="6642117" cy="838200"/>
          </a:xfrm>
        </p:spPr>
        <p:txBody>
          <a:bodyPr/>
          <a:lstStyle/>
          <a:p>
            <a:r>
              <a:rPr lang="de-DE" dirty="0" smtClean="0"/>
              <a:t>Helios </a:t>
            </a:r>
            <a:r>
              <a:rPr lang="de-DE" dirty="0" err="1" smtClean="0"/>
              <a:t>providing</a:t>
            </a:r>
            <a:r>
              <a:rPr lang="de-DE" dirty="0" smtClean="0"/>
              <a:t> </a:t>
            </a:r>
            <a:r>
              <a:rPr lang="de-DE" dirty="0" err="1" smtClean="0"/>
              <a:t>everlasting</a:t>
            </a:r>
            <a:r>
              <a:rPr lang="de-DE" dirty="0" smtClean="0"/>
              <a:t> </a:t>
            </a:r>
            <a:r>
              <a:rPr lang="de-DE" dirty="0" err="1" smtClean="0"/>
              <a:t>privacy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(1)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6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feld 4"/>
              <p:cNvSpPr txBox="1"/>
              <p:nvPr/>
            </p:nvSpPr>
            <p:spPr>
              <a:xfrm>
                <a:off x="323528" y="1700808"/>
                <a:ext cx="2160240" cy="424731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mtClean="0">
                    <a:latin typeface="+mj-lt"/>
                    <a:cs typeface="Times New Roman" pitchFamily="18" charset="0"/>
                  </a:rPr>
                  <a:t>Voter</a:t>
                </a: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b="1">
                    <a:latin typeface="+mj-lt"/>
                    <a:cs typeface="Times New Roman" pitchFamily="18" charset="0"/>
                  </a:rPr>
                  <a:t>4</a:t>
                </a:r>
                <a:r>
                  <a:rPr lang="en-GB" sz="1400" b="1" smtClean="0">
                    <a:latin typeface="+mj-lt"/>
                    <a:cs typeface="Times New Roman" pitchFamily="18" charset="0"/>
                  </a:rPr>
                  <a:t>.) </a:t>
                </a:r>
                <a:r>
                  <a:rPr lang="en-GB" sz="1400">
                    <a:cs typeface="Times New Roman" pitchFamily="18" charset="0"/>
                  </a:rPr>
                  <a:t>Check if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1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400">
                    <a:cs typeface="Times New Roman" pitchFamily="18" charset="0"/>
                  </a:rPr>
                  <a:t> </a:t>
                </a:r>
                <a:r>
                  <a:rPr lang="en-GB" sz="1400" smtClean="0">
                    <a:cs typeface="Times New Roman" pitchFamily="18" charset="0"/>
                  </a:rPr>
                  <a:t>appears</a:t>
                </a:r>
              </a:p>
              <a:p>
                <a:pPr algn="ctr"/>
                <a:r>
                  <a:rPr lang="en-GB" sz="1400" smtClean="0">
                    <a:latin typeface="+mj-lt"/>
                    <a:cs typeface="Times New Roman" pitchFamily="18" charset="0"/>
                  </a:rPr>
                  <a:t>on the Bulletin Board </a:t>
                </a:r>
              </a:p>
              <a:p>
                <a:pPr algn="ctr"/>
                <a:endParaRPr lang="en-GB" sz="140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5" name="Textfeld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3528" y="1700808"/>
                <a:ext cx="2160240" cy="4247317"/>
              </a:xfrm>
              <a:prstGeom prst="rect">
                <a:avLst/>
              </a:prstGeom>
              <a:blipFill rotWithShape="1">
                <a:blip r:embed="rId2"/>
                <a:stretch>
                  <a:fillRect t="-717"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feld 7"/>
              <p:cNvSpPr txBox="1"/>
              <p:nvPr/>
            </p:nvSpPr>
            <p:spPr>
              <a:xfrm>
                <a:off x="2483768" y="1804576"/>
                <a:ext cx="1728192" cy="255454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ctr"/>
                <a:endParaRPr lang="en-GB" sz="14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:endParaRPr lang="en-GB" sz="1400" i="1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smtClean="0">
                    <a:latin typeface="+mj-lt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GB" sz="1400" smtClean="0">
                    <a:latin typeface="+mj-lt"/>
                    <a:cs typeface="Times New Roman" pitchFamily="18" charset="0"/>
                  </a:rPr>
                  <a:t>:</a:t>
                </a:r>
              </a:p>
              <a:p>
                <a:pPr algn="ctr"/>
                <a:r>
                  <a:rPr lang="en-GB" sz="1400" i="1" smtClean="0">
                    <a:latin typeface="+mj-lt"/>
                    <a:cs typeface="Times New Roman" pitchFamily="18" charset="0"/>
                  </a:rPr>
                  <a:t>Want to audit encrypted vote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1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400" i="1" smtClean="0">
                    <a:latin typeface="+mj-lt"/>
                    <a:cs typeface="Times New Roman" pitchFamily="18" charset="0"/>
                  </a:rPr>
                  <a:t>?</a:t>
                </a:r>
              </a:p>
              <a:p>
                <a:pPr algn="ctr"/>
                <a:endParaRPr lang="en-GB" sz="1000" i="1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i="1" smtClean="0">
                    <a:latin typeface="+mj-lt"/>
                    <a:cs typeface="Times New Roman" pitchFamily="18" charset="0"/>
                  </a:rPr>
                  <a:t>No</a:t>
                </a:r>
              </a:p>
              <a:p>
                <a:pPr algn="ctr"/>
                <a:endParaRPr lang="en-GB" sz="1000" i="1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i="1" smtClean="0">
                    <a:latin typeface="+mj-lt"/>
                    <a:cs typeface="Times New Roman" pitchFamily="18" charset="0"/>
                  </a:rPr>
                  <a:t>Password, Login</a:t>
                </a:r>
              </a:p>
              <a:p>
                <a:pPr algn="ctr"/>
                <a:endParaRPr lang="en-GB" sz="1400" i="1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8" name="Textfeld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83768" y="1804576"/>
                <a:ext cx="1728192" cy="255454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  <a:ln>
                <a:noFill/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feld 8"/>
          <p:cNvSpPr txBox="1"/>
          <p:nvPr/>
        </p:nvSpPr>
        <p:spPr>
          <a:xfrm>
            <a:off x="4211960" y="1804576"/>
            <a:ext cx="2016224" cy="243143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mtClean="0">
                <a:latin typeface="+mj-lt"/>
                <a:cs typeface="Times New Roman" pitchFamily="18" charset="0"/>
              </a:rPr>
              <a:t>Browser</a:t>
            </a:r>
          </a:p>
          <a:p>
            <a:pPr algn="ctr"/>
            <a:endParaRPr lang="en-GB" smtClean="0">
              <a:latin typeface="+mj-lt"/>
              <a:cs typeface="Times New Roman" pitchFamily="18" charset="0"/>
            </a:endParaRPr>
          </a:p>
          <a:p>
            <a:pPr algn="ctr"/>
            <a:endParaRPr lang="en-GB" sz="1400" smtClean="0">
              <a:latin typeface="+mj-lt"/>
              <a:cs typeface="Times New Roman" pitchFamily="18" charset="0"/>
            </a:endParaRPr>
          </a:p>
          <a:p>
            <a:pPr algn="ctr"/>
            <a:endParaRPr lang="en-GB" sz="1400" smtClean="0">
              <a:latin typeface="+mj-lt"/>
              <a:cs typeface="Times New Roman" pitchFamily="18" charset="0"/>
            </a:endParaRPr>
          </a:p>
          <a:p>
            <a:pPr algn="ctr"/>
            <a:endParaRPr lang="en-GB" sz="1400" smtClean="0">
              <a:latin typeface="+mj-lt"/>
              <a:cs typeface="Times New Roman" pitchFamily="18" charset="0"/>
            </a:endParaRPr>
          </a:p>
          <a:p>
            <a:pPr algn="ctr"/>
            <a:endParaRPr lang="en-GB" sz="1400" smtClean="0">
              <a:latin typeface="+mj-lt"/>
              <a:cs typeface="Times New Roman" pitchFamily="18" charset="0"/>
            </a:endParaRPr>
          </a:p>
          <a:p>
            <a:pPr algn="ctr"/>
            <a:endParaRPr lang="en-GB" sz="1400" smtClean="0">
              <a:latin typeface="+mj-lt"/>
              <a:cs typeface="Times New Roman" pitchFamily="18" charset="0"/>
            </a:endParaRPr>
          </a:p>
          <a:p>
            <a:pPr algn="ctr"/>
            <a:r>
              <a:rPr lang="en-GB" sz="1400" b="1" smtClean="0">
                <a:latin typeface="+mj-lt"/>
                <a:cs typeface="Times New Roman" pitchFamily="18" charset="0"/>
              </a:rPr>
              <a:t>3.)</a:t>
            </a:r>
            <a:r>
              <a:rPr lang="en-GB" sz="1400" smtClean="0">
                <a:latin typeface="+mj-lt"/>
                <a:cs typeface="Times New Roman" pitchFamily="18" charset="0"/>
              </a:rPr>
              <a:t> Generate proof of key equality.</a:t>
            </a:r>
          </a:p>
          <a:p>
            <a:endParaRPr lang="en-GB">
              <a:latin typeface="+mj-lt"/>
              <a:cs typeface="Times New Roman" pitchFamily="18" charset="0"/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7285449" y="461742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>
                <a:latin typeface="+mj-lt"/>
                <a:cs typeface="Times New Roman" pitchFamily="18" charset="0"/>
              </a:rPr>
              <a:t>Helios </a:t>
            </a:r>
            <a:r>
              <a:rPr lang="de-DE" dirty="0">
                <a:latin typeface="+mj-lt"/>
                <a:cs typeface="Times New Roman" pitchFamily="18" charset="0"/>
              </a:rPr>
              <a:t>S</a:t>
            </a:r>
            <a:r>
              <a:rPr lang="de-DE" dirty="0" smtClean="0">
                <a:latin typeface="+mj-lt"/>
                <a:cs typeface="Times New Roman" pitchFamily="18" charset="0"/>
              </a:rPr>
              <a:t>erver</a:t>
            </a:r>
            <a:endParaRPr lang="de-DE" dirty="0">
              <a:latin typeface="+mj-lt"/>
              <a:cs typeface="Times New Roman" pitchFamily="18" charset="0"/>
            </a:endParaRPr>
          </a:p>
        </p:txBody>
      </p:sp>
      <p:sp>
        <p:nvSpPr>
          <p:cNvPr id="11" name="Textfeld 10"/>
          <p:cNvSpPr txBox="1"/>
          <p:nvPr/>
        </p:nvSpPr>
        <p:spPr>
          <a:xfrm>
            <a:off x="7164288" y="5280433"/>
            <a:ext cx="1800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dirty="0" smtClean="0">
                <a:latin typeface="+mj-lt"/>
                <a:cs typeface="Times New Roman" pitchFamily="18" charset="0"/>
              </a:rPr>
              <a:t>Bulletin Board</a:t>
            </a:r>
            <a:endParaRPr lang="de-DE" dirty="0">
              <a:latin typeface="+mj-lt"/>
              <a:cs typeface="Times New Roman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feld 12"/>
              <p:cNvSpPr txBox="1"/>
              <p:nvPr/>
            </p:nvSpPr>
            <p:spPr>
              <a:xfrm>
                <a:off x="5940152" y="3789040"/>
                <a:ext cx="1512168" cy="9541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1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𝑢</m:t>
                            </m:r>
                          </m:e>
                        </m:acc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400" i="1" smtClean="0">
                    <a:latin typeface="+mj-lt"/>
                    <a:cs typeface="Times New Roman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sz="1400" i="1" smtClean="0">
                            <a:latin typeface="Cambria Math"/>
                          </a:rPr>
                        </m:ctrlPr>
                      </m:sSubPr>
                      <m:e>
                        <m:acc>
                          <m:accPr>
                            <m:chr m:val="̅"/>
                            <m:ctrlPr>
                              <a:rPr lang="en-GB" sz="1400" i="1" smtClean="0">
                                <a:latin typeface="Cambria Math"/>
                              </a:rPr>
                            </m:ctrlPr>
                          </m:accPr>
                          <m:e>
                            <m:r>
                              <a:rPr lang="en-GB" sz="1400" b="0" i="1" smtClean="0">
                                <a:latin typeface="Cambria Math"/>
                              </a:rPr>
                              <m:t>𝑣</m:t>
                            </m:r>
                          </m:e>
                        </m:acc>
                      </m:e>
                      <m:sub>
                        <m:r>
                          <a:rPr lang="en-GB" sz="1400" b="0" i="1" smtClean="0">
                            <a:latin typeface="Cambria Math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GB" sz="1400" i="1" smtClean="0">
                    <a:latin typeface="+mj-lt"/>
                    <a:cs typeface="Times New Roman" pitchFamily="18" charset="0"/>
                  </a:rPr>
                  <a:t>, </a:t>
                </a:r>
                <a:endParaRPr lang="en-GB" sz="14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i="1" smtClean="0">
                    <a:latin typeface="+mj-lt"/>
                    <a:cs typeface="Times New Roman" pitchFamily="18" charset="0"/>
                  </a:rPr>
                  <a:t>Proofs</a:t>
                </a:r>
                <a:r>
                  <a:rPr lang="en-GB" sz="1400" i="1" smtClean="0">
                    <a:latin typeface="+mj-lt"/>
                    <a:cs typeface="Times New Roman" pitchFamily="18" charset="0"/>
                  </a:rPr>
                  <a:t>, Password, </a:t>
                </a:r>
                <a:endParaRPr lang="en-GB" sz="1400" i="1" smtClean="0">
                  <a:latin typeface="+mj-lt"/>
                  <a:cs typeface="Times New Roman" pitchFamily="18" charset="0"/>
                </a:endParaRPr>
              </a:p>
              <a:p>
                <a:pPr algn="ctr"/>
                <a:r>
                  <a:rPr lang="en-GB" sz="1400" i="1" smtClean="0">
                    <a:latin typeface="+mj-lt"/>
                    <a:cs typeface="Times New Roman" pitchFamily="18" charset="0"/>
                  </a:rPr>
                  <a:t>Login </a:t>
                </a:r>
                <a:endParaRPr lang="en-GB" sz="1400" i="1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13" name="Textfeld 1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0152" y="3789040"/>
                <a:ext cx="1512168" cy="954107"/>
              </a:xfrm>
              <a:prstGeom prst="rect">
                <a:avLst/>
              </a:prstGeom>
              <a:blipFill rotWithShape="1">
                <a:blip r:embed="rId4"/>
                <a:stretch>
                  <a:fillRect t="-641" b="-576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Gerade Verbindung mit Pfeil 18"/>
          <p:cNvCxnSpPr/>
          <p:nvPr/>
        </p:nvCxnSpPr>
        <p:spPr>
          <a:xfrm>
            <a:off x="2915816" y="3789040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/>
          <p:cNvCxnSpPr/>
          <p:nvPr/>
        </p:nvCxnSpPr>
        <p:spPr>
          <a:xfrm>
            <a:off x="2915816" y="4221088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/>
          <p:nvPr/>
        </p:nvCxnSpPr>
        <p:spPr>
          <a:xfrm flipH="1">
            <a:off x="2915816" y="3429000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>
            <a:off x="6300192" y="4725144"/>
            <a:ext cx="792088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8" name="Textfeld 27"/>
              <p:cNvSpPr txBox="1"/>
              <p:nvPr/>
            </p:nvSpPr>
            <p:spPr>
              <a:xfrm>
                <a:off x="7213441" y="4921423"/>
                <a:ext cx="1152128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de-DE" sz="1400" i="1" smtClean="0">
                              <a:latin typeface="Cambria Math"/>
                            </a:rPr>
                          </m:ctrlPr>
                        </m:sSubPr>
                        <m:e>
                          <m:acc>
                            <m:accPr>
                              <m:chr m:val="̅"/>
                              <m:ctrlPr>
                                <a:rPr lang="de-DE" sz="140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r>
                                <a:rPr lang="de-DE" sz="14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de-DE" sz="1400" b="0" i="1" smtClean="0">
                              <a:latin typeface="Cambria Math"/>
                            </a:rPr>
                            <m:t>𝑥</m:t>
                          </m:r>
                        </m:sub>
                      </m:sSub>
                    </m:oMath>
                  </m:oMathPara>
                </a14:m>
                <a:endParaRPr lang="de-DE" sz="1400" dirty="0">
                  <a:latin typeface="+mj-lt"/>
                  <a:cs typeface="Times New Roman" pitchFamily="18" charset="0"/>
                </a:endParaRPr>
              </a:p>
            </p:txBody>
          </p:sp>
        </mc:Choice>
        <mc:Fallback>
          <p:sp>
            <p:nvSpPr>
              <p:cNvPr id="28" name="Textfeld 2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13441" y="4921423"/>
                <a:ext cx="1152128" cy="307777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2" name="Gerade Verbindung mit Pfeil 31"/>
          <p:cNvCxnSpPr/>
          <p:nvPr/>
        </p:nvCxnSpPr>
        <p:spPr>
          <a:xfrm>
            <a:off x="8077537" y="4941168"/>
            <a:ext cx="0" cy="36004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/>
          <p:nvPr/>
        </p:nvCxnSpPr>
        <p:spPr>
          <a:xfrm>
            <a:off x="2627784" y="5445224"/>
            <a:ext cx="4464496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/>
        </p:nvSpPr>
        <p:spPr>
          <a:xfrm>
            <a:off x="323528" y="1732568"/>
            <a:ext cx="2160240" cy="3928680"/>
          </a:xfrm>
          <a:prstGeom prst="rect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4211960" y="1804577"/>
            <a:ext cx="2016224" cy="3064583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Rechteck 3"/>
          <p:cNvSpPr/>
          <p:nvPr/>
        </p:nvSpPr>
        <p:spPr>
          <a:xfrm>
            <a:off x="7285449" y="4581128"/>
            <a:ext cx="1656184" cy="37892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9" name="Rechteck 28"/>
          <p:cNvSpPr/>
          <p:nvPr/>
        </p:nvSpPr>
        <p:spPr>
          <a:xfrm>
            <a:off x="7285449" y="5282326"/>
            <a:ext cx="1656184" cy="378922"/>
          </a:xfrm>
          <a:prstGeom prst="rect">
            <a:avLst/>
          </a:prstGeom>
          <a:noFill/>
          <a:ln w="19050">
            <a:solidFill>
              <a:srgbClr val="0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6" name="Titel 1"/>
          <p:cNvSpPr>
            <a:spLocks noGrp="1"/>
          </p:cNvSpPr>
          <p:nvPr>
            <p:ph type="title"/>
          </p:nvPr>
        </p:nvSpPr>
        <p:spPr>
          <a:xfrm>
            <a:off x="323528" y="488950"/>
            <a:ext cx="6642117" cy="838200"/>
          </a:xfrm>
        </p:spPr>
        <p:txBody>
          <a:bodyPr/>
          <a:lstStyle/>
          <a:p>
            <a:r>
              <a:rPr lang="de-DE" dirty="0" smtClean="0"/>
              <a:t>Helios </a:t>
            </a:r>
            <a:r>
              <a:rPr lang="de-DE" dirty="0" err="1" smtClean="0"/>
              <a:t>providing</a:t>
            </a:r>
            <a:r>
              <a:rPr lang="de-DE" dirty="0" smtClean="0"/>
              <a:t> </a:t>
            </a:r>
            <a:r>
              <a:rPr lang="de-DE" dirty="0" err="1" smtClean="0"/>
              <a:t>everlasting</a:t>
            </a:r>
            <a:r>
              <a:rPr lang="de-DE" dirty="0" smtClean="0"/>
              <a:t> </a:t>
            </a:r>
            <a:r>
              <a:rPr lang="de-DE" dirty="0" err="1" smtClean="0"/>
              <a:t>privacy</a:t>
            </a:r>
            <a:r>
              <a:rPr lang="de-DE" dirty="0" smtClean="0"/>
              <a:t> </a:t>
            </a:r>
            <a:r>
              <a:rPr lang="de-DE" dirty="0" err="1" smtClean="0"/>
              <a:t>towards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public</a:t>
            </a:r>
            <a:r>
              <a:rPr lang="de-DE" dirty="0" smtClean="0"/>
              <a:t> (2)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569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Discussion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 smtClean="0"/>
          </a:p>
          <a:p>
            <a:endParaRPr lang="en-GB" dirty="0" smtClean="0"/>
          </a:p>
          <a:p>
            <a:endParaRPr lang="en-GB" dirty="0" smtClean="0"/>
          </a:p>
          <a:p>
            <a:pPr algn="ctr"/>
            <a:r>
              <a:rPr lang="en-GB" sz="2800" b="1" dirty="0" smtClean="0"/>
              <a:t>Prêt à Voter with everlasting privacy towards observers?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168536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 – 1.Step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>
              <a:xfrm>
                <a:off x="360000" y="1620000"/>
                <a:ext cx="7092320" cy="4479943"/>
              </a:xfrm>
            </p:spPr>
            <p:txBody>
              <a:bodyPr/>
              <a:lstStyle/>
              <a:p>
                <a:r>
                  <a:rPr lang="en-GB" b="1" dirty="0" smtClean="0"/>
                  <a:t>Ballot Generation </a:t>
                </a:r>
                <a:r>
                  <a:rPr lang="en-GB" dirty="0" smtClean="0"/>
                  <a:t>- Standard Prêt à Voter</a:t>
                </a:r>
              </a:p>
              <a:p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Exponential </a:t>
                </a:r>
                <a:r>
                  <a:rPr lang="en-GB" dirty="0" err="1" smtClean="0"/>
                  <a:t>Elgamal</a:t>
                </a:r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Public key of the decryption tellers: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 smtClean="0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GB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en-GB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GB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sup>
                    </m:sSup>
                  </m:oMath>
                </a14:m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Public key of the voting machine/printer: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𝛽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en-GB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sup>
                    </m:sSup>
                  </m:oMath>
                </a14:m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Ballots are </a:t>
                </a:r>
                <a:r>
                  <a:rPr lang="en-GB" dirty="0"/>
                  <a:t>g</a:t>
                </a:r>
                <a:r>
                  <a:rPr lang="en-GB" dirty="0" smtClean="0"/>
                  <a:t>enerated by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𝑙</m:t>
                    </m:r>
                  </m:oMath>
                </a14:m>
                <a:r>
                  <a:rPr lang="en-GB" dirty="0" smtClean="0"/>
                  <a:t> clerks in distributed fashion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𝑖</m:t>
                    </m:r>
                  </m:oMath>
                </a14:m>
                <a:r>
                  <a:rPr lang="en-GB" dirty="0" err="1" smtClean="0"/>
                  <a:t>th</a:t>
                </a:r>
                <a:r>
                  <a:rPr lang="en-GB" dirty="0" smtClean="0"/>
                  <a:t> clerk encrypts seed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en-GB" dirty="0" smtClean="0"/>
                  <a:t>as follows:</a:t>
                </a:r>
              </a:p>
              <a:p>
                <a:pPr marL="0" indent="0"/>
                <a:r>
                  <a:rPr lang="de-DE" b="0" dirty="0" smtClean="0"/>
                  <a:t>    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𝐸𝑛𝑐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de-DE" i="1">
                                <a:latin typeface="Cambria Math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𝐸𝑛𝑐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(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𝑟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  <m:r>
                          <a:rPr lang="de-DE" b="0" i="1" smtClean="0">
                            <a:latin typeface="Cambria Math"/>
                          </a:rPr>
                          <m:t>′</m:t>
                        </m:r>
                        <m:r>
                          <a:rPr lang="de-DE" i="1">
                            <a:latin typeface="Cambria Math"/>
                          </a:rPr>
                          <m:t>)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GB" i="1" smtClean="0">
                            <a:latin typeface="Cambria Math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</a:rPr>
                              <m:t>(</m:t>
                            </m:r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𝑇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m:rPr>
                            <m:nor/>
                          </m:rPr>
                          <a:rPr lang="en-GB"/>
                          <m:t>), (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  <a:ea typeface="Cambria Math"/>
                                  </a:rPr>
                                  <m:t>𝛽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  <a:ea typeface="Cambria Math"/>
                                  </a:rPr>
                                  <m:t>𝑅</m:t>
                                </m:r>
                              </m:sub>
                            </m:sSub>
                          </m:e>
                          <m:sup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𝑟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GB" i="1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  <m:r>
                          <a:rPr lang="en-GB" i="1">
                            <a:latin typeface="Cambria Math"/>
                          </a:rPr>
                          <m:t> </m:t>
                        </m:r>
                        <m:sSup>
                          <m:sSupPr>
                            <m:ctrlPr>
                              <a:rPr lang="en-GB" i="1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𝛼</m:t>
                            </m:r>
                          </m:e>
                          <m:sup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en-GB" i="1">
                                    <a:latin typeface="Cambria Math"/>
                                  </a:rPr>
                                  <m:t>𝑖</m:t>
                                </m:r>
                              </m:sub>
                            </m:sSub>
                          </m:sup>
                        </m:sSup>
                        <m:r>
                          <m:rPr>
                            <m:nor/>
                          </m:rPr>
                          <a:rPr lang="en-GB"/>
                          <m:t>)</m:t>
                        </m:r>
                      </m:e>
                    </m:d>
                  </m:oMath>
                </a14:m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Check subset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Product of the remaining pairs gives the used onions</a:t>
                </a:r>
              </a:p>
              <a:p>
                <a:pPr marL="0" indent="0"/>
                <a:endParaRPr lang="en-GB" dirty="0"/>
              </a:p>
              <a:p>
                <a:endParaRPr lang="en-GB" dirty="0" smtClean="0"/>
              </a:p>
              <a:p>
                <a:endParaRPr lang="en-GB" dirty="0" smtClean="0"/>
              </a:p>
              <a:p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60000" y="1620000"/>
                <a:ext cx="7092320" cy="4479943"/>
              </a:xfrm>
              <a:blipFill rotWithShape="1">
                <a:blip r:embed="rId2"/>
                <a:stretch>
                  <a:fillRect l="-2150" b="-244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3855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 - 1. Step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Ballot Generation </a:t>
                </a:r>
                <a:r>
                  <a:rPr lang="en-GB" dirty="0" smtClean="0"/>
                  <a:t>– New approach</a:t>
                </a:r>
                <a:endParaRPr lang="en-GB" dirty="0"/>
              </a:p>
              <a:p>
                <a:endParaRPr lang="en-GB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err="1" smtClean="0">
                    <a:solidFill>
                      <a:srgbClr val="0070C0"/>
                    </a:solidFill>
                  </a:rPr>
                  <a:t>Paillier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, Pedersen Commitments</a:t>
                </a:r>
                <a:endParaRPr lang="en-GB" dirty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/>
                  <a:t>Public key of the decryption tellers: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𝑇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/>
                  <a:t>Public key of the </a:t>
                </a:r>
                <a:r>
                  <a:rPr lang="en-GB" dirty="0" smtClean="0"/>
                  <a:t>voting machine/printer</a:t>
                </a:r>
                <a:r>
                  <a:rPr lang="en-GB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bPr>
                      <m:e>
                        <m:r>
                          <a:rPr lang="en-GB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𝑁</m:t>
                        </m:r>
                      </m:e>
                      <m:sub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  <a:ea typeface="Cambria Math"/>
                          </a:rPr>
                          <m:t>𝑅</m:t>
                        </m:r>
                      </m:sub>
                    </m:sSub>
                  </m:oMath>
                </a14:m>
                <a:endParaRPr lang="en-GB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/>
                  <a:t>Ballots are </a:t>
                </a:r>
                <a:r>
                  <a:rPr lang="en-GB" dirty="0"/>
                  <a:t>g</a:t>
                </a:r>
                <a:r>
                  <a:rPr lang="en-GB" dirty="0"/>
                  <a:t>enerated by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𝑙</m:t>
                    </m:r>
                  </m:oMath>
                </a14:m>
                <a:r>
                  <a:rPr lang="en-GB" dirty="0"/>
                  <a:t> clerks in distributed fashion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𝑖</m:t>
                    </m:r>
                  </m:oMath>
                </a14:m>
                <a:r>
                  <a:rPr lang="en-GB" dirty="0" err="1"/>
                  <a:t>th</a:t>
                </a:r>
                <a:r>
                  <a:rPr lang="en-GB" dirty="0"/>
                  <a:t> clerk encrypts seed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en-GB" i="1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 </m:t>
                    </m:r>
                  </m:oMath>
                </a14:m>
                <a:r>
                  <a:rPr lang="en-GB" dirty="0"/>
                  <a:t>as follows:</a:t>
                </a: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𝐸𝑛𝑐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𝑑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</m:t>
                          </m:r>
                          <m:sSub>
                            <m:sSubPr>
                              <m:ctrlP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=</m:t>
                                  </m:r>
                                  <m: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𝑇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nor/>
                            </m:rPr>
                            <a:rPr lang="en-GB">
                              <a:solidFill>
                                <a:srgbClr val="0070C0"/>
                              </a:solidFill>
                            </a:rPr>
                            <m:t>), (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𝛾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  <a:ea typeface="Cambria Math"/>
                                    </a:rPr>
                                    <m:t>𝑅</m:t>
                                  </m:r>
                                </m:sub>
                              </m:sSub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 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  <m:r>
                                <a:rPr lang="de-DE" b="0" i="1" smtClean="0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′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𝑁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𝑅</m:t>
                                  </m:r>
                                </m:sub>
                              </m:sSub>
                            </m:sup>
                          </m:sSup>
                          <m:r>
                            <m:rPr>
                              <m:nor/>
                            </m:rPr>
                            <a:rPr lang="en-GB">
                              <a:solidFill>
                                <a:srgbClr val="0070C0"/>
                              </a:solidFill>
                            </a:rPr>
                            <m:t>)</m:t>
                          </m:r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,(</m:t>
                          </m:r>
                          <m:sSup>
                            <m:s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𝐶</m:t>
                              </m:r>
                              <m:d>
                                <m:dPr>
                                  <m:ctrlPr>
                                    <a:rPr lang="en-GB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,</m:t>
                                  </m:r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</m:d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=</m:t>
                              </m:r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𝑔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𝑑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sSup>
                            <m:sSup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p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h</m:t>
                              </m:r>
                            </m:e>
                            <m:sup>
                              <m:sSub>
                                <m:sSubPr>
                                  <m:ctrlPr>
                                    <a:rPr lang="en-GB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𝑠</m:t>
                                  </m:r>
                                </m:e>
                                <m:sub>
                                  <m:r>
                                    <a:rPr lang="de-DE" b="0" i="1" smtClean="0">
                                      <a:solidFill>
                                        <a:srgbClr val="0070C0"/>
                                      </a:solidFill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sup>
                          </m:sSup>
                          <m:r>
                            <a:rPr lang="en-GB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GB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>
                    <a:solidFill>
                      <a:srgbClr val="0070C0"/>
                    </a:solidFill>
                  </a:rPr>
                  <a:t>Privately check </a:t>
                </a:r>
                <a:r>
                  <a:rPr lang="en-GB" dirty="0">
                    <a:solidFill>
                      <a:srgbClr val="0070C0"/>
                    </a:solidFill>
                  </a:rPr>
                  <a:t>subset</a:t>
                </a:r>
                <a:r>
                  <a:rPr lang="en-GB" dirty="0"/>
                  <a:t>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/>
                  <a:t>Product of the </a:t>
                </a:r>
                <a:r>
                  <a:rPr lang="en-GB" dirty="0" smtClean="0"/>
                  <a:t>remaining </a:t>
                </a:r>
                <a:r>
                  <a:rPr lang="en-GB" dirty="0" smtClean="0">
                    <a:solidFill>
                      <a:srgbClr val="0070C0"/>
                    </a:solidFill>
                  </a:rPr>
                  <a:t>triples</a:t>
                </a:r>
                <a:r>
                  <a:rPr lang="en-GB" dirty="0" smtClean="0"/>
                  <a:t> gives </a:t>
                </a:r>
                <a:r>
                  <a:rPr lang="en-GB" dirty="0"/>
                  <a:t>the </a:t>
                </a:r>
                <a:r>
                  <a:rPr lang="en-GB" dirty="0" smtClean="0"/>
                  <a:t>“full” onions</a:t>
                </a:r>
                <a:endParaRPr lang="en-GB" dirty="0"/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34" b="-190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1218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(1)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484784"/>
            <a:ext cx="7668384" cy="447994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Mix-nets were introduced by </a:t>
            </a:r>
            <a:r>
              <a:rPr lang="en-GB" dirty="0" err="1" smtClean="0"/>
              <a:t>Chaum</a:t>
            </a:r>
            <a:r>
              <a:rPr lang="en-GB" dirty="0" smtClean="0"/>
              <a:t> in 1981. </a:t>
            </a:r>
            <a:endParaRPr lang="en-GB" dirty="0"/>
          </a:p>
          <a:p>
            <a:pPr marL="0" indent="0"/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Re-encryption mix-nets [1993, Park et al.] </a:t>
            </a:r>
            <a:r>
              <a:rPr lang="en-GB" dirty="0" smtClean="0"/>
              <a:t>use the </a:t>
            </a:r>
            <a:r>
              <a:rPr lang="en-GB" dirty="0" err="1" smtClean="0"/>
              <a:t>homomorphic</a:t>
            </a:r>
            <a:r>
              <a:rPr lang="en-GB" dirty="0" smtClean="0"/>
              <a:t> property of some public-key cryptosystems.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This type of mix-net is used in many </a:t>
            </a:r>
            <a:r>
              <a:rPr lang="en-GB" dirty="0" err="1" smtClean="0"/>
              <a:t>eVoting</a:t>
            </a:r>
            <a:r>
              <a:rPr lang="en-GB" dirty="0" smtClean="0"/>
              <a:t> systems e.g. Prêt à Voter, </a:t>
            </a:r>
            <a:r>
              <a:rPr lang="en-GB" dirty="0" smtClean="0"/>
              <a:t>Helios and </a:t>
            </a:r>
            <a:r>
              <a:rPr lang="en-GB" dirty="0" err="1" smtClean="0"/>
              <a:t>Civitas</a:t>
            </a:r>
            <a:r>
              <a:rPr lang="en-GB" dirty="0"/>
              <a:t>.</a:t>
            </a: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Process set of input values in a way that link between single input and associated output is removed while content remains unchanged.</a:t>
            </a: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30951652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feld 20"/>
              <p:cNvSpPr txBox="1"/>
              <p:nvPr/>
            </p:nvSpPr>
            <p:spPr>
              <a:xfrm>
                <a:off x="4283968" y="5373216"/>
                <a:ext cx="1296144" cy="37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(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𝑟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</m:sSup>
                      <m:r>
                        <m:rPr>
                          <m:nor/>
                        </m:rPr>
                        <a:rPr lang="en-GB"/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1" name="Textfeld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373216"/>
                <a:ext cx="1296144" cy="370807"/>
              </a:xfrm>
              <a:prstGeom prst="rect">
                <a:avLst/>
              </a:prstGeom>
              <a:blipFill rotWithShape="1">
                <a:blip r:embed="rId2"/>
                <a:stretch>
                  <a:fillRect l="-1415" r="-5660" b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 – 2. Step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 smtClean="0"/>
              <a:t>Ballot Layout </a:t>
            </a:r>
            <a:r>
              <a:rPr lang="de-DE" dirty="0" smtClean="0"/>
              <a:t>– Standard </a:t>
            </a:r>
            <a:r>
              <a:rPr lang="de-DE" dirty="0" err="1" smtClean="0"/>
              <a:t>Prêt</a:t>
            </a:r>
            <a:r>
              <a:rPr lang="de-DE" dirty="0" smtClean="0"/>
              <a:t> à </a:t>
            </a:r>
            <a:r>
              <a:rPr lang="de-DE" dirty="0" err="1" smtClean="0"/>
              <a:t>Voter</a:t>
            </a:r>
            <a:endParaRPr lang="de-DE" dirty="0" smtClean="0"/>
          </a:p>
          <a:p>
            <a:r>
              <a:rPr lang="de-DE" dirty="0" smtClean="0"/>
              <a:t> 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 bwMode="auto">
          <a:xfrm>
            <a:off x="2807804" y="2574196"/>
            <a:ext cx="1476164" cy="331236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07804" y="2574196"/>
            <a:ext cx="1476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r>
              <a:rPr lang="en-GB" dirty="0" smtClean="0"/>
              <a:t>andidate</a:t>
            </a:r>
            <a:r>
              <a:rPr lang="de-DE" dirty="0" smtClean="0"/>
              <a:t> </a:t>
            </a:r>
            <a:r>
              <a:rPr lang="de-DE" dirty="0"/>
              <a:t>B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</a:t>
            </a:r>
            <a:r>
              <a:rPr lang="de-DE" dirty="0" err="1" smtClean="0"/>
              <a:t>andidate</a:t>
            </a:r>
            <a:r>
              <a:rPr lang="de-DE" dirty="0" smtClean="0"/>
              <a:t> </a:t>
            </a:r>
            <a:r>
              <a:rPr lang="de-DE" dirty="0"/>
              <a:t>C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</a:t>
            </a:r>
            <a:r>
              <a:rPr lang="de-DE" dirty="0" err="1" smtClean="0"/>
              <a:t>andidate</a:t>
            </a:r>
            <a:r>
              <a:rPr lang="de-DE" dirty="0" smtClean="0"/>
              <a:t> </a:t>
            </a:r>
            <a:r>
              <a:rPr lang="de-DE" dirty="0"/>
              <a:t>D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</a:t>
            </a:r>
            <a:r>
              <a:rPr lang="de-DE" dirty="0" err="1" smtClean="0"/>
              <a:t>andidate</a:t>
            </a:r>
            <a:r>
              <a:rPr lang="de-DE" dirty="0" smtClean="0"/>
              <a:t> </a:t>
            </a:r>
            <a:r>
              <a:rPr lang="de-DE" dirty="0"/>
              <a:t>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</a:t>
            </a:r>
            <a:r>
              <a:rPr lang="de-DE" dirty="0" err="1" smtClean="0"/>
              <a:t>andidate</a:t>
            </a:r>
            <a:r>
              <a:rPr lang="de-DE" dirty="0" smtClean="0"/>
              <a:t> </a:t>
            </a:r>
            <a:r>
              <a:rPr lang="de-DE" dirty="0"/>
              <a:t>A</a:t>
            </a: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2807804" y="304224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/>
          <p:cNvCxnSpPr/>
          <p:nvPr/>
        </p:nvCxnSpPr>
        <p:spPr bwMode="auto">
          <a:xfrm>
            <a:off x="2807804" y="3546304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7"/>
          <p:cNvCxnSpPr/>
          <p:nvPr/>
        </p:nvCxnSpPr>
        <p:spPr bwMode="auto">
          <a:xfrm>
            <a:off x="2807804" y="412236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>
            <a:off x="2807804" y="466242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>
            <a:off x="2807804" y="5238492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hteck 10"/>
          <p:cNvSpPr/>
          <p:nvPr/>
        </p:nvSpPr>
        <p:spPr bwMode="auto">
          <a:xfrm>
            <a:off x="4283968" y="2574196"/>
            <a:ext cx="1476164" cy="331236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4283968" y="304224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4283968" y="3546304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>
            <a:off x="4283968" y="412236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4283968" y="466242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4283968" y="5238492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21"/>
              <p:cNvSpPr txBox="1"/>
              <p:nvPr/>
            </p:nvSpPr>
            <p:spPr>
              <a:xfrm>
                <a:off x="2735796" y="5373216"/>
                <a:ext cx="1404156" cy="3740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GB" smtClean="0"/>
                        <m:t>(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de-DE" i="1"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  <m:r>
                            <a:rPr lang="en-GB" i="1">
                              <a:latin typeface="Cambria Math"/>
                            </a:rPr>
                            <m:t>′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m:rPr>
                          <m:nor/>
                        </m:rPr>
                        <a:rPr lang="en-GB"/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6" y="5373216"/>
                <a:ext cx="1404156" cy="374013"/>
              </a:xfrm>
              <a:prstGeom prst="rect">
                <a:avLst/>
              </a:prstGeom>
              <a:blipFill rotWithShape="1">
                <a:blip r:embed="rId3"/>
                <a:stretch>
                  <a:fillRect l="-1304" r="-3478"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4" name="Rechteck 23"/>
          <p:cNvSpPr/>
          <p:nvPr/>
        </p:nvSpPr>
        <p:spPr>
          <a:xfrm>
            <a:off x="4355976" y="5373216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40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4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23"/>
              <p:cNvSpPr txBox="1"/>
              <p:nvPr/>
            </p:nvSpPr>
            <p:spPr>
              <a:xfrm>
                <a:off x="4283968" y="5435932"/>
                <a:ext cx="144016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435932"/>
                <a:ext cx="1440160" cy="374270"/>
              </a:xfrm>
              <a:prstGeom prst="rect">
                <a:avLst/>
              </a:prstGeom>
              <a:blipFill rotWithShape="1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 – 2. Step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smtClean="0"/>
              <a:t>Ballot Layout </a:t>
            </a:r>
            <a:r>
              <a:rPr lang="en-GB" smtClean="0"/>
              <a:t>– New approach</a:t>
            </a:r>
          </a:p>
          <a:p>
            <a:r>
              <a:rPr lang="en-GB" smtClean="0"/>
              <a:t> </a:t>
            </a:r>
            <a:endParaRPr lang="en-GB"/>
          </a:p>
        </p:txBody>
      </p:sp>
      <p:sp>
        <p:nvSpPr>
          <p:cNvPr id="4" name="Rechteck 3"/>
          <p:cNvSpPr/>
          <p:nvPr/>
        </p:nvSpPr>
        <p:spPr bwMode="auto">
          <a:xfrm>
            <a:off x="2807804" y="2574196"/>
            <a:ext cx="1476164" cy="331236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07804" y="2574196"/>
            <a:ext cx="1476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/>
              <a:t>C</a:t>
            </a:r>
            <a:r>
              <a:rPr lang="de-DE" dirty="0" err="1" smtClean="0"/>
              <a:t>andidate</a:t>
            </a:r>
            <a:r>
              <a:rPr lang="de-DE" dirty="0" smtClean="0"/>
              <a:t> </a:t>
            </a:r>
            <a:r>
              <a:rPr lang="de-DE" dirty="0"/>
              <a:t>B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</a:t>
            </a:r>
            <a:r>
              <a:rPr lang="de-DE" dirty="0" err="1" smtClean="0"/>
              <a:t>andidate</a:t>
            </a:r>
            <a:r>
              <a:rPr lang="de-DE" dirty="0" smtClean="0"/>
              <a:t> </a:t>
            </a:r>
            <a:r>
              <a:rPr lang="de-DE" dirty="0"/>
              <a:t>C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</a:t>
            </a:r>
            <a:r>
              <a:rPr lang="de-DE" dirty="0" err="1" smtClean="0"/>
              <a:t>andidate</a:t>
            </a:r>
            <a:r>
              <a:rPr lang="de-DE" dirty="0" smtClean="0"/>
              <a:t> </a:t>
            </a:r>
            <a:r>
              <a:rPr lang="de-DE" dirty="0"/>
              <a:t>D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</a:t>
            </a:r>
            <a:r>
              <a:rPr lang="de-DE" dirty="0" err="1" smtClean="0"/>
              <a:t>andidate</a:t>
            </a:r>
            <a:r>
              <a:rPr lang="de-DE" dirty="0" smtClean="0"/>
              <a:t> </a:t>
            </a:r>
            <a:r>
              <a:rPr lang="de-DE" dirty="0"/>
              <a:t>E</a:t>
            </a:r>
            <a:endParaRPr lang="de-DE" dirty="0" smtClean="0"/>
          </a:p>
          <a:p>
            <a:endParaRPr lang="de-DE" dirty="0"/>
          </a:p>
          <a:p>
            <a:r>
              <a:rPr lang="de-DE" dirty="0" err="1" smtClean="0"/>
              <a:t>C</a:t>
            </a:r>
            <a:r>
              <a:rPr lang="de-DE" dirty="0" err="1" smtClean="0"/>
              <a:t>andidate</a:t>
            </a:r>
            <a:r>
              <a:rPr lang="de-DE" dirty="0" smtClean="0"/>
              <a:t> </a:t>
            </a:r>
            <a:r>
              <a:rPr lang="de-DE" dirty="0"/>
              <a:t>A</a:t>
            </a:r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2807804" y="304224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/>
          <p:cNvCxnSpPr/>
          <p:nvPr/>
        </p:nvCxnSpPr>
        <p:spPr bwMode="auto">
          <a:xfrm>
            <a:off x="2807804" y="3546304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7"/>
          <p:cNvCxnSpPr/>
          <p:nvPr/>
        </p:nvCxnSpPr>
        <p:spPr bwMode="auto">
          <a:xfrm>
            <a:off x="2807804" y="412236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>
            <a:off x="2807804" y="466242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>
            <a:off x="2807804" y="5238492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hteck 10"/>
          <p:cNvSpPr/>
          <p:nvPr/>
        </p:nvSpPr>
        <p:spPr bwMode="auto">
          <a:xfrm>
            <a:off x="4283968" y="2574196"/>
            <a:ext cx="1476164" cy="331236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4283968" y="304224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4283968" y="3546304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>
            <a:off x="4283968" y="412236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4283968" y="466242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4283968" y="5238492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feld 21"/>
              <p:cNvSpPr txBox="1"/>
              <p:nvPr/>
            </p:nvSpPr>
            <p:spPr>
              <a:xfrm>
                <a:off x="2735796" y="5373216"/>
                <a:ext cx="1404156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  <m:sup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  <m:r>
                        <a:rPr lang="en-GB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p>
                          <m:sSub>
                            <m:sSub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2" name="Textfeld 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6" y="5373216"/>
                <a:ext cx="1404156" cy="369332"/>
              </a:xfrm>
              <a:prstGeom prst="rect">
                <a:avLst/>
              </a:prstGeom>
              <a:blipFill rotWithShape="1">
                <a:blip r:embed="rId3"/>
                <a:stretch>
                  <a:fillRect b="-491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Rechteck 26"/>
          <p:cNvSpPr/>
          <p:nvPr/>
        </p:nvSpPr>
        <p:spPr>
          <a:xfrm>
            <a:off x="4572000" y="5445224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72236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2" grpId="0"/>
      <p:bldP spid="27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 – Step 3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feld 3"/>
              <p:cNvSpPr txBox="1"/>
              <p:nvPr/>
            </p:nvSpPr>
            <p:spPr>
              <a:xfrm>
                <a:off x="4283968" y="5373216"/>
                <a:ext cx="1296144" cy="37080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</a:rPr>
                            <m:t>(</m:t>
                          </m:r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,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sSub>
                            <m:sSubPr>
                              <m:ctrlPr>
                                <a:rPr lang="en-GB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latin typeface="Cambria Math"/>
                                  <a:ea typeface="Cambria Math"/>
                                </a:rPr>
                                <m:t>𝛽</m:t>
                              </m:r>
                            </m:e>
                            <m:sub>
                              <m:r>
                                <a:rPr lang="en-GB" i="1">
                                  <a:latin typeface="Cambria Math"/>
                                </a:rPr>
                                <m:t>𝑇</m:t>
                              </m:r>
                            </m:sub>
                          </m:sSub>
                        </m:e>
                        <m:sup>
                          <m:r>
                            <a:rPr lang="de-DE" b="0" i="1" smtClean="0">
                              <a:latin typeface="Cambria Math"/>
                            </a:rPr>
                            <m:t>𝑟</m:t>
                          </m:r>
                        </m:sup>
                      </m:sSup>
                      <m:r>
                        <a:rPr lang="en-GB" i="1"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latin typeface="Cambria Math"/>
                              <a:ea typeface="Cambria Math"/>
                            </a:rPr>
                            <m:t>𝛼</m:t>
                          </m:r>
                        </m:e>
                        <m:sup>
                          <m:r>
                            <a:rPr lang="de-DE" b="0" i="1" smtClean="0">
                              <a:latin typeface="Cambria Math"/>
                              <a:ea typeface="Cambria Math"/>
                            </a:rPr>
                            <m:t>𝑠</m:t>
                          </m:r>
                        </m:sup>
                      </m:sSup>
                      <m:r>
                        <m:rPr>
                          <m:nor/>
                        </m:rPr>
                        <a:rPr lang="en-GB"/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4" name="Textfeld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373216"/>
                <a:ext cx="1296144" cy="370807"/>
              </a:xfrm>
              <a:prstGeom prst="rect">
                <a:avLst/>
              </a:prstGeom>
              <a:blipFill rotWithShape="1">
                <a:blip r:embed="rId2"/>
                <a:stretch>
                  <a:fillRect l="-1415" r="-5660" b="-147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Ballot authentication </a:t>
            </a:r>
            <a:r>
              <a:rPr lang="en-GB" dirty="0" smtClean="0"/>
              <a:t>– Standard Prêt à Voter </a:t>
            </a:r>
          </a:p>
          <a:p>
            <a:endParaRPr lang="en-GB" dirty="0"/>
          </a:p>
        </p:txBody>
      </p:sp>
      <p:sp>
        <p:nvSpPr>
          <p:cNvPr id="6" name="Rechteck 5"/>
          <p:cNvSpPr/>
          <p:nvPr/>
        </p:nvSpPr>
        <p:spPr bwMode="auto">
          <a:xfrm>
            <a:off x="2807804" y="2574196"/>
            <a:ext cx="1476164" cy="331236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7" name="Textfeld 6"/>
          <p:cNvSpPr txBox="1"/>
          <p:nvPr/>
        </p:nvSpPr>
        <p:spPr>
          <a:xfrm>
            <a:off x="2807804" y="2574196"/>
            <a:ext cx="1476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r>
              <a:rPr lang="en-GB" dirty="0" smtClean="0"/>
              <a:t>andidate B</a:t>
            </a:r>
          </a:p>
          <a:p>
            <a:endParaRPr lang="en-GB" dirty="0" smtClean="0"/>
          </a:p>
          <a:p>
            <a:r>
              <a:rPr lang="en-GB" dirty="0" smtClean="0"/>
              <a:t>C</a:t>
            </a:r>
            <a:r>
              <a:rPr lang="en-GB" dirty="0" smtClean="0"/>
              <a:t>andidate C</a:t>
            </a:r>
          </a:p>
          <a:p>
            <a:endParaRPr lang="en-GB" dirty="0" smtClean="0"/>
          </a:p>
          <a:p>
            <a:r>
              <a:rPr lang="en-GB" dirty="0" smtClean="0"/>
              <a:t>C</a:t>
            </a:r>
            <a:r>
              <a:rPr lang="en-GB" dirty="0" smtClean="0"/>
              <a:t>andidate D</a:t>
            </a:r>
          </a:p>
          <a:p>
            <a:endParaRPr lang="en-GB" dirty="0" smtClean="0"/>
          </a:p>
          <a:p>
            <a:r>
              <a:rPr lang="en-GB" dirty="0" smtClean="0"/>
              <a:t>C</a:t>
            </a:r>
            <a:r>
              <a:rPr lang="en-GB" dirty="0" smtClean="0"/>
              <a:t>andidate E</a:t>
            </a:r>
          </a:p>
          <a:p>
            <a:endParaRPr lang="en-GB" dirty="0" smtClean="0"/>
          </a:p>
          <a:p>
            <a:r>
              <a:rPr lang="en-GB" dirty="0" smtClean="0"/>
              <a:t>C</a:t>
            </a:r>
            <a:r>
              <a:rPr lang="en-GB" dirty="0" smtClean="0"/>
              <a:t>andidate </a:t>
            </a:r>
            <a:r>
              <a:rPr lang="de-DE" dirty="0" smtClean="0"/>
              <a:t>A</a:t>
            </a:r>
            <a:endParaRPr lang="de-DE" dirty="0"/>
          </a:p>
        </p:txBody>
      </p:sp>
      <p:cxnSp>
        <p:nvCxnSpPr>
          <p:cNvPr id="8" name="Gerade Verbindung 7"/>
          <p:cNvCxnSpPr/>
          <p:nvPr/>
        </p:nvCxnSpPr>
        <p:spPr bwMode="auto">
          <a:xfrm>
            <a:off x="2807804" y="304224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>
            <a:off x="2807804" y="3546304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>
            <a:off x="2807804" y="412236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1" name="Gerade Verbindung 10"/>
          <p:cNvCxnSpPr/>
          <p:nvPr/>
        </p:nvCxnSpPr>
        <p:spPr bwMode="auto">
          <a:xfrm>
            <a:off x="2807804" y="466242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" name="Gerade Verbindung 11"/>
          <p:cNvCxnSpPr/>
          <p:nvPr/>
        </p:nvCxnSpPr>
        <p:spPr bwMode="auto">
          <a:xfrm>
            <a:off x="2807804" y="5238492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3" name="Rechteck 12"/>
          <p:cNvSpPr/>
          <p:nvPr/>
        </p:nvSpPr>
        <p:spPr bwMode="auto">
          <a:xfrm>
            <a:off x="4283968" y="2574196"/>
            <a:ext cx="1476164" cy="3312368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4" name="Gerade Verbindung 13"/>
          <p:cNvCxnSpPr/>
          <p:nvPr/>
        </p:nvCxnSpPr>
        <p:spPr bwMode="auto">
          <a:xfrm>
            <a:off x="4283968" y="304224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4283968" y="3546304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4283968" y="412236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7" name="Gerade Verbindung 16"/>
          <p:cNvCxnSpPr/>
          <p:nvPr/>
        </p:nvCxnSpPr>
        <p:spPr bwMode="auto">
          <a:xfrm>
            <a:off x="4283968" y="466242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Gerade Verbindung 17"/>
          <p:cNvCxnSpPr/>
          <p:nvPr/>
        </p:nvCxnSpPr>
        <p:spPr bwMode="auto">
          <a:xfrm>
            <a:off x="4283968" y="5238492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0" name="Rechteck 19"/>
          <p:cNvSpPr/>
          <p:nvPr/>
        </p:nvSpPr>
        <p:spPr>
          <a:xfrm>
            <a:off x="4355976" y="5373216"/>
            <a:ext cx="1368152" cy="43204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93086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feld 23"/>
              <p:cNvSpPr txBox="1"/>
              <p:nvPr/>
            </p:nvSpPr>
            <p:spPr>
              <a:xfrm>
                <a:off x="4283968" y="5435932"/>
                <a:ext cx="1440160" cy="3742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𝑔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𝑑</m:t>
                          </m:r>
                        </m:sup>
                      </m:sSup>
                      <m:sSup>
                        <m:sSup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h</m:t>
                          </m:r>
                        </m:e>
                        <m:sup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𝑠</m:t>
                          </m:r>
                        </m:sup>
                      </m:sSup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24" name="Textfeld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435932"/>
                <a:ext cx="1440160" cy="374270"/>
              </a:xfrm>
              <a:prstGeom prst="rect">
                <a:avLst/>
              </a:prstGeom>
              <a:blipFill rotWithShape="1">
                <a:blip r:embed="rId2"/>
                <a:stretch>
                  <a:fillRect b="-819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 – 3. Step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 smtClean="0"/>
              <a:t>Ballot authentication </a:t>
            </a:r>
            <a:r>
              <a:rPr lang="en-GB" dirty="0" smtClean="0"/>
              <a:t>– New approach</a:t>
            </a:r>
          </a:p>
          <a:p>
            <a:r>
              <a:rPr lang="en-GB" dirty="0" smtClean="0"/>
              <a:t> </a:t>
            </a:r>
            <a:endParaRPr lang="en-GB" dirty="0"/>
          </a:p>
        </p:txBody>
      </p:sp>
      <p:sp>
        <p:nvSpPr>
          <p:cNvPr id="4" name="Rechteck 3"/>
          <p:cNvSpPr/>
          <p:nvPr/>
        </p:nvSpPr>
        <p:spPr bwMode="auto">
          <a:xfrm>
            <a:off x="2807804" y="2574196"/>
            <a:ext cx="1476164" cy="34767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2807804" y="2574196"/>
            <a:ext cx="14761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r>
              <a:rPr lang="en-GB" dirty="0" smtClean="0"/>
              <a:t>andidate B</a:t>
            </a:r>
          </a:p>
          <a:p>
            <a:endParaRPr lang="en-GB" dirty="0" smtClean="0"/>
          </a:p>
          <a:p>
            <a:r>
              <a:rPr lang="en-GB" dirty="0" smtClean="0"/>
              <a:t>C</a:t>
            </a:r>
            <a:r>
              <a:rPr lang="en-GB" dirty="0" smtClean="0"/>
              <a:t>andidate C</a:t>
            </a:r>
          </a:p>
          <a:p>
            <a:endParaRPr lang="en-GB" dirty="0" smtClean="0"/>
          </a:p>
          <a:p>
            <a:r>
              <a:rPr lang="en-GB" dirty="0" smtClean="0"/>
              <a:t>C</a:t>
            </a:r>
            <a:r>
              <a:rPr lang="en-GB" dirty="0" smtClean="0"/>
              <a:t>andidate D</a:t>
            </a:r>
          </a:p>
          <a:p>
            <a:endParaRPr lang="en-GB" dirty="0" smtClean="0"/>
          </a:p>
          <a:p>
            <a:r>
              <a:rPr lang="en-GB" dirty="0" smtClean="0"/>
              <a:t>C</a:t>
            </a:r>
            <a:r>
              <a:rPr lang="en-GB" dirty="0" smtClean="0"/>
              <a:t>andidate E</a:t>
            </a:r>
          </a:p>
          <a:p>
            <a:endParaRPr lang="en-GB" dirty="0" smtClean="0"/>
          </a:p>
          <a:p>
            <a:r>
              <a:rPr lang="en-GB" dirty="0" smtClean="0"/>
              <a:t>C</a:t>
            </a:r>
            <a:r>
              <a:rPr lang="en-GB" dirty="0" smtClean="0"/>
              <a:t>andidate A</a:t>
            </a:r>
            <a:endParaRPr lang="en-GB" dirty="0"/>
          </a:p>
        </p:txBody>
      </p:sp>
      <p:cxnSp>
        <p:nvCxnSpPr>
          <p:cNvPr id="6" name="Gerade Verbindung 5"/>
          <p:cNvCxnSpPr/>
          <p:nvPr/>
        </p:nvCxnSpPr>
        <p:spPr bwMode="auto">
          <a:xfrm>
            <a:off x="2807804" y="304224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Gerade Verbindung 6"/>
          <p:cNvCxnSpPr/>
          <p:nvPr/>
        </p:nvCxnSpPr>
        <p:spPr bwMode="auto">
          <a:xfrm>
            <a:off x="2807804" y="3546304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8" name="Gerade Verbindung 7"/>
          <p:cNvCxnSpPr/>
          <p:nvPr/>
        </p:nvCxnSpPr>
        <p:spPr bwMode="auto">
          <a:xfrm>
            <a:off x="2807804" y="412236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Gerade Verbindung 8"/>
          <p:cNvCxnSpPr/>
          <p:nvPr/>
        </p:nvCxnSpPr>
        <p:spPr bwMode="auto">
          <a:xfrm>
            <a:off x="2807804" y="466242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0" name="Gerade Verbindung 9"/>
          <p:cNvCxnSpPr/>
          <p:nvPr/>
        </p:nvCxnSpPr>
        <p:spPr bwMode="auto">
          <a:xfrm>
            <a:off x="2807804" y="5238492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hteck 10"/>
          <p:cNvSpPr/>
          <p:nvPr/>
        </p:nvSpPr>
        <p:spPr bwMode="auto">
          <a:xfrm>
            <a:off x="4283968" y="2574196"/>
            <a:ext cx="1476164" cy="34767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cxnSp>
        <p:nvCxnSpPr>
          <p:cNvPr id="12" name="Gerade Verbindung 11"/>
          <p:cNvCxnSpPr/>
          <p:nvPr/>
        </p:nvCxnSpPr>
        <p:spPr bwMode="auto">
          <a:xfrm>
            <a:off x="4283968" y="304224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Gerade Verbindung 12"/>
          <p:cNvCxnSpPr/>
          <p:nvPr/>
        </p:nvCxnSpPr>
        <p:spPr bwMode="auto">
          <a:xfrm>
            <a:off x="4283968" y="3546304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4" name="Gerade Verbindung 13"/>
          <p:cNvCxnSpPr/>
          <p:nvPr/>
        </p:nvCxnSpPr>
        <p:spPr bwMode="auto">
          <a:xfrm>
            <a:off x="4283968" y="412236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5" name="Gerade Verbindung 14"/>
          <p:cNvCxnSpPr/>
          <p:nvPr/>
        </p:nvCxnSpPr>
        <p:spPr bwMode="auto">
          <a:xfrm>
            <a:off x="4283968" y="4662428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Gerade Verbindung 15"/>
          <p:cNvCxnSpPr/>
          <p:nvPr/>
        </p:nvCxnSpPr>
        <p:spPr bwMode="auto">
          <a:xfrm>
            <a:off x="4283968" y="5238492"/>
            <a:ext cx="1476164" cy="0"/>
          </a:xfrm>
          <a:prstGeom prst="line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9" name="Rechteck 18"/>
          <p:cNvSpPr/>
          <p:nvPr/>
        </p:nvSpPr>
        <p:spPr bwMode="auto">
          <a:xfrm>
            <a:off x="5760132" y="2574196"/>
            <a:ext cx="756084" cy="3476770"/>
          </a:xfrm>
          <a:prstGeom prst="rect">
            <a:avLst/>
          </a:prstGeom>
          <a:noFill/>
          <a:ln w="254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7" name="Textfeld 16"/>
              <p:cNvSpPr txBox="1"/>
              <p:nvPr/>
            </p:nvSpPr>
            <p:spPr>
              <a:xfrm>
                <a:off x="5796136" y="5445224"/>
                <a:ext cx="64807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𝑑</m:t>
                      </m:r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,</m:t>
                      </m:r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𝑠</m:t>
                      </m:r>
                    </m:oMath>
                  </m:oMathPara>
                </a14:m>
                <a:endParaRPr lang="de-DE" dirty="0">
                  <a:solidFill>
                    <a:srgbClr val="0070C0"/>
                  </a:solidFill>
                </a:endParaRPr>
              </a:p>
            </p:txBody>
          </p:sp>
        </mc:Choice>
        <mc:Fallback>
          <p:sp>
            <p:nvSpPr>
              <p:cNvPr id="17" name="Textfeld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96136" y="5445224"/>
                <a:ext cx="648072" cy="369332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0" name="Textfeld 29"/>
              <p:cNvSpPr txBox="1"/>
              <p:nvPr/>
            </p:nvSpPr>
            <p:spPr>
              <a:xfrm>
                <a:off x="2735796" y="5373216"/>
                <a:ext cx="1404156" cy="6777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solidFill>
                      <a:srgbClr val="0070C0"/>
                    </a:solidFill>
                  </a:rPr>
                  <a:t>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GB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𝛾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  <a:ea typeface="Cambria Math"/>
                              </a:rPr>
                              <m:t>𝑅</m:t>
                            </m:r>
                          </m:sub>
                        </m:sSub>
                      </m:e>
                      <m:sup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</m:sup>
                    </m:sSup>
                    <m:r>
                      <a:rPr lang="en-GB" i="1">
                        <a:solidFill>
                          <a:srgbClr val="0070C0"/>
                        </a:solidFill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𝑟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′</m:t>
                        </m:r>
                      </m:e>
                      <m:sup>
                        <m:sSub>
                          <m:sSubPr>
                            <m:ctrlPr>
                              <a:rPr lang="en-GB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𝑁</m:t>
                            </m:r>
                          </m:e>
                          <m:sub>
                            <m:r>
                              <a:rPr lang="de-DE" i="1">
                                <a:solidFill>
                                  <a:srgbClr val="0070C0"/>
                                </a:solidFill>
                                <a:latin typeface="Cambria Math"/>
                              </a:rPr>
                              <m:t>𝑅</m:t>
                            </m:r>
                          </m:sub>
                        </m:sSub>
                      </m:sup>
                    </m:sSup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i="1" dirty="0" smtClean="0">
                  <a:solidFill>
                    <a:srgbClr val="0070C0"/>
                  </a:solidFill>
                  <a:latin typeface="Cambria Math"/>
                </a:endParaRPr>
              </a:p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𝛾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/>
                                  <a:ea typeface="Cambria Math"/>
                                </a:rPr>
                                <m:t>𝑅</m:t>
                              </m:r>
                            </m:sub>
                          </m:sSub>
                        </m:e>
                        <m:sup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  <a:ea typeface="Cambria Math"/>
                            </a:rPr>
                            <m:t>𝑑</m:t>
                          </m:r>
                        </m:sup>
                      </m:sSup>
                      <m:r>
                        <a:rPr lang="en-GB" i="1">
                          <a:solidFill>
                            <a:srgbClr val="0070C0"/>
                          </a:solidFill>
                          <a:latin typeface="Cambria Math"/>
                        </a:rPr>
                        <m:t> </m:t>
                      </m:r>
                      <m:sSup>
                        <m:sSupPr>
                          <m:ctrlPr>
                            <a:rPr lang="en-GB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</m:ctrlPr>
                        </m:sSupPr>
                        <m:e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𝑟</m:t>
                          </m:r>
                          <m:r>
                            <a:rPr lang="de-DE" b="0" i="1" smtClean="0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′</m:t>
                          </m:r>
                          <m:r>
                            <a:rPr lang="de-DE" i="1">
                              <a:solidFill>
                                <a:srgbClr val="0070C0"/>
                              </a:solidFill>
                              <a:latin typeface="Cambria Math"/>
                            </a:rPr>
                            <m:t>′</m:t>
                          </m:r>
                        </m:e>
                        <m:sup>
                          <m:sSub>
                            <m:sSubPr>
                              <m:ctrlPr>
                                <a:rPr lang="en-GB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𝑁</m:t>
                              </m:r>
                            </m:e>
                            <m:sub>
                              <m:r>
                                <a:rPr lang="de-DE" i="1">
                                  <a:solidFill>
                                    <a:srgbClr val="0070C0"/>
                                  </a:solidFill>
                                  <a:latin typeface="Cambria Math"/>
                                </a:rPr>
                                <m:t>𝑅</m:t>
                              </m:r>
                            </m:sub>
                          </m:sSub>
                        </m:sup>
                      </m:sSup>
                      <m:r>
                        <a:rPr lang="de-DE" b="0" i="1" smtClean="0">
                          <a:solidFill>
                            <a:srgbClr val="0070C0"/>
                          </a:solidFill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30" name="Textfeld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796" y="5373216"/>
                <a:ext cx="1404156" cy="677750"/>
              </a:xfrm>
              <a:prstGeom prst="rect">
                <a:avLst/>
              </a:prstGeom>
              <a:blipFill rotWithShape="1">
                <a:blip r:embed="rId4"/>
                <a:stretch>
                  <a:fillRect t="-4464" b="-714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4" name="Rechteck 33"/>
          <p:cNvSpPr/>
          <p:nvPr/>
        </p:nvSpPr>
        <p:spPr>
          <a:xfrm>
            <a:off x="5796136" y="5438401"/>
            <a:ext cx="648072" cy="36933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5" name="Rechteck 34"/>
          <p:cNvSpPr/>
          <p:nvPr/>
        </p:nvSpPr>
        <p:spPr>
          <a:xfrm>
            <a:off x="4572000" y="5445224"/>
            <a:ext cx="93610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06001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5" grpId="0"/>
      <p:bldP spid="19" grpId="0" animBg="1"/>
      <p:bldP spid="19" grpId="1" animBg="1"/>
      <p:bldP spid="17" grpId="0"/>
      <p:bldP spid="17" grpId="1"/>
      <p:bldP spid="17" grpId="3"/>
      <p:bldP spid="30" grpId="0"/>
      <p:bldP spid="30" grpId="1"/>
      <p:bldP spid="34" grpId="0" animBg="1"/>
      <p:bldP spid="34" grpId="1" animBg="1"/>
      <p:bldP spid="34" grpId="2" animBg="1"/>
      <p:bldP spid="34" grpId="3" animBg="1"/>
      <p:bldP spid="35" grpId="0" animBg="1"/>
      <p:bldP spid="35" grpId="1" animBg="1"/>
      <p:bldP spid="35" grpId="2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 – 4. Step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1" dirty="0" smtClean="0"/>
                  <a:t>Tallying</a:t>
                </a:r>
                <a:r>
                  <a:rPr lang="de-DE" dirty="0" smtClean="0"/>
                  <a:t> – Standard </a:t>
                </a:r>
                <a:r>
                  <a:rPr lang="de-DE" dirty="0" err="1" smtClean="0"/>
                  <a:t>Prêt</a:t>
                </a:r>
                <a:r>
                  <a:rPr lang="de-DE" dirty="0" smtClean="0"/>
                  <a:t> à </a:t>
                </a:r>
                <a:r>
                  <a:rPr lang="de-DE" dirty="0" err="1" smtClean="0"/>
                  <a:t>Voter</a:t>
                </a:r>
                <a:endParaRPr lang="de-DE" dirty="0" smtClean="0"/>
              </a:p>
              <a:p>
                <a:endParaRPr lang="de-DE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Marked position: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𝑣</m:t>
                    </m:r>
                  </m:oMath>
                </a14:m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𝐸𝑛𝑐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(</m:t>
                    </m:r>
                    <m:r>
                      <a:rPr lang="de-DE" i="1">
                        <a:latin typeface="Cambria Math"/>
                      </a:rPr>
                      <m:t>𝑣</m:t>
                    </m:r>
                    <m:r>
                      <a:rPr lang="de-DE" i="1">
                        <a:latin typeface="Cambria Math"/>
                      </a:rPr>
                      <m:t>,</m:t>
                    </m:r>
                    <m:r>
                      <a:rPr lang="de-DE" i="1">
                        <a:latin typeface="Cambria Math"/>
                      </a:rPr>
                      <m:t>𝑟</m:t>
                    </m:r>
                    <m:r>
                      <a:rPr lang="de-DE" i="1">
                        <a:latin typeface="Cambria Math"/>
                      </a:rPr>
                      <m:t>′) </m:t>
                    </m:r>
                    <m:r>
                      <a:rPr lang="de-DE" b="0" i="0" smtClean="0">
                        <a:latin typeface="Cambria Math"/>
                      </a:rPr>
                      <m:t>=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</a:rPr>
                          <m:t>(</m:t>
                        </m:r>
                        <m:r>
                          <a:rPr lang="en-GB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𝑟</m:t>
                        </m:r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,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GB" i="1">
                                <a:latin typeface="Cambria Math"/>
                                <a:ea typeface="Cambria Math"/>
                              </a:rPr>
                              <m:t>𝛽</m:t>
                            </m:r>
                          </m:e>
                          <m:sub>
                            <m:r>
                              <a:rPr lang="en-GB" i="1">
                                <a:latin typeface="Cambria Math"/>
                              </a:rPr>
                              <m:t>𝑇</m:t>
                            </m:r>
                          </m:sub>
                        </m:sSub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  <m:r>
                          <a:rPr lang="de-DE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en-GB" i="1">
                        <a:latin typeface="Cambria Math"/>
                      </a:rPr>
                      <m:t> </m:t>
                    </m:r>
                    <m:sSup>
                      <m:sSupPr>
                        <m:ctrlPr>
                          <a:rPr lang="en-GB" i="1"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latin typeface="Cambria Math"/>
                            <a:ea typeface="Cambria Math"/>
                          </a:rPr>
                          <m:t>𝛼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  <a:ea typeface="Cambria Math"/>
                          </a:rPr>
                          <m:t>𝑣</m:t>
                        </m:r>
                      </m:sup>
                    </m:sSup>
                    <m:r>
                      <m:rPr>
                        <m:nor/>
                      </m:rPr>
                      <a:rPr lang="en-GB"/>
                      <m:t>)</m:t>
                    </m:r>
                  </m:oMath>
                </a14:m>
                <a:endParaRPr lang="de-DE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𝐸𝑛𝑐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  <m:r>
                          <a:rPr lang="de-DE" i="1"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  <m:r>
                          <a:rPr lang="de-DE" i="1" smtClean="0"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de-DE" b="0" i="1" smtClean="0">
                        <a:latin typeface="Cambria Math"/>
                      </a:rPr>
                      <m:t> ∗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𝐸𝑛𝑐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𝑇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/>
                          </a:rPr>
                          <m:t>𝑣</m:t>
                        </m:r>
                        <m:r>
                          <a:rPr lang="de-DE" b="0" i="1" smtClean="0">
                            <a:latin typeface="Cambria Math"/>
                          </a:rPr>
                          <m:t>,</m:t>
                        </m:r>
                        <m:sSup>
                          <m:sSup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p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𝑟</m:t>
                            </m:r>
                          </m:e>
                          <m:sup>
                            <m:r>
                              <a:rPr lang="de-DE" b="0" i="1" smtClean="0">
                                <a:latin typeface="Cambria Math"/>
                              </a:rPr>
                              <m:t>′</m:t>
                            </m:r>
                          </m:sup>
                        </m:sSup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𝐸𝑛𝑐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</a:rPr>
                      <m:t>𝑠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r>
                      <a:rPr lang="de-DE" b="0" i="1" smtClean="0">
                        <a:latin typeface="Cambria Math"/>
                      </a:rPr>
                      <m:t>𝑣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𝑟</m:t>
                    </m:r>
                    <m:r>
                      <a:rPr lang="de-DE" b="0" i="1" smtClean="0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de-DE" b="0" i="1" smtClean="0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endParaRPr lang="de-DE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Input of the mix-net: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𝐸𝑛𝑐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𝑇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(</m:t>
                    </m:r>
                    <m:r>
                      <a:rPr lang="de-DE" i="1">
                        <a:latin typeface="Cambria Math"/>
                      </a:rPr>
                      <m:t>𝑠</m:t>
                    </m:r>
                    <m:r>
                      <a:rPr lang="de-DE" i="1">
                        <a:latin typeface="Cambria Math"/>
                      </a:rPr>
                      <m:t>+</m:t>
                    </m:r>
                    <m:r>
                      <a:rPr lang="de-DE" i="1">
                        <a:latin typeface="Cambria Math"/>
                      </a:rPr>
                      <m:t>𝑣</m:t>
                    </m:r>
                    <m:r>
                      <a:rPr lang="de-DE" i="1">
                        <a:latin typeface="Cambria Math"/>
                      </a:rPr>
                      <m:t>,</m:t>
                    </m:r>
                    <m:r>
                      <a:rPr lang="de-DE" i="1">
                        <a:latin typeface="Cambria Math"/>
                      </a:rPr>
                      <m:t>𝑟</m:t>
                    </m:r>
                    <m:r>
                      <a:rPr lang="de-DE" i="1">
                        <a:latin typeface="Cambria Math"/>
                      </a:rPr>
                      <m:t>+</m:t>
                    </m:r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𝑟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)</m:t>
                    </m:r>
                  </m:oMath>
                </a14:m>
                <a:endParaRPr lang="de-DE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dirty="0" smtClean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3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2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Discussion – 4. Step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b="1" dirty="0" smtClean="0"/>
                  <a:t>Tallying</a:t>
                </a:r>
                <a:r>
                  <a:rPr lang="de-DE" dirty="0" smtClean="0"/>
                  <a:t> – New </a:t>
                </a:r>
                <a:r>
                  <a:rPr lang="en-GB" dirty="0" smtClean="0"/>
                  <a:t>approach</a:t>
                </a:r>
              </a:p>
              <a:p>
                <a:endParaRPr lang="de-DE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Marked position: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𝑣</m:t>
                    </m:r>
                  </m:oMath>
                </a14:m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,0) </m:t>
                    </m:r>
                    <m:sSup>
                      <m:sSup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  <m:t>=</m:t>
                        </m:r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  <m:t>𝑔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0</m:t>
                        </m:r>
                      </m:sup>
                    </m:sSup>
                    <m:sSup>
                      <m:sSupPr>
                        <m:ctrlP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sSupPr>
                      <m:e>
                        <m:r>
                          <a:rPr lang="en-GB" i="1">
                            <a:solidFill>
                              <a:srgbClr val="0070C0"/>
                            </a:solidFill>
                            <a:latin typeface="Cambria Math"/>
                          </a:rPr>
                          <m:t>h</m:t>
                        </m:r>
                      </m:e>
                      <m:sup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</m:sup>
                    </m:sSup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14:m>
                  <m:oMath xmlns:m="http://schemas.openxmlformats.org/officeDocument/2006/math"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𝑠</m:t>
                        </m:r>
                        <m:r>
                          <a:rPr lang="de-DE" i="1">
                            <a:solidFill>
                              <a:srgbClr val="0070C0"/>
                            </a:solidFill>
                            <a:latin typeface="Cambria Math"/>
                          </a:rPr>
                          <m:t>,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𝑑</m:t>
                        </m:r>
                        <m:r>
                          <a:rPr lang="de-DE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 </m:t>
                        </m:r>
                      </m:e>
                    </m:d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 ∗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d>
                      <m:dPr>
                        <m:ctrlP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𝑣</m:t>
                        </m:r>
                        <m:r>
                          <a:rPr lang="de-DE" b="0" i="1" smtClean="0">
                            <a:solidFill>
                              <a:srgbClr val="0070C0"/>
                            </a:solidFill>
                            <a:latin typeface="Cambria Math"/>
                          </a:rPr>
                          <m:t>,0</m:t>
                        </m:r>
                      </m:e>
                    </m:d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endParaRPr lang="de-DE" dirty="0" smtClean="0">
                  <a:solidFill>
                    <a:srgbClr val="0070C0"/>
                  </a:solidFill>
                </a:endParaRPr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dirty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Input of the mix-net</a:t>
                </a:r>
                <a:r>
                  <a:rPr lang="de-DE" dirty="0" smtClean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/>
                      </a:rPr>
                      <m:t>u</m:t>
                    </m:r>
                    <m:r>
                      <a:rPr lang="de-DE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/>
                      </a:rPr>
                      <m:t>𝐶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/>
                      </a:rPr>
                      <m:t>𝑠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/>
                      </a:rPr>
                      <m:t>+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/>
                      </a:rPr>
                      <m:t>𝑣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de-DE" i="1" smtClean="0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>
                    <a:solidFill>
                      <a:srgbClr val="0070C0"/>
                    </a:solidFill>
                  </a:rPr>
                  <a:t> </a:t>
                </a:r>
                <a:r>
                  <a:rPr lang="en-GB" dirty="0" smtClean="0"/>
                  <a:t>and private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solidFill>
                          <a:srgbClr val="0070C0"/>
                        </a:solidFill>
                        <a:latin typeface="Cambria Math"/>
                      </a:rPr>
                      <m:t>v</m:t>
                    </m:r>
                    <m:r>
                      <a:rPr lang="de-DE" b="0" i="0" smtClean="0">
                        <a:solidFill>
                          <a:srgbClr val="0070C0"/>
                        </a:solidFill>
                        <a:latin typeface="Cambria Math"/>
                      </a:rPr>
                      <m:t>=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𝐸𝑛𝑐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(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𝑑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,</m:t>
                    </m:r>
                    <m:r>
                      <a:rPr lang="de-DE" b="0" i="1" smtClean="0">
                        <a:solidFill>
                          <a:srgbClr val="0070C0"/>
                        </a:solidFill>
                        <a:latin typeface="Cambria Math"/>
                      </a:rPr>
                      <m:t>𝑟</m:t>
                    </m:r>
                    <m:r>
                      <a:rPr lang="de-DE" i="1">
                        <a:solidFill>
                          <a:srgbClr val="0070C0"/>
                        </a:solidFill>
                        <a:latin typeface="Cambria Math"/>
                      </a:rPr>
                      <m:t>)</m:t>
                    </m:r>
                  </m:oMath>
                </a14:m>
                <a:r>
                  <a:rPr lang="de-DE" dirty="0" smtClean="0"/>
                  <a:t> </a:t>
                </a:r>
                <a:endParaRPr lang="de-DE" dirty="0"/>
              </a:p>
              <a:p>
                <a:pPr marL="342900" indent="-342900">
                  <a:buFont typeface="Arial" pitchFamily="34" charset="0"/>
                  <a:buChar char="•"/>
                </a:pPr>
                <a:endParaRPr lang="de-DE" dirty="0" smtClean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 smtClean="0"/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34" b="-13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123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1043608" y="3059668"/>
            <a:ext cx="5256584" cy="1368152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Everlasting</a:t>
            </a:r>
            <a:r>
              <a:rPr lang="de-DE" dirty="0" smtClean="0"/>
              <a:t> </a:t>
            </a:r>
            <a:r>
              <a:rPr lang="de-DE" dirty="0" err="1" smtClean="0"/>
              <a:t>privacy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Back End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907704" y="382039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59832" y="3822941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9932" y="3822941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195736" y="363573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635732"/>
                <a:ext cx="864096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203848" y="363573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635732"/>
                <a:ext cx="864096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>
            <a:stCxn id="6" idx="3"/>
          </p:cNvCxnSpPr>
          <p:nvPr/>
        </p:nvCxnSpPr>
        <p:spPr>
          <a:xfrm>
            <a:off x="2303748" y="4005064"/>
            <a:ext cx="756084" cy="254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347864" y="4007607"/>
            <a:ext cx="64807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283968" y="4007607"/>
            <a:ext cx="789919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211960" y="365721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657218"/>
                <a:ext cx="86409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>
            <a:endCxn id="6" idx="1"/>
          </p:cNvCxnSpPr>
          <p:nvPr/>
        </p:nvCxnSpPr>
        <p:spPr>
          <a:xfrm>
            <a:off x="1449729" y="3498968"/>
            <a:ext cx="457975" cy="506096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1043608" y="4427820"/>
            <a:ext cx="5256584" cy="1368152"/>
          </a:xfrm>
          <a:prstGeom prst="rect">
            <a:avLst/>
          </a:prstGeom>
          <a:solidFill>
            <a:srgbClr val="E2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2915816" y="55079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Public Bulletin Board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4211960" y="29876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Private</a:t>
            </a:r>
            <a:endParaRPr lang="de-DE" dirty="0"/>
          </a:p>
        </p:txBody>
      </p:sp>
      <p:cxnSp>
        <p:nvCxnSpPr>
          <p:cNvPr id="37" name="Gerade Verbindung mit Pfeil 36"/>
          <p:cNvCxnSpPr>
            <a:stCxn id="6" idx="2"/>
            <a:endCxn id="48" idx="0"/>
          </p:cNvCxnSpPr>
          <p:nvPr/>
        </p:nvCxnSpPr>
        <p:spPr>
          <a:xfrm>
            <a:off x="2105726" y="4189730"/>
            <a:ext cx="522058" cy="83564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48" idx="0"/>
            <a:endCxn id="7" idx="2"/>
          </p:cNvCxnSpPr>
          <p:nvPr/>
        </p:nvCxnSpPr>
        <p:spPr>
          <a:xfrm flipV="1">
            <a:off x="2627784" y="4192273"/>
            <a:ext cx="630070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7" idx="2"/>
            <a:endCxn id="47" idx="0"/>
          </p:cNvCxnSpPr>
          <p:nvPr/>
        </p:nvCxnSpPr>
        <p:spPr>
          <a:xfrm>
            <a:off x="3257854" y="4192273"/>
            <a:ext cx="378042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47" idx="0"/>
            <a:endCxn id="8" idx="2"/>
          </p:cNvCxnSpPr>
          <p:nvPr/>
        </p:nvCxnSpPr>
        <p:spPr>
          <a:xfrm flipV="1">
            <a:off x="3635896" y="4192273"/>
            <a:ext cx="522058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8" idx="2"/>
            <a:endCxn id="49" idx="0"/>
          </p:cNvCxnSpPr>
          <p:nvPr/>
        </p:nvCxnSpPr>
        <p:spPr>
          <a:xfrm>
            <a:off x="4157954" y="4192273"/>
            <a:ext cx="520973" cy="84456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3203848" y="502537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025370"/>
                <a:ext cx="864096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2195736" y="502537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025370"/>
                <a:ext cx="86409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4246879" y="5036837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879" y="5036837"/>
                <a:ext cx="864096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1043608" y="5039021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39021"/>
                <a:ext cx="86409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971600" y="3131676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31676"/>
                <a:ext cx="86409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5549453" y="5025370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53" y="5025370"/>
                <a:ext cx="50405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 Verbindung mit Pfeil 62"/>
          <p:cNvCxnSpPr>
            <a:endCxn id="61" idx="0"/>
          </p:cNvCxnSpPr>
          <p:nvPr/>
        </p:nvCxnSpPr>
        <p:spPr>
          <a:xfrm>
            <a:off x="5294910" y="4227907"/>
            <a:ext cx="506571" cy="79746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Ellipse 71"/>
          <p:cNvSpPr/>
          <p:nvPr/>
        </p:nvSpPr>
        <p:spPr>
          <a:xfrm>
            <a:off x="1907704" y="3720665"/>
            <a:ext cx="396044" cy="507242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3" name="Textfeld 72"/>
              <p:cNvSpPr txBox="1"/>
              <p:nvPr/>
            </p:nvSpPr>
            <p:spPr>
              <a:xfrm>
                <a:off x="1907704" y="2897583"/>
                <a:ext cx="1440160" cy="36933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rgbClr val="C0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de-DE" dirty="0" smtClean="0">
                    <a:solidFill>
                      <a:srgbClr val="C00000"/>
                    </a:solidFill>
                  </a:rPr>
                  <a:t>A </a:t>
                </a:r>
                <a:r>
                  <a:rPr lang="en-GB" dirty="0" smtClean="0">
                    <a:solidFill>
                      <a:srgbClr val="C00000"/>
                    </a:solidFill>
                  </a:rPr>
                  <a:t>knows</a:t>
                </a:r>
                <a:r>
                  <a:rPr lang="de-DE" dirty="0" smtClean="0">
                    <a:solidFill>
                      <a:srgbClr val="C00000"/>
                    </a:solidFill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de-DE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</m:ctrlPr>
                      </m:dPr>
                      <m:e>
                        <m:r>
                          <a:rPr lang="de-DE" b="0" i="1" smtClean="0">
                            <a:solidFill>
                              <a:srgbClr val="C00000"/>
                            </a:solidFill>
                            <a:latin typeface="Cambria Math"/>
                          </a:rPr>
                          <m:t>𝑣</m:t>
                        </m:r>
                      </m:e>
                    </m:d>
                  </m:oMath>
                </a14:m>
                <a:endParaRPr lang="de-DE" dirty="0">
                  <a:solidFill>
                    <a:srgbClr val="C00000"/>
                  </a:solidFill>
                </a:endParaRPr>
              </a:p>
            </p:txBody>
          </p:sp>
        </mc:Choice>
        <mc:Fallback xmlns="">
          <p:sp>
            <p:nvSpPr>
              <p:cNvPr id="73" name="Textfeld 7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897583"/>
                <a:ext cx="1440160" cy="369332"/>
              </a:xfrm>
              <a:prstGeom prst="rect">
                <a:avLst/>
              </a:prstGeom>
              <a:blipFill rotWithShape="1">
                <a:blip r:embed="rId12"/>
                <a:stretch>
                  <a:fillRect l="-3361" t="-6349" b="-22222"/>
                </a:stretch>
              </a:blipFill>
              <a:ln>
                <a:solidFill>
                  <a:srgbClr val="C00000"/>
                </a:solidFill>
              </a:ln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899592" y="1628800"/>
                <a:ext cx="5256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smtClean="0"/>
                  <a:t>: encrypted vote (One-Time-Pad)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smtClean="0"/>
                  <a:t>: encrypted key (PK-Crypto)</a:t>
                </a:r>
                <a:endParaRPr lang="en-GB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28800"/>
                <a:ext cx="5256584" cy="646331"/>
              </a:xfrm>
              <a:prstGeom prst="rect">
                <a:avLst/>
              </a:prstGeom>
              <a:blipFill rotWithShape="1">
                <a:blip r:embed="rId13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/>
          <p:cNvCxnSpPr>
            <a:stCxn id="55" idx="0"/>
            <a:endCxn id="6" idx="2"/>
          </p:cNvCxnSpPr>
          <p:nvPr/>
        </p:nvCxnSpPr>
        <p:spPr>
          <a:xfrm flipV="1">
            <a:off x="1475656" y="4189730"/>
            <a:ext cx="630070" cy="84929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5030313" y="3757679"/>
            <a:ext cx="400901" cy="562273"/>
            <a:chOff x="5230149" y="2327417"/>
            <a:chExt cx="400901" cy="562273"/>
          </a:xfrm>
        </p:grpSpPr>
        <p:sp>
          <p:nvSpPr>
            <p:cNvPr id="38" name="Diagonaler Streifen 37"/>
            <p:cNvSpPr/>
            <p:nvPr/>
          </p:nvSpPr>
          <p:spPr>
            <a:xfrm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0" name="Diagonaler Streifen 39"/>
            <p:cNvSpPr/>
            <p:nvPr/>
          </p:nvSpPr>
          <p:spPr>
            <a:xfrm flipH="1" flipV="1"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2" name="Diagonaler Streifen 41"/>
            <p:cNvSpPr/>
            <p:nvPr/>
          </p:nvSpPr>
          <p:spPr>
            <a:xfrm flipH="1" flipV="1">
              <a:off x="5401964" y="2452367"/>
              <a:ext cx="143179" cy="257173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5316056" y="2327417"/>
              <a:ext cx="314994" cy="31237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487871" y="2389892"/>
              <a:ext cx="61135" cy="93712"/>
            </a:xfrm>
            <a:prstGeom prst="ellipse">
              <a:avLst/>
            </a:prstGeom>
            <a:solidFill>
              <a:srgbClr val="FFD0C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rapezoid 49"/>
            <p:cNvSpPr/>
            <p:nvPr/>
          </p:nvSpPr>
          <p:spPr>
            <a:xfrm>
              <a:off x="5316056" y="2764740"/>
              <a:ext cx="114543" cy="101019"/>
            </a:xfrm>
            <a:prstGeom prst="trapezoid">
              <a:avLst/>
            </a:prstGeom>
            <a:solidFill>
              <a:srgbClr val="FFD0C5"/>
            </a:solidFill>
            <a:ln>
              <a:solidFill>
                <a:srgbClr val="FF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60" name="Gerade Verbindung mit Pfeil 59"/>
          <p:cNvCxnSpPr>
            <a:stCxn id="49" idx="0"/>
          </p:cNvCxnSpPr>
          <p:nvPr/>
        </p:nvCxnSpPr>
        <p:spPr>
          <a:xfrm flipV="1">
            <a:off x="4678927" y="4227907"/>
            <a:ext cx="615983" cy="80893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03900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" grpId="0" animBg="1"/>
      <p:bldP spid="73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Rechteck 149"/>
          <p:cNvSpPr/>
          <p:nvPr/>
        </p:nvSpPr>
        <p:spPr>
          <a:xfrm>
            <a:off x="179512" y="2582974"/>
            <a:ext cx="1872208" cy="3438314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2" name="Rechteck 31"/>
          <p:cNvSpPr/>
          <p:nvPr/>
        </p:nvSpPr>
        <p:spPr>
          <a:xfrm>
            <a:off x="2051720" y="3564806"/>
            <a:ext cx="5256584" cy="2454741"/>
          </a:xfrm>
          <a:prstGeom prst="rect">
            <a:avLst/>
          </a:prstGeom>
          <a:solidFill>
            <a:srgbClr val="E2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2051720" y="5035975"/>
            <a:ext cx="5256584" cy="983573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051720" y="2581233"/>
            <a:ext cx="5256584" cy="983573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Secret</a:t>
            </a:r>
            <a:r>
              <a:rPr lang="de-DE" dirty="0" smtClean="0"/>
              <a:t> </a:t>
            </a:r>
            <a:r>
              <a:rPr lang="de-DE" dirty="0" err="1" smtClean="0"/>
              <a:t>sharing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915815" y="2956602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851920" y="295914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4860032" y="295914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C1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3131840" y="270892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08920"/>
                <a:ext cx="864096" cy="338554"/>
              </a:xfrm>
              <a:prstGeom prst="rect">
                <a:avLst/>
              </a:prstGeom>
              <a:blipFill rotWithShape="1">
                <a:blip r:embed="rId3"/>
                <a:stretch>
                  <a:fillRect r="-2113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4139952" y="270892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39952" y="2708920"/>
                <a:ext cx="864096" cy="338554"/>
              </a:xfrm>
              <a:prstGeom prst="rect">
                <a:avLst/>
              </a:prstGeom>
              <a:blipFill rotWithShape="1">
                <a:blip r:embed="rId4"/>
                <a:stretch>
                  <a:fillRect r="-4930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/>
          <p:nvPr/>
        </p:nvCxnSpPr>
        <p:spPr>
          <a:xfrm>
            <a:off x="3347864" y="3141268"/>
            <a:ext cx="576064" cy="254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4283968" y="3143811"/>
            <a:ext cx="64807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5254991" y="3141268"/>
            <a:ext cx="130165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22"/>
              <p:cNvSpPr txBox="1"/>
              <p:nvPr/>
            </p:nvSpPr>
            <p:spPr>
              <a:xfrm>
                <a:off x="5220072" y="270892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08920"/>
                <a:ext cx="864096" cy="338554"/>
              </a:xfrm>
              <a:prstGeom prst="rect">
                <a:avLst/>
              </a:prstGeom>
              <a:blipFill rotWithShape="1">
                <a:blip r:embed="rId5"/>
                <a:stretch>
                  <a:fillRect r="-3521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>
            <a:stCxn id="57" idx="2"/>
            <a:endCxn id="6" idx="1"/>
          </p:cNvCxnSpPr>
          <p:nvPr/>
        </p:nvCxnSpPr>
        <p:spPr>
          <a:xfrm>
            <a:off x="2411760" y="2901718"/>
            <a:ext cx="504055" cy="23955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endCxn id="6" idx="1"/>
          </p:cNvCxnSpPr>
          <p:nvPr/>
        </p:nvCxnSpPr>
        <p:spPr>
          <a:xfrm flipV="1">
            <a:off x="2483768" y="3141268"/>
            <a:ext cx="432047" cy="73169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6" idx="2"/>
            <a:endCxn id="48" idx="0"/>
          </p:cNvCxnSpPr>
          <p:nvPr/>
        </p:nvCxnSpPr>
        <p:spPr>
          <a:xfrm>
            <a:off x="3203848" y="3325934"/>
            <a:ext cx="432048" cy="53337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48" idx="0"/>
            <a:endCxn id="7" idx="2"/>
          </p:cNvCxnSpPr>
          <p:nvPr/>
        </p:nvCxnSpPr>
        <p:spPr>
          <a:xfrm flipV="1">
            <a:off x="3635896" y="3328477"/>
            <a:ext cx="468052" cy="53083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7" idx="2"/>
            <a:endCxn id="47" idx="0"/>
          </p:cNvCxnSpPr>
          <p:nvPr/>
        </p:nvCxnSpPr>
        <p:spPr>
          <a:xfrm>
            <a:off x="4103948" y="3328477"/>
            <a:ext cx="540060" cy="53083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47" idx="0"/>
            <a:endCxn id="8" idx="2"/>
          </p:cNvCxnSpPr>
          <p:nvPr/>
        </p:nvCxnSpPr>
        <p:spPr>
          <a:xfrm flipV="1">
            <a:off x="4644008" y="3328477"/>
            <a:ext cx="486054" cy="53083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8" idx="2"/>
            <a:endCxn id="49" idx="0"/>
          </p:cNvCxnSpPr>
          <p:nvPr/>
        </p:nvCxnSpPr>
        <p:spPr>
          <a:xfrm>
            <a:off x="5130062" y="3328477"/>
            <a:ext cx="556977" cy="54229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feld 46"/>
              <p:cNvSpPr txBox="1"/>
              <p:nvPr/>
            </p:nvSpPr>
            <p:spPr>
              <a:xfrm>
                <a:off x="4211960" y="385930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859308"/>
                <a:ext cx="864096" cy="338554"/>
              </a:xfrm>
              <a:prstGeom prst="rect">
                <a:avLst/>
              </a:prstGeom>
              <a:blipFill rotWithShape="1">
                <a:blip r:embed="rId6"/>
                <a:stretch>
                  <a:fillRect r="-49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feld 47"/>
              <p:cNvSpPr txBox="1"/>
              <p:nvPr/>
            </p:nvSpPr>
            <p:spPr>
              <a:xfrm>
                <a:off x="3203848" y="385930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859308"/>
                <a:ext cx="864096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feld 48"/>
              <p:cNvSpPr txBox="1"/>
              <p:nvPr/>
            </p:nvSpPr>
            <p:spPr>
              <a:xfrm>
                <a:off x="5254991" y="387077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91" y="3870775"/>
                <a:ext cx="864096" cy="338554"/>
              </a:xfrm>
              <a:prstGeom prst="rect">
                <a:avLst/>
              </a:prstGeom>
              <a:blipFill rotWithShape="1">
                <a:blip r:embed="rId8"/>
                <a:stretch>
                  <a:fillRect r="-35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feld 56"/>
              <p:cNvSpPr txBox="1"/>
              <p:nvPr/>
            </p:nvSpPr>
            <p:spPr>
              <a:xfrm>
                <a:off x="1979712" y="2563164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63164"/>
                <a:ext cx="864096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4" name="Textfeld 73"/>
              <p:cNvSpPr txBox="1"/>
              <p:nvPr/>
            </p:nvSpPr>
            <p:spPr>
              <a:xfrm>
                <a:off x="539552" y="1628800"/>
                <a:ext cx="770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𝑢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: encrypted vote and encrypted ID (One-Time-Pad)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: encrypted keys for vote and ID (PK- </a:t>
                </a:r>
                <a:r>
                  <a:rPr lang="en-GB" dirty="0" err="1" smtClean="0"/>
                  <a:t>Krypto</a:t>
                </a:r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7704856" cy="646331"/>
              </a:xfrm>
              <a:prstGeom prst="rect">
                <a:avLst/>
              </a:prstGeom>
              <a:blipFill rotWithShape="1">
                <a:blip r:embed="rId10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/>
              <p:cNvSpPr txBox="1"/>
              <p:nvPr/>
            </p:nvSpPr>
            <p:spPr>
              <a:xfrm>
                <a:off x="4211960" y="451521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515215"/>
                <a:ext cx="864096" cy="338554"/>
              </a:xfrm>
              <a:prstGeom prst="rect">
                <a:avLst/>
              </a:prstGeom>
              <a:blipFill rotWithShape="1">
                <a:blip r:embed="rId11"/>
                <a:stretch>
                  <a:fillRect r="-49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feld 37"/>
              <p:cNvSpPr txBox="1"/>
              <p:nvPr/>
            </p:nvSpPr>
            <p:spPr>
              <a:xfrm>
                <a:off x="3203848" y="451521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15215"/>
                <a:ext cx="864096" cy="338554"/>
              </a:xfrm>
              <a:prstGeom prst="rect">
                <a:avLst/>
              </a:prstGeom>
              <a:blipFill rotWithShape="1">
                <a:blip r:embed="rId12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feld 39"/>
              <p:cNvSpPr txBox="1"/>
              <p:nvPr/>
            </p:nvSpPr>
            <p:spPr>
              <a:xfrm>
                <a:off x="5254991" y="452668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91" y="4526682"/>
                <a:ext cx="864096" cy="338554"/>
              </a:xfrm>
              <a:prstGeom prst="rect">
                <a:avLst/>
              </a:prstGeom>
              <a:blipFill rotWithShape="1">
                <a:blip r:embed="rId13"/>
                <a:stretch>
                  <a:fillRect r="-35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feld 55"/>
              <p:cNvSpPr txBox="1"/>
              <p:nvPr/>
            </p:nvSpPr>
            <p:spPr>
              <a:xfrm>
                <a:off x="6372200" y="4170566"/>
                <a:ext cx="576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170566"/>
                <a:ext cx="576064" cy="338554"/>
              </a:xfrm>
              <a:prstGeom prst="rect">
                <a:avLst/>
              </a:prstGeom>
              <a:blipFill rotWithShape="1"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feld 61"/>
              <p:cNvSpPr txBox="1"/>
              <p:nvPr/>
            </p:nvSpPr>
            <p:spPr>
              <a:xfrm>
                <a:off x="2231740" y="3859308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3859308"/>
                <a:ext cx="504056" cy="338554"/>
              </a:xfrm>
              <a:prstGeom prst="rect">
                <a:avLst/>
              </a:prstGeom>
              <a:blipFill rotWithShape="1">
                <a:blip r:embed="rId15"/>
                <a:stretch>
                  <a:fillRect r="-385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feld 63"/>
              <p:cNvSpPr txBox="1"/>
              <p:nvPr/>
            </p:nvSpPr>
            <p:spPr>
              <a:xfrm>
                <a:off x="2051720" y="4528866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528866"/>
                <a:ext cx="864096" cy="338554"/>
              </a:xfrm>
              <a:prstGeom prst="rect">
                <a:avLst/>
              </a:prstGeom>
              <a:blipFill rotWithShape="1"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feld 64"/>
          <p:cNvSpPr txBox="1"/>
          <p:nvPr/>
        </p:nvSpPr>
        <p:spPr>
          <a:xfrm>
            <a:off x="2915815" y="5468023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A2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>
            <a:off x="3851920" y="54705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B2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>
            <a:off x="4860032" y="547056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C2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feld 67"/>
              <p:cNvSpPr txBox="1"/>
              <p:nvPr/>
            </p:nvSpPr>
            <p:spPr>
              <a:xfrm>
                <a:off x="3059832" y="5283357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283357"/>
                <a:ext cx="864096" cy="338554"/>
              </a:xfrm>
              <a:prstGeom prst="rect">
                <a:avLst/>
              </a:prstGeom>
              <a:blipFill rotWithShape="1">
                <a:blip r:embed="rId17"/>
                <a:stretch>
                  <a:fillRect r="-2113"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feld 68"/>
              <p:cNvSpPr txBox="1"/>
              <p:nvPr/>
            </p:nvSpPr>
            <p:spPr>
              <a:xfrm>
                <a:off x="4067944" y="5283357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69" name="Textfeld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283357"/>
                <a:ext cx="864096" cy="338554"/>
              </a:xfrm>
              <a:prstGeom prst="rect">
                <a:avLst/>
              </a:prstGeom>
              <a:blipFill rotWithShape="1">
                <a:blip r:embed="rId18"/>
                <a:stretch>
                  <a:fillRect r="-5634"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Gerade Verbindung mit Pfeil 69"/>
          <p:cNvCxnSpPr/>
          <p:nvPr/>
        </p:nvCxnSpPr>
        <p:spPr>
          <a:xfrm>
            <a:off x="3347864" y="5652689"/>
            <a:ext cx="576064" cy="254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4283968" y="5655232"/>
            <a:ext cx="64807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V="1">
            <a:off x="5254991" y="5643397"/>
            <a:ext cx="1301652" cy="9292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feld 75"/>
              <p:cNvSpPr txBox="1"/>
              <p:nvPr/>
            </p:nvSpPr>
            <p:spPr>
              <a:xfrm>
                <a:off x="5254991" y="5304843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91" y="5304843"/>
                <a:ext cx="864096" cy="338554"/>
              </a:xfrm>
              <a:prstGeom prst="rect">
                <a:avLst/>
              </a:prstGeom>
              <a:blipFill rotWithShape="1">
                <a:blip r:embed="rId19"/>
                <a:stretch>
                  <a:fillRect r="-2817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feld 76"/>
              <p:cNvSpPr txBox="1"/>
              <p:nvPr/>
            </p:nvSpPr>
            <p:spPr>
              <a:xfrm>
                <a:off x="1907704" y="493942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77" name="Textfeld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939428"/>
                <a:ext cx="864096" cy="338554"/>
              </a:xfrm>
              <a:prstGeom prst="rect">
                <a:avLst/>
              </a:prstGeom>
              <a:blipFill rotWithShape="1">
                <a:blip r:embed="rId20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Gerade Verbindung mit Pfeil 78"/>
          <p:cNvCxnSpPr>
            <a:stCxn id="77" idx="2"/>
            <a:endCxn id="65" idx="1"/>
          </p:cNvCxnSpPr>
          <p:nvPr/>
        </p:nvCxnSpPr>
        <p:spPr>
          <a:xfrm>
            <a:off x="2339752" y="5277982"/>
            <a:ext cx="576063" cy="37470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4" idx="2"/>
            <a:endCxn id="68" idx="1"/>
          </p:cNvCxnSpPr>
          <p:nvPr/>
        </p:nvCxnSpPr>
        <p:spPr>
          <a:xfrm>
            <a:off x="2483768" y="4867420"/>
            <a:ext cx="576064" cy="5852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68" idx="1"/>
            <a:endCxn id="38" idx="2"/>
          </p:cNvCxnSpPr>
          <p:nvPr/>
        </p:nvCxnSpPr>
        <p:spPr>
          <a:xfrm flipV="1">
            <a:off x="3059832" y="4853769"/>
            <a:ext cx="576064" cy="5988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38" idx="2"/>
            <a:endCxn id="66" idx="0"/>
          </p:cNvCxnSpPr>
          <p:nvPr/>
        </p:nvCxnSpPr>
        <p:spPr>
          <a:xfrm>
            <a:off x="3635896" y="4853769"/>
            <a:ext cx="468052" cy="616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66" idx="0"/>
            <a:endCxn id="36" idx="2"/>
          </p:cNvCxnSpPr>
          <p:nvPr/>
        </p:nvCxnSpPr>
        <p:spPr>
          <a:xfrm flipV="1">
            <a:off x="4103948" y="4853769"/>
            <a:ext cx="540060" cy="616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endCxn id="67" idx="0"/>
          </p:cNvCxnSpPr>
          <p:nvPr/>
        </p:nvCxnSpPr>
        <p:spPr>
          <a:xfrm>
            <a:off x="4644008" y="4853769"/>
            <a:ext cx="486054" cy="616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>
            <a:stCxn id="67" idx="0"/>
            <a:endCxn id="40" idx="2"/>
          </p:cNvCxnSpPr>
          <p:nvPr/>
        </p:nvCxnSpPr>
        <p:spPr>
          <a:xfrm flipV="1">
            <a:off x="5130062" y="4865236"/>
            <a:ext cx="556977" cy="6053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>
            <a:off x="5687039" y="4865236"/>
            <a:ext cx="869604" cy="7781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hteck 87"/>
          <p:cNvSpPr/>
          <p:nvPr/>
        </p:nvSpPr>
        <p:spPr>
          <a:xfrm>
            <a:off x="7308304" y="2581233"/>
            <a:ext cx="1224136" cy="3438314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7000892" y="3232962"/>
            <a:ext cx="847472" cy="83307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6948264" y="4526682"/>
            <a:ext cx="864096" cy="10602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>
            <a:endCxn id="56" idx="3"/>
          </p:cNvCxnSpPr>
          <p:nvPr/>
        </p:nvCxnSpPr>
        <p:spPr>
          <a:xfrm flipH="1" flipV="1">
            <a:off x="6948264" y="4339843"/>
            <a:ext cx="720080" cy="6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48" name="Textfeld 147"/>
              <p:cNvSpPr txBox="1"/>
              <p:nvPr/>
            </p:nvSpPr>
            <p:spPr>
              <a:xfrm>
                <a:off x="-180528" y="3319824"/>
                <a:ext cx="18555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∗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48" name="Textfeld 1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319824"/>
                <a:ext cx="1855560" cy="147732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9" name="Textfeld 148"/>
              <p:cNvSpPr txBox="1"/>
              <p:nvPr/>
            </p:nvSpPr>
            <p:spPr>
              <a:xfrm>
                <a:off x="467544" y="3319824"/>
                <a:ext cx="18555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∗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49" name="Textfeld 1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19824"/>
                <a:ext cx="1855560" cy="147732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 Verbindung mit Pfeil 59"/>
          <p:cNvCxnSpPr>
            <a:stCxn id="49" idx="0"/>
          </p:cNvCxnSpPr>
          <p:nvPr/>
        </p:nvCxnSpPr>
        <p:spPr>
          <a:xfrm flipV="1">
            <a:off x="5687039" y="3143812"/>
            <a:ext cx="869604" cy="72696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6" name="Gruppieren 105"/>
          <p:cNvGrpSpPr/>
          <p:nvPr/>
        </p:nvGrpSpPr>
        <p:grpSpPr>
          <a:xfrm>
            <a:off x="6547363" y="2850839"/>
            <a:ext cx="400901" cy="562273"/>
            <a:chOff x="5230149" y="2327417"/>
            <a:chExt cx="400901" cy="562273"/>
          </a:xfrm>
        </p:grpSpPr>
        <p:sp>
          <p:nvSpPr>
            <p:cNvPr id="107" name="Diagonaler Streifen 106"/>
            <p:cNvSpPr/>
            <p:nvPr/>
          </p:nvSpPr>
          <p:spPr>
            <a:xfrm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8" name="Diagonaler Streifen 107"/>
            <p:cNvSpPr/>
            <p:nvPr/>
          </p:nvSpPr>
          <p:spPr>
            <a:xfrm flipH="1" flipV="1"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9" name="Diagonaler Streifen 108"/>
            <p:cNvSpPr/>
            <p:nvPr/>
          </p:nvSpPr>
          <p:spPr>
            <a:xfrm flipH="1" flipV="1">
              <a:off x="5401964" y="2452367"/>
              <a:ext cx="143179" cy="257173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0" name="Ellipse 109"/>
            <p:cNvSpPr/>
            <p:nvPr/>
          </p:nvSpPr>
          <p:spPr>
            <a:xfrm>
              <a:off x="5316056" y="2327417"/>
              <a:ext cx="314994" cy="31237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1" name="Ellipse 110"/>
            <p:cNvSpPr/>
            <p:nvPr/>
          </p:nvSpPr>
          <p:spPr>
            <a:xfrm>
              <a:off x="5487871" y="2389892"/>
              <a:ext cx="61135" cy="93712"/>
            </a:xfrm>
            <a:prstGeom prst="ellipse">
              <a:avLst/>
            </a:prstGeom>
            <a:solidFill>
              <a:srgbClr val="FFD0C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Trapezoid 111"/>
            <p:cNvSpPr/>
            <p:nvPr/>
          </p:nvSpPr>
          <p:spPr>
            <a:xfrm>
              <a:off x="5316056" y="2764740"/>
              <a:ext cx="114543" cy="101019"/>
            </a:xfrm>
            <a:prstGeom prst="trapezoid">
              <a:avLst/>
            </a:prstGeom>
            <a:solidFill>
              <a:srgbClr val="FFD0C5"/>
            </a:solidFill>
            <a:ln>
              <a:solidFill>
                <a:srgbClr val="FF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72" name="Gruppieren 71"/>
          <p:cNvGrpSpPr/>
          <p:nvPr/>
        </p:nvGrpSpPr>
        <p:grpSpPr>
          <a:xfrm>
            <a:off x="6549525" y="5274598"/>
            <a:ext cx="400901" cy="562273"/>
            <a:chOff x="5230149" y="2327417"/>
            <a:chExt cx="400901" cy="562273"/>
          </a:xfrm>
        </p:grpSpPr>
        <p:sp>
          <p:nvSpPr>
            <p:cNvPr id="73" name="Diagonaler Streifen 72"/>
            <p:cNvSpPr/>
            <p:nvPr/>
          </p:nvSpPr>
          <p:spPr>
            <a:xfrm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78" name="Diagonaler Streifen 77"/>
            <p:cNvSpPr/>
            <p:nvPr/>
          </p:nvSpPr>
          <p:spPr>
            <a:xfrm flipH="1" flipV="1"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0" name="Diagonaler Streifen 79"/>
            <p:cNvSpPr/>
            <p:nvPr/>
          </p:nvSpPr>
          <p:spPr>
            <a:xfrm flipH="1" flipV="1">
              <a:off x="5401964" y="2452367"/>
              <a:ext cx="143179" cy="257173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82" name="Ellipse 81"/>
            <p:cNvSpPr/>
            <p:nvPr/>
          </p:nvSpPr>
          <p:spPr>
            <a:xfrm>
              <a:off x="5316056" y="2327417"/>
              <a:ext cx="314994" cy="31237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4" name="Ellipse 83"/>
            <p:cNvSpPr/>
            <p:nvPr/>
          </p:nvSpPr>
          <p:spPr>
            <a:xfrm>
              <a:off x="5487871" y="2389892"/>
              <a:ext cx="61135" cy="93712"/>
            </a:xfrm>
            <a:prstGeom prst="ellipse">
              <a:avLst/>
            </a:prstGeom>
            <a:solidFill>
              <a:srgbClr val="FFD0C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86" name="Trapezoid 85"/>
            <p:cNvSpPr/>
            <p:nvPr/>
          </p:nvSpPr>
          <p:spPr>
            <a:xfrm>
              <a:off x="5316056" y="2764740"/>
              <a:ext cx="114543" cy="101019"/>
            </a:xfrm>
            <a:prstGeom prst="trapezoid">
              <a:avLst/>
            </a:prstGeom>
            <a:solidFill>
              <a:srgbClr val="FFD0C5"/>
            </a:solidFill>
            <a:ln>
              <a:solidFill>
                <a:srgbClr val="FF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5" name="Textfeld 4"/>
          <p:cNvSpPr txBox="1"/>
          <p:nvPr/>
        </p:nvSpPr>
        <p:spPr>
          <a:xfrm>
            <a:off x="7740352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53602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0" grpId="0" animBg="1"/>
      <p:bldP spid="32" grpId="0" animBg="1"/>
      <p:bldP spid="46" grpId="0" animBg="1"/>
      <p:bldP spid="34" grpId="0" animBg="1"/>
      <p:bldP spid="6" grpId="0"/>
      <p:bldP spid="7" grpId="0"/>
      <p:bldP spid="8" grpId="0"/>
      <p:bldP spid="9" grpId="0"/>
      <p:bldP spid="10" grpId="0"/>
      <p:bldP spid="23" grpId="0"/>
      <p:bldP spid="47" grpId="0"/>
      <p:bldP spid="48" grpId="0"/>
      <p:bldP spid="49" grpId="0"/>
      <p:bldP spid="57" grpId="0"/>
      <p:bldP spid="36" grpId="0"/>
      <p:bldP spid="38" grpId="0"/>
      <p:bldP spid="40" grpId="0"/>
      <p:bldP spid="56" grpId="0"/>
      <p:bldP spid="62" grpId="0"/>
      <p:bldP spid="64" grpId="0"/>
      <p:bldP spid="65" grpId="0"/>
      <p:bldP spid="66" grpId="0"/>
      <p:bldP spid="67" grpId="0"/>
      <p:bldP spid="68" grpId="0"/>
      <p:bldP spid="69" grpId="0"/>
      <p:bldP spid="76" grpId="0"/>
      <p:bldP spid="77" grpId="0"/>
      <p:bldP spid="88" grpId="0" animBg="1"/>
      <p:bldP spid="148" grpId="0"/>
      <p:bldP spid="149" grpId="0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hteck 31"/>
          <p:cNvSpPr/>
          <p:nvPr/>
        </p:nvSpPr>
        <p:spPr>
          <a:xfrm>
            <a:off x="899592" y="3278514"/>
            <a:ext cx="5256584" cy="2454741"/>
          </a:xfrm>
          <a:prstGeom prst="rect">
            <a:avLst/>
          </a:prstGeom>
          <a:solidFill>
            <a:srgbClr val="E2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6" name="Rechteck 45"/>
          <p:cNvSpPr/>
          <p:nvPr/>
        </p:nvSpPr>
        <p:spPr>
          <a:xfrm>
            <a:off x="899592" y="4749683"/>
            <a:ext cx="5256584" cy="983573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899592" y="2294941"/>
            <a:ext cx="5256584" cy="983573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Verifizierung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763687" y="2670310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A1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699792" y="2672853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B1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707904" y="2672853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C1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feld 8"/>
              <p:cNvSpPr txBox="1"/>
              <p:nvPr/>
            </p:nvSpPr>
            <p:spPr>
              <a:xfrm>
                <a:off x="1907704" y="2485644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2485644"/>
                <a:ext cx="864096" cy="338554"/>
              </a:xfrm>
              <a:prstGeom prst="rect">
                <a:avLst/>
              </a:prstGeom>
              <a:blipFill rotWithShape="1">
                <a:blip r:embed="rId3"/>
                <a:stretch>
                  <a:fillRect r="-2113"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0" name="Textfeld 9"/>
              <p:cNvSpPr txBox="1"/>
              <p:nvPr/>
            </p:nvSpPr>
            <p:spPr>
              <a:xfrm>
                <a:off x="3059832" y="2485644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2485644"/>
                <a:ext cx="864096" cy="338554"/>
              </a:xfrm>
              <a:prstGeom prst="rect">
                <a:avLst/>
              </a:prstGeom>
              <a:blipFill rotWithShape="1">
                <a:blip r:embed="rId4"/>
                <a:stretch>
                  <a:fillRect r="-4930"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/>
          <p:nvPr/>
        </p:nvCxnSpPr>
        <p:spPr>
          <a:xfrm>
            <a:off x="2195736" y="2854976"/>
            <a:ext cx="576064" cy="254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131840" y="2857519"/>
            <a:ext cx="64807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102863" y="2854976"/>
            <a:ext cx="1301652" cy="254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feld 22"/>
              <p:cNvSpPr txBox="1"/>
              <p:nvPr/>
            </p:nvSpPr>
            <p:spPr>
              <a:xfrm>
                <a:off x="4211960" y="250713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2507130"/>
                <a:ext cx="864096" cy="338554"/>
              </a:xfrm>
              <a:prstGeom prst="rect">
                <a:avLst/>
              </a:prstGeom>
              <a:blipFill rotWithShape="1">
                <a:blip r:embed="rId5"/>
                <a:stretch>
                  <a:fillRect r="-2817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>
            <a:stCxn id="57" idx="2"/>
            <a:endCxn id="6" idx="1"/>
          </p:cNvCxnSpPr>
          <p:nvPr/>
        </p:nvCxnSpPr>
        <p:spPr>
          <a:xfrm>
            <a:off x="1259632" y="2615426"/>
            <a:ext cx="504055" cy="23955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Gerade Verbindung mit Pfeil 29"/>
          <p:cNvCxnSpPr>
            <a:endCxn id="6" idx="1"/>
          </p:cNvCxnSpPr>
          <p:nvPr/>
        </p:nvCxnSpPr>
        <p:spPr>
          <a:xfrm flipV="1">
            <a:off x="1331640" y="2854976"/>
            <a:ext cx="432047" cy="73169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Gerade Verbindung mit Pfeil 36"/>
          <p:cNvCxnSpPr>
            <a:stCxn id="6" idx="2"/>
            <a:endCxn id="48" idx="0"/>
          </p:cNvCxnSpPr>
          <p:nvPr/>
        </p:nvCxnSpPr>
        <p:spPr>
          <a:xfrm>
            <a:off x="2051720" y="3039642"/>
            <a:ext cx="360040" cy="53337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48" idx="0"/>
            <a:endCxn id="7" idx="2"/>
          </p:cNvCxnSpPr>
          <p:nvPr/>
        </p:nvCxnSpPr>
        <p:spPr>
          <a:xfrm flipV="1">
            <a:off x="2411760" y="3042185"/>
            <a:ext cx="540060" cy="53083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7" idx="2"/>
            <a:endCxn id="47" idx="0"/>
          </p:cNvCxnSpPr>
          <p:nvPr/>
        </p:nvCxnSpPr>
        <p:spPr>
          <a:xfrm>
            <a:off x="2951820" y="3042185"/>
            <a:ext cx="540060" cy="53083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47" idx="0"/>
            <a:endCxn id="8" idx="2"/>
          </p:cNvCxnSpPr>
          <p:nvPr/>
        </p:nvCxnSpPr>
        <p:spPr>
          <a:xfrm flipV="1">
            <a:off x="3491880" y="3042185"/>
            <a:ext cx="486054" cy="53083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8" idx="2"/>
            <a:endCxn id="49" idx="0"/>
          </p:cNvCxnSpPr>
          <p:nvPr/>
        </p:nvCxnSpPr>
        <p:spPr>
          <a:xfrm>
            <a:off x="3977934" y="3042185"/>
            <a:ext cx="666074" cy="54229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47" name="Textfeld 46"/>
              <p:cNvSpPr txBox="1"/>
              <p:nvPr/>
            </p:nvSpPr>
            <p:spPr>
              <a:xfrm>
                <a:off x="3059832" y="3573016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3573016"/>
                <a:ext cx="864096" cy="338554"/>
              </a:xfrm>
              <a:prstGeom prst="rect">
                <a:avLst/>
              </a:prstGeom>
              <a:blipFill rotWithShape="1">
                <a:blip r:embed="rId6"/>
                <a:stretch>
                  <a:fillRect r="-49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feld 47"/>
              <p:cNvSpPr txBox="1"/>
              <p:nvPr/>
            </p:nvSpPr>
            <p:spPr>
              <a:xfrm>
                <a:off x="1979712" y="3573016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3573016"/>
                <a:ext cx="864096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35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feld 48"/>
              <p:cNvSpPr txBox="1"/>
              <p:nvPr/>
            </p:nvSpPr>
            <p:spPr>
              <a:xfrm>
                <a:off x="4211960" y="3584483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584483"/>
                <a:ext cx="864096" cy="338554"/>
              </a:xfrm>
              <a:prstGeom prst="rect">
                <a:avLst/>
              </a:prstGeom>
              <a:blipFill rotWithShape="1">
                <a:blip r:embed="rId8"/>
                <a:stretch>
                  <a:fillRect r="-35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7" name="Textfeld 56"/>
              <p:cNvSpPr txBox="1"/>
              <p:nvPr/>
            </p:nvSpPr>
            <p:spPr>
              <a:xfrm>
                <a:off x="827584" y="227687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2276872"/>
                <a:ext cx="864096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 Verbindung mit Pfeil 59"/>
          <p:cNvCxnSpPr>
            <a:stCxn id="49" idx="0"/>
          </p:cNvCxnSpPr>
          <p:nvPr/>
        </p:nvCxnSpPr>
        <p:spPr>
          <a:xfrm flipV="1">
            <a:off x="4644008" y="2824198"/>
            <a:ext cx="869604" cy="760285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36" name="Textfeld 35"/>
              <p:cNvSpPr txBox="1"/>
              <p:nvPr/>
            </p:nvSpPr>
            <p:spPr>
              <a:xfrm>
                <a:off x="3059832" y="4228923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36" name="Textfeld 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4228923"/>
                <a:ext cx="864096" cy="338554"/>
              </a:xfrm>
              <a:prstGeom prst="rect">
                <a:avLst/>
              </a:prstGeom>
              <a:blipFill rotWithShape="1">
                <a:blip r:embed="rId10"/>
                <a:stretch>
                  <a:fillRect r="-49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8" name="Textfeld 37"/>
              <p:cNvSpPr txBox="1"/>
              <p:nvPr/>
            </p:nvSpPr>
            <p:spPr>
              <a:xfrm>
                <a:off x="1979712" y="4228923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228923"/>
                <a:ext cx="864096" cy="338554"/>
              </a:xfrm>
              <a:prstGeom prst="rect">
                <a:avLst/>
              </a:prstGeom>
              <a:blipFill rotWithShape="1">
                <a:blip r:embed="rId11"/>
                <a:stretch>
                  <a:fillRect r="-35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feld 39"/>
              <p:cNvSpPr txBox="1"/>
              <p:nvPr/>
            </p:nvSpPr>
            <p:spPr>
              <a:xfrm>
                <a:off x="4211960" y="424039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240390"/>
                <a:ext cx="864096" cy="338554"/>
              </a:xfrm>
              <a:prstGeom prst="rect">
                <a:avLst/>
              </a:prstGeom>
              <a:blipFill rotWithShape="1">
                <a:blip r:embed="rId12"/>
                <a:stretch>
                  <a:fillRect r="-35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6" name="Textfeld 55"/>
              <p:cNvSpPr txBox="1"/>
              <p:nvPr/>
            </p:nvSpPr>
            <p:spPr>
              <a:xfrm>
                <a:off x="5220072" y="3882534"/>
                <a:ext cx="576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56" name="Textfeld 5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3882534"/>
                <a:ext cx="576064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2" name="Textfeld 61"/>
              <p:cNvSpPr txBox="1"/>
              <p:nvPr/>
            </p:nvSpPr>
            <p:spPr>
              <a:xfrm>
                <a:off x="1079612" y="3573016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62" name="Textfeld 6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612" y="3573016"/>
                <a:ext cx="504056" cy="338554"/>
              </a:xfrm>
              <a:prstGeom prst="rect">
                <a:avLst/>
              </a:prstGeom>
              <a:blipFill rotWithShape="1">
                <a:blip r:embed="rId14"/>
                <a:stretch>
                  <a:fillRect r="-385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4" name="Textfeld 63"/>
              <p:cNvSpPr txBox="1"/>
              <p:nvPr/>
            </p:nvSpPr>
            <p:spPr>
              <a:xfrm>
                <a:off x="1043608" y="4242574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i="1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64" name="Textfeld 6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4242574"/>
                <a:ext cx="864096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" name="Textfeld 64"/>
          <p:cNvSpPr txBox="1"/>
          <p:nvPr/>
        </p:nvSpPr>
        <p:spPr>
          <a:xfrm>
            <a:off x="1763687" y="5181731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A2</a:t>
            </a:r>
            <a:endParaRPr lang="de-DE" dirty="0"/>
          </a:p>
        </p:txBody>
      </p:sp>
      <p:sp>
        <p:nvSpPr>
          <p:cNvPr id="66" name="Textfeld 65"/>
          <p:cNvSpPr txBox="1"/>
          <p:nvPr/>
        </p:nvSpPr>
        <p:spPr>
          <a:xfrm>
            <a:off x="2699792" y="5184274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B2</a:t>
            </a:r>
            <a:endParaRPr lang="de-DE" dirty="0"/>
          </a:p>
        </p:txBody>
      </p:sp>
      <p:sp>
        <p:nvSpPr>
          <p:cNvPr id="67" name="Textfeld 66"/>
          <p:cNvSpPr txBox="1"/>
          <p:nvPr/>
        </p:nvSpPr>
        <p:spPr>
          <a:xfrm>
            <a:off x="3707904" y="5184274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C2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8" name="Textfeld 67"/>
              <p:cNvSpPr txBox="1"/>
              <p:nvPr/>
            </p:nvSpPr>
            <p:spPr>
              <a:xfrm>
                <a:off x="1907704" y="499706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68" name="Textfeld 6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07704" y="4997065"/>
                <a:ext cx="864096" cy="338554"/>
              </a:xfrm>
              <a:prstGeom prst="rect">
                <a:avLst/>
              </a:prstGeom>
              <a:blipFill rotWithShape="1">
                <a:blip r:embed="rId16"/>
                <a:stretch>
                  <a:fillRect r="-2113"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9" name="Textfeld 68"/>
              <p:cNvSpPr txBox="1"/>
              <p:nvPr/>
            </p:nvSpPr>
            <p:spPr>
              <a:xfrm>
                <a:off x="2987824" y="499706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69" name="Textfeld 6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87824" y="4997065"/>
                <a:ext cx="864096" cy="338554"/>
              </a:xfrm>
              <a:prstGeom prst="rect">
                <a:avLst/>
              </a:prstGeom>
              <a:blipFill rotWithShape="1">
                <a:blip r:embed="rId17"/>
                <a:stretch>
                  <a:fillRect r="-4930"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0" name="Gerade Verbindung mit Pfeil 69"/>
          <p:cNvCxnSpPr/>
          <p:nvPr/>
        </p:nvCxnSpPr>
        <p:spPr>
          <a:xfrm>
            <a:off x="2195736" y="5366397"/>
            <a:ext cx="576064" cy="254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Gerade Verbindung mit Pfeil 70"/>
          <p:cNvCxnSpPr/>
          <p:nvPr/>
        </p:nvCxnSpPr>
        <p:spPr>
          <a:xfrm>
            <a:off x="3131840" y="5368940"/>
            <a:ext cx="64807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Gerade Verbindung mit Pfeil 74"/>
          <p:cNvCxnSpPr/>
          <p:nvPr/>
        </p:nvCxnSpPr>
        <p:spPr>
          <a:xfrm flipV="1">
            <a:off x="4102863" y="5335619"/>
            <a:ext cx="1301652" cy="3077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76" name="Textfeld 75"/>
              <p:cNvSpPr txBox="1"/>
              <p:nvPr/>
            </p:nvSpPr>
            <p:spPr>
              <a:xfrm>
                <a:off x="4283968" y="5018551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76" name="Textfeld 7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018551"/>
                <a:ext cx="864096" cy="338554"/>
              </a:xfrm>
              <a:prstGeom prst="rect">
                <a:avLst/>
              </a:prstGeom>
              <a:blipFill rotWithShape="1">
                <a:blip r:embed="rId18"/>
                <a:stretch>
                  <a:fillRect r="-3546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7" name="Textfeld 76"/>
              <p:cNvSpPr txBox="1"/>
              <p:nvPr/>
            </p:nvSpPr>
            <p:spPr>
              <a:xfrm>
                <a:off x="827584" y="4653136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i="1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i="1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77" name="Textfeld 7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7584" y="4653136"/>
                <a:ext cx="864096" cy="338554"/>
              </a:xfrm>
              <a:prstGeom prst="rect">
                <a:avLst/>
              </a:prstGeom>
              <a:blipFill rotWithShape="1">
                <a:blip r:embed="rId1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79" name="Gerade Verbindung mit Pfeil 78"/>
          <p:cNvCxnSpPr>
            <a:stCxn id="77" idx="2"/>
            <a:endCxn id="65" idx="1"/>
          </p:cNvCxnSpPr>
          <p:nvPr/>
        </p:nvCxnSpPr>
        <p:spPr>
          <a:xfrm>
            <a:off x="1259632" y="4991690"/>
            <a:ext cx="504055" cy="37470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/>
          <p:cNvCxnSpPr>
            <a:stCxn id="64" idx="2"/>
            <a:endCxn id="68" idx="1"/>
          </p:cNvCxnSpPr>
          <p:nvPr/>
        </p:nvCxnSpPr>
        <p:spPr>
          <a:xfrm>
            <a:off x="1475656" y="4581128"/>
            <a:ext cx="432048" cy="5852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68" idx="1"/>
            <a:endCxn id="38" idx="2"/>
          </p:cNvCxnSpPr>
          <p:nvPr/>
        </p:nvCxnSpPr>
        <p:spPr>
          <a:xfrm flipV="1">
            <a:off x="1907704" y="4567477"/>
            <a:ext cx="504056" cy="5988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Gerade Verbindung mit Pfeil 53"/>
          <p:cNvCxnSpPr>
            <a:stCxn id="38" idx="2"/>
            <a:endCxn id="66" idx="0"/>
          </p:cNvCxnSpPr>
          <p:nvPr/>
        </p:nvCxnSpPr>
        <p:spPr>
          <a:xfrm>
            <a:off x="2411760" y="4567477"/>
            <a:ext cx="540060" cy="616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Gerade Verbindung mit Pfeil 80"/>
          <p:cNvCxnSpPr>
            <a:stCxn id="66" idx="0"/>
            <a:endCxn id="36" idx="2"/>
          </p:cNvCxnSpPr>
          <p:nvPr/>
        </p:nvCxnSpPr>
        <p:spPr>
          <a:xfrm flipV="1">
            <a:off x="2951820" y="4567477"/>
            <a:ext cx="540060" cy="616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3" name="Gerade Verbindung mit Pfeil 82"/>
          <p:cNvCxnSpPr>
            <a:endCxn id="67" idx="0"/>
          </p:cNvCxnSpPr>
          <p:nvPr/>
        </p:nvCxnSpPr>
        <p:spPr>
          <a:xfrm>
            <a:off x="3491880" y="4567477"/>
            <a:ext cx="486054" cy="616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Gerade Verbindung mit Pfeil 84"/>
          <p:cNvCxnSpPr>
            <a:stCxn id="67" idx="0"/>
            <a:endCxn id="40" idx="2"/>
          </p:cNvCxnSpPr>
          <p:nvPr/>
        </p:nvCxnSpPr>
        <p:spPr>
          <a:xfrm flipV="1">
            <a:off x="3977934" y="4578944"/>
            <a:ext cx="666074" cy="6053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>
            <a:off x="4534911" y="4578944"/>
            <a:ext cx="869604" cy="75667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Rechteck 87"/>
          <p:cNvSpPr/>
          <p:nvPr/>
        </p:nvSpPr>
        <p:spPr>
          <a:xfrm>
            <a:off x="6156176" y="2294941"/>
            <a:ext cx="1224136" cy="3438314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63" name="Gerade Verbindung mit Pfeil 62"/>
          <p:cNvCxnSpPr/>
          <p:nvPr/>
        </p:nvCxnSpPr>
        <p:spPr>
          <a:xfrm>
            <a:off x="5767987" y="2878983"/>
            <a:ext cx="864096" cy="91005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mit Pfeil 26"/>
          <p:cNvCxnSpPr/>
          <p:nvPr/>
        </p:nvCxnSpPr>
        <p:spPr>
          <a:xfrm flipV="1">
            <a:off x="5770149" y="4228923"/>
            <a:ext cx="861934" cy="1014982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Gerade Verbindung mit Pfeil 92"/>
          <p:cNvCxnSpPr>
            <a:endCxn id="56" idx="3"/>
          </p:cNvCxnSpPr>
          <p:nvPr/>
        </p:nvCxnSpPr>
        <p:spPr>
          <a:xfrm flipH="1" flipV="1">
            <a:off x="5796136" y="4051811"/>
            <a:ext cx="720080" cy="6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1" name="Gerade Verbindung mit Pfeil 100"/>
          <p:cNvCxnSpPr/>
          <p:nvPr/>
        </p:nvCxnSpPr>
        <p:spPr>
          <a:xfrm flipV="1">
            <a:off x="1810735" y="3783618"/>
            <a:ext cx="216024" cy="855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Gerade Verbindung mit Pfeil 105"/>
          <p:cNvCxnSpPr/>
          <p:nvPr/>
        </p:nvCxnSpPr>
        <p:spPr>
          <a:xfrm flipV="1">
            <a:off x="2944238" y="3790606"/>
            <a:ext cx="216024" cy="4277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Gerade Verbindung mit Pfeil 107"/>
          <p:cNvCxnSpPr/>
          <p:nvPr/>
        </p:nvCxnSpPr>
        <p:spPr>
          <a:xfrm>
            <a:off x="3995936" y="3780486"/>
            <a:ext cx="288032" cy="8554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Gerade Verbindung mit Pfeil 109"/>
          <p:cNvCxnSpPr/>
          <p:nvPr/>
        </p:nvCxnSpPr>
        <p:spPr>
          <a:xfrm flipV="1">
            <a:off x="1864665" y="4411851"/>
            <a:ext cx="216024" cy="13651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4" name="Gerade Verbindung mit Pfeil 113"/>
          <p:cNvCxnSpPr/>
          <p:nvPr/>
        </p:nvCxnSpPr>
        <p:spPr>
          <a:xfrm>
            <a:off x="2960821" y="4411851"/>
            <a:ext cx="243027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6" name="Gerade Verbindung mit Pfeil 115"/>
          <p:cNvCxnSpPr/>
          <p:nvPr/>
        </p:nvCxnSpPr>
        <p:spPr>
          <a:xfrm>
            <a:off x="4013938" y="4411851"/>
            <a:ext cx="234026" cy="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Gerade Verbindung mit Pfeil 117"/>
          <p:cNvCxnSpPr/>
          <p:nvPr/>
        </p:nvCxnSpPr>
        <p:spPr>
          <a:xfrm>
            <a:off x="5148064" y="3882534"/>
            <a:ext cx="216024" cy="81880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/>
          <p:nvPr/>
        </p:nvCxnSpPr>
        <p:spPr>
          <a:xfrm flipV="1">
            <a:off x="5078810" y="4152882"/>
            <a:ext cx="290438" cy="212222"/>
          </a:xfrm>
          <a:prstGeom prst="straightConnector1">
            <a:avLst/>
          </a:prstGeom>
          <a:ln w="2857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Gerade Verbindung mit Pfeil 121"/>
          <p:cNvCxnSpPr/>
          <p:nvPr/>
        </p:nvCxnSpPr>
        <p:spPr>
          <a:xfrm>
            <a:off x="1583668" y="2530787"/>
            <a:ext cx="396044" cy="84639"/>
          </a:xfrm>
          <a:prstGeom prst="straightConnector1">
            <a:avLst/>
          </a:prstGeom>
          <a:ln w="28575">
            <a:solidFill>
              <a:srgbClr val="9C1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123"/>
          <p:cNvCxnSpPr/>
          <p:nvPr/>
        </p:nvCxnSpPr>
        <p:spPr>
          <a:xfrm flipV="1">
            <a:off x="2843808" y="2706378"/>
            <a:ext cx="270030" cy="2542"/>
          </a:xfrm>
          <a:prstGeom prst="straightConnector1">
            <a:avLst/>
          </a:prstGeom>
          <a:ln w="28575">
            <a:solidFill>
              <a:srgbClr val="9C1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/>
          <p:nvPr/>
        </p:nvCxnSpPr>
        <p:spPr>
          <a:xfrm>
            <a:off x="4013938" y="2705366"/>
            <a:ext cx="270030" cy="3554"/>
          </a:xfrm>
          <a:prstGeom prst="straightConnector1">
            <a:avLst/>
          </a:prstGeom>
          <a:ln w="28575">
            <a:solidFill>
              <a:srgbClr val="9C1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/>
          <p:cNvCxnSpPr>
            <a:endCxn id="68" idx="1"/>
          </p:cNvCxnSpPr>
          <p:nvPr/>
        </p:nvCxnSpPr>
        <p:spPr>
          <a:xfrm>
            <a:off x="1547663" y="4957281"/>
            <a:ext cx="360041" cy="209061"/>
          </a:xfrm>
          <a:prstGeom prst="straightConnector1">
            <a:avLst/>
          </a:prstGeom>
          <a:ln w="28575">
            <a:solidFill>
              <a:srgbClr val="9C1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Gerade Verbindung mit Pfeil 129"/>
          <p:cNvCxnSpPr/>
          <p:nvPr/>
        </p:nvCxnSpPr>
        <p:spPr>
          <a:xfrm flipV="1">
            <a:off x="2771800" y="5213811"/>
            <a:ext cx="288032" cy="15389"/>
          </a:xfrm>
          <a:prstGeom prst="straightConnector1">
            <a:avLst/>
          </a:prstGeom>
          <a:ln w="28575">
            <a:solidFill>
              <a:srgbClr val="9C1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Gerade Verbindung mit Pfeil 131"/>
          <p:cNvCxnSpPr/>
          <p:nvPr/>
        </p:nvCxnSpPr>
        <p:spPr>
          <a:xfrm flipV="1">
            <a:off x="4013938" y="5229200"/>
            <a:ext cx="342038" cy="14705"/>
          </a:xfrm>
          <a:prstGeom prst="straightConnector1">
            <a:avLst/>
          </a:prstGeom>
          <a:ln w="28575">
            <a:solidFill>
              <a:srgbClr val="9C1C2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Gerade Verbindung mit Pfeil 133"/>
          <p:cNvCxnSpPr>
            <a:endCxn id="48" idx="0"/>
          </p:cNvCxnSpPr>
          <p:nvPr/>
        </p:nvCxnSpPr>
        <p:spPr>
          <a:xfrm>
            <a:off x="2411760" y="2878983"/>
            <a:ext cx="0" cy="694033"/>
          </a:xfrm>
          <a:prstGeom prst="straightConnector1">
            <a:avLst/>
          </a:prstGeom>
          <a:ln w="28575">
            <a:solidFill>
              <a:srgbClr val="9C1C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6" name="Gerade Verbindung mit Pfeil 135"/>
          <p:cNvCxnSpPr>
            <a:endCxn id="47" idx="0"/>
          </p:cNvCxnSpPr>
          <p:nvPr/>
        </p:nvCxnSpPr>
        <p:spPr>
          <a:xfrm>
            <a:off x="3491880" y="2878983"/>
            <a:ext cx="0" cy="694033"/>
          </a:xfrm>
          <a:prstGeom prst="straightConnector1">
            <a:avLst/>
          </a:prstGeom>
          <a:ln w="28575">
            <a:solidFill>
              <a:srgbClr val="9C1C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Gerade Verbindung mit Pfeil 137"/>
          <p:cNvCxnSpPr>
            <a:endCxn id="49" idx="0"/>
          </p:cNvCxnSpPr>
          <p:nvPr/>
        </p:nvCxnSpPr>
        <p:spPr>
          <a:xfrm>
            <a:off x="4644008" y="2854976"/>
            <a:ext cx="0" cy="729507"/>
          </a:xfrm>
          <a:prstGeom prst="straightConnector1">
            <a:avLst/>
          </a:prstGeom>
          <a:ln w="28575">
            <a:solidFill>
              <a:srgbClr val="9C1C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0" name="Gerade Verbindung mit Pfeil 139"/>
          <p:cNvCxnSpPr>
            <a:stCxn id="38" idx="2"/>
          </p:cNvCxnSpPr>
          <p:nvPr/>
        </p:nvCxnSpPr>
        <p:spPr>
          <a:xfrm>
            <a:off x="2411760" y="4567477"/>
            <a:ext cx="0" cy="422891"/>
          </a:xfrm>
          <a:prstGeom prst="straightConnector1">
            <a:avLst/>
          </a:prstGeom>
          <a:ln w="28575">
            <a:solidFill>
              <a:srgbClr val="9C1C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2" name="Gerade Verbindung mit Pfeil 141"/>
          <p:cNvCxnSpPr>
            <a:stCxn id="36" idx="2"/>
          </p:cNvCxnSpPr>
          <p:nvPr/>
        </p:nvCxnSpPr>
        <p:spPr>
          <a:xfrm>
            <a:off x="3491880" y="4567477"/>
            <a:ext cx="0" cy="514521"/>
          </a:xfrm>
          <a:prstGeom prst="straightConnector1">
            <a:avLst/>
          </a:prstGeom>
          <a:ln w="28575">
            <a:solidFill>
              <a:srgbClr val="9C1C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4" name="Gerade Verbindung mit Pfeil 143"/>
          <p:cNvCxnSpPr>
            <a:stCxn id="40" idx="2"/>
          </p:cNvCxnSpPr>
          <p:nvPr/>
        </p:nvCxnSpPr>
        <p:spPr>
          <a:xfrm>
            <a:off x="4644008" y="4578944"/>
            <a:ext cx="0" cy="439607"/>
          </a:xfrm>
          <a:prstGeom prst="straightConnector1">
            <a:avLst/>
          </a:prstGeom>
          <a:ln w="28575">
            <a:solidFill>
              <a:srgbClr val="9C1C26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7" name="Textfeld 146"/>
          <p:cNvSpPr txBox="1"/>
          <p:nvPr/>
        </p:nvSpPr>
        <p:spPr>
          <a:xfrm>
            <a:off x="6866179" y="2369039"/>
            <a:ext cx="1944216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/>
              <a:t>Public verification</a:t>
            </a:r>
          </a:p>
          <a:p>
            <a:r>
              <a:rPr lang="en-GB" smtClean="0"/>
              <a:t>process</a:t>
            </a:r>
            <a:endParaRPr lang="en-GB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2" name="Textfeld 81"/>
              <p:cNvSpPr txBox="1"/>
              <p:nvPr/>
            </p:nvSpPr>
            <p:spPr>
              <a:xfrm>
                <a:off x="539552" y="1628800"/>
                <a:ext cx="770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𝑢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𝑥</m:t>
                    </m:r>
                  </m:oMath>
                </a14:m>
                <a:r>
                  <a:rPr lang="en-GB" dirty="0" smtClean="0"/>
                  <a:t>: </a:t>
                </a:r>
                <a:r>
                  <a:rPr lang="en-GB" dirty="0" smtClean="0"/>
                  <a:t>encrypted vote and encrypted ID (One-Time-Pad)</a:t>
                </a:r>
              </a:p>
              <a:p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𝑣</m:t>
                    </m:r>
                    <m:r>
                      <a:rPr lang="de-DE" b="0" i="1" smtClean="0">
                        <a:latin typeface="Cambria Math"/>
                      </a:rPr>
                      <m:t>,</m:t>
                    </m:r>
                    <m:r>
                      <a:rPr lang="de-DE" b="0" i="1" smtClean="0">
                        <a:latin typeface="Cambria Math"/>
                      </a:rPr>
                      <m:t>𝑦</m:t>
                    </m:r>
                  </m:oMath>
                </a14:m>
                <a:r>
                  <a:rPr lang="en-GB" dirty="0" smtClean="0"/>
                  <a:t>: </a:t>
                </a:r>
                <a:r>
                  <a:rPr lang="en-GB" dirty="0" smtClean="0"/>
                  <a:t>encrypted keys for vote and ID (PK- </a:t>
                </a:r>
                <a:r>
                  <a:rPr lang="en-GB" dirty="0" err="1" smtClean="0"/>
                  <a:t>Krypto</a:t>
                </a:r>
                <a:r>
                  <a:rPr lang="en-GB" dirty="0" smtClean="0"/>
                  <a:t>)</a:t>
                </a:r>
                <a:endParaRPr lang="en-GB" dirty="0"/>
              </a:p>
            </p:txBody>
          </p:sp>
        </mc:Choice>
        <mc:Fallback>
          <p:sp>
            <p:nvSpPr>
              <p:cNvPr id="82" name="Textfeld 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7704856" cy="646331"/>
              </a:xfrm>
              <a:prstGeom prst="rect">
                <a:avLst/>
              </a:prstGeom>
              <a:blipFill rotWithShape="1">
                <a:blip r:embed="rId20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6" name="Textfeld 145"/>
          <p:cNvSpPr txBox="1"/>
          <p:nvPr/>
        </p:nvSpPr>
        <p:spPr>
          <a:xfrm>
            <a:off x="6866179" y="3319244"/>
            <a:ext cx="1944216" cy="923330"/>
          </a:xfrm>
          <a:prstGeom prst="rect">
            <a:avLst/>
          </a:prstGeom>
          <a:solidFill>
            <a:schemeClr val="bg1"/>
          </a:solidFill>
          <a:ln w="28575">
            <a:solidFill>
              <a:srgbClr val="9C1C26"/>
            </a:solidFill>
          </a:ln>
        </p:spPr>
        <p:txBody>
          <a:bodyPr wrap="square" rtlCol="0">
            <a:spAutoFit/>
          </a:bodyPr>
          <a:lstStyle/>
          <a:p>
            <a:r>
              <a:rPr lang="en-GB" smtClean="0"/>
              <a:t>Private verification process</a:t>
            </a:r>
            <a:endParaRPr lang="en-GB"/>
          </a:p>
        </p:txBody>
      </p:sp>
      <p:grpSp>
        <p:nvGrpSpPr>
          <p:cNvPr id="104" name="Gruppieren 103"/>
          <p:cNvGrpSpPr/>
          <p:nvPr/>
        </p:nvGrpSpPr>
        <p:grpSpPr>
          <a:xfrm>
            <a:off x="5367086" y="2566609"/>
            <a:ext cx="400901" cy="562273"/>
            <a:chOff x="5230149" y="2327417"/>
            <a:chExt cx="400901" cy="562273"/>
          </a:xfrm>
        </p:grpSpPr>
        <p:sp>
          <p:nvSpPr>
            <p:cNvPr id="105" name="Diagonaler Streifen 104"/>
            <p:cNvSpPr/>
            <p:nvPr/>
          </p:nvSpPr>
          <p:spPr>
            <a:xfrm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7" name="Diagonaler Streifen 106"/>
            <p:cNvSpPr/>
            <p:nvPr/>
          </p:nvSpPr>
          <p:spPr>
            <a:xfrm flipH="1" flipV="1"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09" name="Diagonaler Streifen 108"/>
            <p:cNvSpPr/>
            <p:nvPr/>
          </p:nvSpPr>
          <p:spPr>
            <a:xfrm flipH="1" flipV="1">
              <a:off x="5401964" y="2452367"/>
              <a:ext cx="143179" cy="257173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1" name="Ellipse 110"/>
            <p:cNvSpPr/>
            <p:nvPr/>
          </p:nvSpPr>
          <p:spPr>
            <a:xfrm>
              <a:off x="5316056" y="2327417"/>
              <a:ext cx="314994" cy="31237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2" name="Ellipse 111"/>
            <p:cNvSpPr/>
            <p:nvPr/>
          </p:nvSpPr>
          <p:spPr>
            <a:xfrm>
              <a:off x="5487871" y="2389892"/>
              <a:ext cx="61135" cy="93712"/>
            </a:xfrm>
            <a:prstGeom prst="ellipse">
              <a:avLst/>
            </a:prstGeom>
            <a:solidFill>
              <a:srgbClr val="FFD0C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3" name="Trapezoid 112"/>
            <p:cNvSpPr/>
            <p:nvPr/>
          </p:nvSpPr>
          <p:spPr>
            <a:xfrm>
              <a:off x="5316056" y="2764740"/>
              <a:ext cx="114543" cy="101019"/>
            </a:xfrm>
            <a:prstGeom prst="trapezoid">
              <a:avLst/>
            </a:prstGeom>
            <a:solidFill>
              <a:srgbClr val="FFD0C5"/>
            </a:solidFill>
            <a:ln>
              <a:solidFill>
                <a:srgbClr val="FF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15" name="Gruppieren 114"/>
          <p:cNvGrpSpPr/>
          <p:nvPr/>
        </p:nvGrpSpPr>
        <p:grpSpPr>
          <a:xfrm>
            <a:off x="5369248" y="4990368"/>
            <a:ext cx="400901" cy="562273"/>
            <a:chOff x="5230149" y="2327417"/>
            <a:chExt cx="400901" cy="562273"/>
          </a:xfrm>
        </p:grpSpPr>
        <p:sp>
          <p:nvSpPr>
            <p:cNvPr id="117" name="Diagonaler Streifen 116"/>
            <p:cNvSpPr/>
            <p:nvPr/>
          </p:nvSpPr>
          <p:spPr>
            <a:xfrm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19" name="Diagonaler Streifen 118"/>
            <p:cNvSpPr/>
            <p:nvPr/>
          </p:nvSpPr>
          <p:spPr>
            <a:xfrm flipH="1" flipV="1"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1" name="Diagonaler Streifen 120"/>
            <p:cNvSpPr/>
            <p:nvPr/>
          </p:nvSpPr>
          <p:spPr>
            <a:xfrm flipH="1" flipV="1">
              <a:off x="5401964" y="2452367"/>
              <a:ext cx="143179" cy="257173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23" name="Ellipse 122"/>
            <p:cNvSpPr/>
            <p:nvPr/>
          </p:nvSpPr>
          <p:spPr>
            <a:xfrm>
              <a:off x="5316056" y="2327417"/>
              <a:ext cx="314994" cy="31237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5" name="Ellipse 124"/>
            <p:cNvSpPr/>
            <p:nvPr/>
          </p:nvSpPr>
          <p:spPr>
            <a:xfrm>
              <a:off x="5487871" y="2389892"/>
              <a:ext cx="61135" cy="93712"/>
            </a:xfrm>
            <a:prstGeom prst="ellipse">
              <a:avLst/>
            </a:prstGeom>
            <a:solidFill>
              <a:srgbClr val="FFD0C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7" name="Trapezoid 126"/>
            <p:cNvSpPr/>
            <p:nvPr/>
          </p:nvSpPr>
          <p:spPr>
            <a:xfrm>
              <a:off x="5316056" y="2764740"/>
              <a:ext cx="114543" cy="101019"/>
            </a:xfrm>
            <a:prstGeom prst="trapezoid">
              <a:avLst/>
            </a:prstGeom>
            <a:solidFill>
              <a:srgbClr val="FFD0C5"/>
            </a:solidFill>
            <a:ln>
              <a:solidFill>
                <a:srgbClr val="FF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29" name="Textfeld 128"/>
          <p:cNvSpPr txBox="1"/>
          <p:nvPr/>
        </p:nvSpPr>
        <p:spPr>
          <a:xfrm>
            <a:off x="6516216" y="386104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89899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7" grpId="0" animBg="1"/>
      <p:bldP spid="146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Decryption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marL="0" indent="0"/>
                <a:r>
                  <a:rPr lang="de-DE" b="1" dirty="0" smtClean="0"/>
                  <a:t>Input: </a:t>
                </a:r>
                <a:r>
                  <a:rPr lang="de-DE" b="1" i="1" dirty="0">
                    <a:latin typeface="Cambria Math"/>
                  </a:rPr>
                  <a:t> </a:t>
                </a:r>
                <a:endParaRPr lang="de-DE" b="1" i="1" dirty="0" smtClean="0">
                  <a:latin typeface="Cambria Math"/>
                </a:endParaRPr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de-DE" b="0" i="1" smtClean="0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d>
                        <m:dPr>
                          <m:begChr m:val="{"/>
                          <m:endChr m:val="}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d>
                            <m:dPr>
                              <m:begChr m:val="⟨"/>
                              <m:endChr m:val="⟩"/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/>
                                </a:rPr>
                                <m:t>, 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/>
                                </a:rPr>
                                <m:t>,</m:t>
                              </m:r>
                              <m:sSub>
                                <m:sSub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𝑦</m:t>
                                  </m:r>
                                </m:e>
                                <m:sub>
                                  <m:r>
                                    <a:rPr lang="de-DE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d>
                                <m:dPr>
                                  <m:ctrlPr>
                                    <a:rPr lang="de-DE" i="1">
                                      <a:latin typeface="Cambria Math"/>
                                    </a:rPr>
                                  </m:ctrlPr>
                                </m:dPr>
                                <m:e>
                                  <m:r>
                                    <a:rPr lang="de-DE" i="1">
                                      <a:latin typeface="Cambria Math"/>
                                    </a:rPr>
                                    <m:t>𝑙</m:t>
                                  </m:r>
                                </m:e>
                              </m:d>
                              <m:r>
                                <a:rPr lang="de-DE" i="1">
                                  <a:latin typeface="Cambria Math"/>
                                </a:rPr>
                                <m:t> </m:t>
                              </m:r>
                            </m:e>
                          </m:d>
                        </m:e>
                      </m:d>
                    </m:oMath>
                  </m:oMathPara>
                </a14:m>
                <a:endParaRPr lang="en-GB" dirty="0" smtClean="0"/>
              </a:p>
              <a:p>
                <a:pPr marL="0" indent="0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𝐾</m:t>
                    </m:r>
                  </m:oMath>
                </a14:m>
                <a:r>
                  <a:rPr lang="en-GB" dirty="0" smtClean="0"/>
                  <a:t> encoded IDs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en-GB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en-GB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en-GB" i="1">
                                <a:latin typeface="Cambria Math"/>
                              </a:rPr>
                              <m:t>=</m:t>
                            </m:r>
                            <m:r>
                              <a:rPr lang="en-GB" i="1">
                                <a:latin typeface="Cambria Math"/>
                              </a:rPr>
                              <m:t>𝐶</m:t>
                            </m:r>
                            <m:r>
                              <a:rPr lang="en-GB" i="1">
                                <a:latin typeface="Cambria Math"/>
                              </a:rPr>
                              <m:t>(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  <m:r>
                              <a:rPr lang="de-DE" b="0" i="1" smtClean="0">
                                <a:latin typeface="Cambria Math"/>
                              </a:rPr>
                              <m:t>′</m:t>
                            </m:r>
                            <m:sSub>
                              <m:sSubPr>
                                <m:ctrlPr>
                                  <a:rPr lang="en-GB" i="1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,</m:t>
                                </m:r>
                                <m:r>
                                  <a:rPr lang="de-DE" b="0" i="1" smtClean="0">
                                    <a:latin typeface="Cambria Math"/>
                                  </a:rPr>
                                  <m:t>𝑑</m:t>
                                </m:r>
                              </m:e>
                              <m:sub>
                                <m:r>
                                  <a:rPr lang="de-DE" b="0" i="1" smtClean="0">
                                    <a:latin typeface="Cambria Math"/>
                                  </a:rPr>
                                  <m:t>𝑙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GB" i="1">
                        <a:latin typeface="Cambria Math"/>
                      </a:rPr>
                      <m:t>,</m:t>
                    </m:r>
                    <m:r>
                      <a:rPr lang="de-DE" i="1">
                        <a:latin typeface="Cambria Math"/>
                      </a:rPr>
                      <m:t>1≤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de-DE" i="1">
                        <a:latin typeface="Cambria Math"/>
                      </a:rPr>
                      <m:t>≤</m:t>
                    </m:r>
                    <m:r>
                      <a:rPr lang="de-DE" i="1">
                        <a:latin typeface="Cambria Math"/>
                      </a:rPr>
                      <m:t>𝐾</m:t>
                    </m:r>
                  </m:oMath>
                </a14:m>
                <a:endParaRPr lang="de-DE" i="1" dirty="0" smtClean="0">
                  <a:latin typeface="Cambria Math"/>
                </a:endParaRPr>
              </a:p>
              <a:p>
                <a:pPr marL="0" indent="0"/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𝐾</m:t>
                    </m:r>
                  </m:oMath>
                </a14:m>
                <a:r>
                  <a:rPr lang="en-GB" dirty="0"/>
                  <a:t> encrypted keys </a:t>
                </a:r>
                <a:r>
                  <a:rPr lang="en-GB" dirty="0" smtClean="0"/>
                  <a:t>(ID) </a:t>
                </a:r>
                <a14:m>
                  <m:oMath xmlns:m="http://schemas.openxmlformats.org/officeDocument/2006/math">
                    <m:d>
                      <m:dPr>
                        <m:begChr m:val="{"/>
                        <m:endChr m:val="}"/>
                        <m:ctrlPr>
                          <a:rPr lang="de-DE" i="1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⟨"/>
                            <m:endChr m:val="⟩"/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𝑦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  <m:r>
                              <a:rPr lang="de-DE" i="1">
                                <a:latin typeface="Cambria Math"/>
                              </a:rPr>
                              <m:t>=</m:t>
                            </m:r>
                            <m:r>
                              <a:rPr lang="de-DE" i="1">
                                <a:latin typeface="Cambria Math"/>
                              </a:rPr>
                              <m:t>𝐸𝑛𝑐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</a:rPr>
                                  <m:t>′</m:t>
                                </m:r>
                                <m:r>
                                  <a:rPr lang="de-DE" i="1">
                                    <a:latin typeface="Cambria Math"/>
                                  </a:rPr>
                                  <m:t>,</m:t>
                                </m:r>
                                <m:sSub>
                                  <m:sSubPr>
                                    <m:ctrlPr>
                                      <a:rPr lang="de-DE" i="1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𝑟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𝑙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</a:rPr>
                                  <m:t>′</m:t>
                                </m:r>
                              </m:e>
                            </m:d>
                          </m:e>
                        </m:d>
                      </m:e>
                    </m:d>
                    <m:r>
                      <a:rPr lang="de-DE" i="1">
                        <a:latin typeface="Cambria Math"/>
                      </a:rPr>
                      <m:t>, 1≤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de-DE" i="1">
                        <a:latin typeface="Cambria Math"/>
                      </a:rPr>
                      <m:t>≤</m:t>
                    </m:r>
                    <m:r>
                      <a:rPr lang="de-DE" i="1">
                        <a:latin typeface="Cambria Math"/>
                      </a:rPr>
                      <m:t>𝐾</m:t>
                    </m:r>
                  </m:oMath>
                </a14:m>
                <a:endParaRPr lang="de-DE" dirty="0" smtClean="0"/>
              </a:p>
              <a:p>
                <a:pPr marL="0" indent="0"/>
                <a:endParaRPr lang="de-DE" dirty="0"/>
              </a:p>
              <a:p>
                <a:pPr marL="0" indent="0"/>
                <a:r>
                  <a:rPr lang="de-DE" b="1" dirty="0" err="1" smtClean="0"/>
                  <a:t>Decryption</a:t>
                </a:r>
                <a:r>
                  <a:rPr lang="de-DE" b="1" dirty="0" smtClean="0"/>
                  <a:t>:</a:t>
                </a:r>
              </a:p>
              <a:p>
                <a:pPr marL="0" indent="0"/>
                <a:r>
                  <a:rPr lang="de-DE" dirty="0" err="1" smtClean="0"/>
                  <a:t>Decrypt</a:t>
                </a:r>
                <a:r>
                  <a:rPr lang="de-DE" dirty="0" smtClean="0"/>
                  <a:t> ID-</a:t>
                </a:r>
                <a:r>
                  <a:rPr lang="de-DE" dirty="0" err="1" smtClean="0"/>
                  <a:t>keys</a:t>
                </a:r>
                <a:r>
                  <a:rPr lang="de-DE" dirty="0" smtClean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/>
                      </a:rPr>
                      <m:t>Dec</m:t>
                    </m:r>
                    <m:d>
                      <m:dPr>
                        <m:ctrlPr>
                          <a:rPr lang="de-DE" b="0" i="0" smtClean="0">
                            <a:latin typeface="Cambria Math"/>
                          </a:rPr>
                        </m:ctrlPr>
                      </m:dPr>
                      <m:e>
                        <m:r>
                          <a:rPr lang="de-DE" i="1">
                            <a:latin typeface="Cambria Math"/>
                          </a:rPr>
                          <m:t>𝑦</m:t>
                        </m:r>
                        <m:d>
                          <m:dPr>
                            <m:ctrlPr>
                              <a:rPr lang="de-DE" i="1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𝑖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′ </m:t>
                    </m:r>
                  </m:oMath>
                </a14:m>
                <a:endParaRPr lang="de-DE" dirty="0" smtClean="0"/>
              </a:p>
              <a:p>
                <a:pPr marL="0" indent="0"/>
                <a:r>
                  <a:rPr lang="de-DE" dirty="0" err="1" smtClean="0"/>
                  <a:t>Decode</a:t>
                </a:r>
                <a:r>
                  <a:rPr lang="de-DE" dirty="0" smtClean="0"/>
                  <a:t> ID: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f>
                          <m:f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fPr>
                          <m:num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  <m:d>
                              <m:d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𝑖</m:t>
                                </m:r>
                              </m:e>
                            </m:d>
                          </m:num>
                          <m:den>
                            <m:sSup>
                              <m:sSupPr>
                                <m:ctrlPr>
                                  <a:rPr lang="de-DE" b="0" i="1" smtClean="0">
                                    <a:latin typeface="Cambria Math"/>
                                  </a:rPr>
                                </m:ctrlPr>
                              </m:sSupPr>
                              <m:e>
                                <m:r>
                                  <a:rPr lang="de-DE" b="0" i="1" smtClean="0">
                                    <a:latin typeface="Cambria Math"/>
                                  </a:rPr>
                                  <m:t>𝑔</m:t>
                                </m:r>
                              </m:e>
                              <m:sup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𝑠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/>
                                  </a:rPr>
                                  <m:t>′</m:t>
                                </m:r>
                              </m:sup>
                            </m:sSup>
                          </m:den>
                        </m:f>
                        <m:r>
                          <a:rPr lang="de-DE" b="0" i="1" smtClean="0">
                            <a:latin typeface="Cambria Math"/>
                          </a:rPr>
                          <m:t>= </m:t>
                        </m:r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𝑖</m:t>
                            </m:r>
                          </m:sub>
                        </m:sSub>
                      </m:sup>
                    </m:sSup>
                  </m:oMath>
                </a14:m>
                <a:endParaRPr lang="de-DE" dirty="0" smtClean="0"/>
              </a:p>
              <a:p>
                <a:pPr marL="0" indent="0"/>
                <a:r>
                  <a:rPr lang="de-DE" dirty="0" smtClean="0"/>
                  <a:t>Match </a:t>
                </a:r>
                <a:r>
                  <a:rPr lang="de-DE" dirty="0" err="1" smtClean="0"/>
                  <a:t>vote</a:t>
                </a:r>
                <a:r>
                  <a:rPr lang="de-DE" dirty="0" smtClean="0"/>
                  <a:t>-shares, </a:t>
                </a:r>
                <a:r>
                  <a:rPr lang="de-DE" dirty="0" err="1" smtClean="0"/>
                  <a:t>Decrypt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vote-key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and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decode</a:t>
                </a:r>
                <a:r>
                  <a:rPr lang="de-DE" dirty="0" smtClean="0"/>
                  <a:t> </a:t>
                </a:r>
                <a:r>
                  <a:rPr lang="de-DE" dirty="0" err="1" smtClean="0"/>
                  <a:t>votes</a:t>
                </a:r>
                <a:r>
                  <a:rPr lang="de-DE" dirty="0" smtClean="0"/>
                  <a:t>.</a:t>
                </a:r>
              </a:p>
              <a:p>
                <a:pPr marL="0" indent="0"/>
                <a:endParaRPr lang="de-DE" dirty="0"/>
              </a:p>
              <a:p>
                <a:pPr marL="0" indent="0"/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34" b="-761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22640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Motivation (2)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484784"/>
            <a:ext cx="7668384" cy="447994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Votes are encrypted using public key </a:t>
            </a:r>
            <a:r>
              <a:rPr lang="en-GB" dirty="0" smtClean="0"/>
              <a:t>cryptography. </a:t>
            </a:r>
            <a:r>
              <a:rPr lang="en-GB" dirty="0"/>
              <a:t>V</a:t>
            </a:r>
            <a:r>
              <a:rPr lang="en-GB" dirty="0" smtClean="0"/>
              <a:t>oter </a:t>
            </a:r>
            <a:r>
              <a:rPr lang="en-GB" dirty="0" smtClean="0"/>
              <a:t>gets a </a:t>
            </a:r>
            <a:r>
              <a:rPr lang="en-GB" dirty="0" smtClean="0"/>
              <a:t>receipt.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Voter verifies that the encrypted vote is contained in the tally and that the </a:t>
            </a:r>
            <a:r>
              <a:rPr lang="en-GB" dirty="0" err="1" smtClean="0"/>
              <a:t>ciphertext</a:t>
            </a:r>
            <a:r>
              <a:rPr lang="en-GB" dirty="0" smtClean="0"/>
              <a:t> is unmodified.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Mix-nets are used to make these votes anonymous before decrypting. 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Verification of its correct function by publishing additional information.</a:t>
            </a:r>
          </a:p>
          <a:p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169337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Decryption</a:t>
            </a:r>
            <a:r>
              <a:rPr lang="de-DE" dirty="0" smtClean="0"/>
              <a:t> (2)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GB" b="1" dirty="0" smtClean="0"/>
                  <a:t>Output</a:t>
                </a:r>
                <a:r>
                  <a:rPr lang="en-GB" dirty="0" smtClean="0"/>
                  <a:t>: </a:t>
                </a:r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/>
                  <a:t>Publish </a:t>
                </a:r>
                <a:r>
                  <a:rPr lang="en-GB" dirty="0"/>
                  <a:t>vote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  <a:ea typeface="Cambria Math"/>
                      </a:rPr>
                      <m:t>𝑡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(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𝑖</m:t>
                    </m:r>
                    <m:r>
                      <a:rPr lang="en-GB" i="1">
                        <a:latin typeface="Cambria Math"/>
                        <a:ea typeface="Cambria Math"/>
                      </a:rPr>
                      <m:t>)</m:t>
                    </m:r>
                  </m:oMath>
                </a14:m>
                <a:r>
                  <a:rPr lang="en-GB" dirty="0"/>
                  <a:t> and </a:t>
                </a:r>
                <a:r>
                  <a:rPr lang="en-GB" dirty="0" err="1"/>
                  <a:t>decommitment</a:t>
                </a:r>
                <a:r>
                  <a:rPr lang="en-GB" dirty="0"/>
                  <a:t> value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𝑠</m:t>
                        </m:r>
                      </m:e>
                      <m:sup>
                        <m:r>
                          <a:rPr lang="de-DE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/>
                      </a:rPr>
                      <m:t>(</m:t>
                    </m:r>
                    <m:r>
                      <a:rPr lang="de-DE" i="1">
                        <a:latin typeface="Cambria Math"/>
                      </a:rPr>
                      <m:t>𝑖</m:t>
                    </m:r>
                    <m:r>
                      <a:rPr lang="de-DE" i="1">
                        <a:latin typeface="Cambria Math"/>
                      </a:rPr>
                      <m:t>)</m:t>
                    </m:r>
                  </m:oMath>
                </a14:m>
                <a:r>
                  <a:rPr lang="de-DE" dirty="0"/>
                  <a:t>.</a:t>
                </a:r>
                <a:endParaRPr lang="en-GB" dirty="0" smtClean="0"/>
              </a:p>
              <a:p>
                <a:pPr marL="342900" indent="-342900">
                  <a:buFont typeface="Arial" pitchFamily="34" charset="0"/>
                  <a:buChar char="•"/>
                </a:pPr>
                <a:r>
                  <a:rPr lang="en-GB" dirty="0" smtClean="0"/>
                  <a:t>Proof for correct matching.</a:t>
                </a:r>
              </a:p>
              <a:p>
                <a:endParaRPr lang="en-GB" dirty="0"/>
              </a:p>
              <a:p>
                <a:r>
                  <a:rPr lang="en-GB" b="1" dirty="0" smtClean="0"/>
                  <a:t>Proof of correct matching: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</m:t>
                        </m:r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𝐶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′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de-DE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 smtClean="0"/>
                  <a:t>),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</m:t>
                        </m:r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en-GB" i="1">
                        <a:latin typeface="Cambria Math"/>
                      </a:rPr>
                      <m:t>=</m:t>
                    </m:r>
                    <m:r>
                      <a:rPr lang="en-GB" i="1">
                        <a:latin typeface="Cambria Math"/>
                      </a:rPr>
                      <m:t>𝐶</m:t>
                    </m:r>
                    <m:r>
                      <a:rPr lang="en-GB" i="1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de-DE" i="1">
                            <a:latin typeface="Cambria Math"/>
                          </a:rPr>
                          <m:t>(</m:t>
                        </m:r>
                        <m:r>
                          <a:rPr lang="de-DE" i="1">
                            <a:latin typeface="Cambria Math"/>
                          </a:rPr>
                          <m:t>𝑙</m:t>
                        </m:r>
                        <m:r>
                          <a:rPr lang="de-DE" i="1">
                            <a:latin typeface="Cambria Math"/>
                          </a:rPr>
                          <m:t>)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′</m:t>
                    </m:r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en-GB" i="1">
                            <a:latin typeface="Cambria Math"/>
                          </a:rPr>
                          <m:t>,</m:t>
                        </m:r>
                        <m:r>
                          <a:rPr lang="de-DE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de-DE" i="1">
                            <a:latin typeface="Cambria Math"/>
                          </a:rPr>
                          <m:t>(</m:t>
                        </m:r>
                        <m:r>
                          <a:rPr lang="de-DE" i="1">
                            <a:latin typeface="Cambria Math"/>
                          </a:rPr>
                          <m:t>𝑙</m:t>
                        </m:r>
                        <m:r>
                          <a:rPr lang="de-DE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r>
                  <a:rPr lang="en-GB" dirty="0" smtClean="0"/>
                  <a:t>) with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𝑙</m:t>
                        </m:r>
                      </m:sub>
                    </m:sSub>
                  </m:oMath>
                </a14:m>
                <a:r>
                  <a:rPr lang="en-GB" dirty="0" smtClean="0"/>
                  <a:t>=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𝑑</m:t>
                        </m:r>
                      </m:e>
                      <m:sub>
                        <m:r>
                          <a:rPr lang="de-DE" i="1">
                            <a:latin typeface="Cambria Math"/>
                            <a:ea typeface="Cambria Math"/>
                          </a:rPr>
                          <m:t>𝜎</m:t>
                        </m:r>
                        <m:r>
                          <a:rPr lang="de-DE" i="1">
                            <a:latin typeface="Cambria Math"/>
                          </a:rPr>
                          <m:t>(</m:t>
                        </m:r>
                        <m:r>
                          <a:rPr lang="de-DE" i="1">
                            <a:latin typeface="Cambria Math"/>
                          </a:rPr>
                          <m:t>𝑙</m:t>
                        </m:r>
                        <m:r>
                          <a:rPr lang="de-DE" i="1">
                            <a:latin typeface="Cambria Math"/>
                          </a:rPr>
                          <m:t>)</m:t>
                        </m:r>
                      </m:sub>
                    </m:sSub>
                  </m:oMath>
                </a14:m>
                <a:endParaRPr lang="en-GB" dirty="0" smtClean="0"/>
              </a:p>
              <a:p>
                <a:r>
                  <a:rPr lang="en-GB" dirty="0" smtClean="0"/>
                  <a:t>Show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/>
                      </a:rPr>
                      <m:t>𝐷𝑒𝑐</m:t>
                    </m:r>
                    <m:d>
                      <m:dPr>
                        <m:ctrlPr>
                          <a:rPr lang="de-DE" b="0" i="1" smtClean="0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𝑥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/>
                              </a:rPr>
                              <m:t>𝐶</m:t>
                            </m:r>
                            <m:r>
                              <a:rPr lang="de-DE" b="0" i="1" smtClean="0">
                                <a:latin typeface="Cambria Math"/>
                              </a:rPr>
                              <m:t>1</m:t>
                            </m:r>
                          </m:sub>
                        </m:sSub>
                        <m:d>
                          <m:dPr>
                            <m:ctrlPr>
                              <a:rPr lang="de-DE" b="0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/>
                              </a:rPr>
                              <m:t>𝑙</m:t>
                            </m:r>
                          </m:e>
                        </m:d>
                      </m:e>
                    </m:d>
                    <m:r>
                      <a:rPr lang="de-DE" b="0" i="1" smtClean="0">
                        <a:latin typeface="Cambria Math"/>
                      </a:rPr>
                      <m:t>=</m:t>
                    </m:r>
                    <m:r>
                      <a:rPr lang="de-DE" b="0" i="1" smtClean="0">
                        <a:latin typeface="Cambria Math"/>
                      </a:rPr>
                      <m:t>𝐷𝑒𝑐</m:t>
                    </m:r>
                    <m:r>
                      <a:rPr lang="de-DE" b="0" i="1" smtClean="0">
                        <a:latin typeface="Cambria Math"/>
                      </a:rPr>
                      <m:t>(</m:t>
                    </m:r>
                    <m:sSub>
                      <m:sSubPr>
                        <m:ctrlPr>
                          <a:rPr lang="de-DE" b="0" i="1" smtClean="0">
                            <a:latin typeface="Cambria Math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b="0" i="1" smtClean="0">
                            <a:latin typeface="Cambria Math"/>
                          </a:rPr>
                          <m:t>𝐶</m:t>
                        </m:r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  <a:ea typeface="Cambria Math"/>
                      </a:rPr>
                      <m:t>𝜎</m:t>
                    </m:r>
                    <m:r>
                      <a:rPr lang="de-DE" b="0" i="1" smtClean="0">
                        <a:latin typeface="Cambria Math"/>
                      </a:rPr>
                      <m:t>(</m:t>
                    </m:r>
                    <m:r>
                      <a:rPr lang="de-DE" b="0" i="1" smtClean="0">
                        <a:latin typeface="Cambria Math"/>
                      </a:rPr>
                      <m:t>𝑙</m:t>
                    </m:r>
                    <m:r>
                      <a:rPr lang="de-DE" b="0" i="1" smtClean="0">
                        <a:latin typeface="Cambria Math"/>
                      </a:rPr>
                      <m:t>)))</m:t>
                    </m:r>
                  </m:oMath>
                </a14:m>
                <a:r>
                  <a:rPr lang="en-GB" dirty="0" smtClean="0"/>
                  <a:t> by knowledge of “recoding” value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GB" i="1">
                            <a:latin typeface="Cambria Math"/>
                          </a:rPr>
                        </m:ctrlPr>
                      </m:sSubPr>
                      <m:e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</a:rPr>
                          <m:t>−</m:t>
                        </m:r>
                        <m:r>
                          <a:rPr lang="en-GB" i="1">
                            <a:latin typeface="Cambria Math"/>
                          </a:rPr>
                          <m:t>𝑠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𝑙</m:t>
                        </m:r>
                      </m:sub>
                    </m:sSub>
                    <m:r>
                      <a:rPr lang="de-DE" i="1">
                        <a:latin typeface="Cambria Math"/>
                      </a:rPr>
                      <m:t>′</m:t>
                    </m:r>
                    <m:r>
                      <a:rPr lang="de-DE" b="0" i="1" smtClean="0">
                        <a:latin typeface="Cambria Math"/>
                      </a:rPr>
                      <m:t>)</m:t>
                    </m:r>
                  </m:oMath>
                </a14:m>
                <a:endParaRPr lang="en-GB" dirty="0" smtClean="0"/>
              </a:p>
              <a:p>
                <a:r>
                  <a:rPr lang="de-DE" dirty="0" smtClean="0"/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</m:t>
                        </m:r>
                        <m:r>
                          <a:rPr lang="de-DE" i="1">
                            <a:latin typeface="Cambria Math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/>
                      </a:rPr>
                      <m:t>∗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=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𝑔</m:t>
                        </m:r>
                      </m:e>
                      <m:sup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𝑙</m:t>
                            </m:r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  <m:r>
                          <a:rPr lang="de-DE" b="0" i="1" smtClean="0">
                            <a:latin typeface="Cambria Math"/>
                          </a:rPr>
                          <m:t>+</m:t>
                        </m:r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sSubSup>
                              <m:sSubSupPr>
                                <m:ctrlPr>
                                  <a:rPr lang="de-DE" i="1">
                                    <a:latin typeface="Cambria Math"/>
                                  </a:rPr>
                                </m:ctrlPr>
                              </m:sSubSupPr>
                              <m:e>
                                <m:r>
                                  <a:rPr lang="en-GB" i="1">
                                    <a:latin typeface="Cambria Math"/>
                                  </a:rPr>
                                  <m:t>𝑠</m:t>
                                </m:r>
                              </m:e>
                              <m:sub>
                                <m:r>
                                  <a:rPr lang="de-DE" i="1">
                                    <a:latin typeface="Cambria Math"/>
                                    <a:ea typeface="Cambria Math"/>
                                  </a:rPr>
                                  <m:t>𝜎</m:t>
                                </m:r>
                                <m:d>
                                  <m:dPr>
                                    <m:ctrlPr>
                                      <a:rPr lang="de-DE" i="1">
                                        <a:latin typeface="Cambria Math"/>
                                        <a:ea typeface="Cambria Math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i="1">
                                        <a:latin typeface="Cambria Math"/>
                                      </a:rPr>
                                      <m:t>𝑙</m:t>
                                    </m:r>
                                  </m:e>
                                </m:d>
                              </m:sub>
                              <m:sup>
                                <m:r>
                                  <a:rPr lang="de-DE" i="1">
                                    <a:latin typeface="Cambria Math"/>
                                  </a:rPr>
                                  <m:t>′</m:t>
                                </m:r>
                              </m:sup>
                            </m:sSubSup>
                            <m:r>
                              <a:rPr lang="de-DE" i="1">
                                <a:latin typeface="Cambria Math"/>
                              </a:rPr>
                              <m:t>−</m:t>
                            </m:r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  <m:r>
                          <a:rPr lang="de-DE" i="1">
                            <a:latin typeface="Cambria Math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/>
                      </a:rPr>
                      <m:t>∗ </m:t>
                    </m:r>
                    <m:sSup>
                      <m:sSupPr>
                        <m:ctrlPr>
                          <a:rPr lang="de-DE" b="0" i="1" smtClean="0">
                            <a:latin typeface="Cambria Math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</a:rPr>
                              <m:t>𝑙</m:t>
                            </m:r>
                          </m:sub>
                        </m:sSub>
                      </m:sup>
                    </m:sSup>
                    <m:r>
                      <a:rPr lang="de-DE" b="0" i="1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𝑔</m:t>
                        </m:r>
                      </m:e>
                      <m:sup>
                        <m:sSubSup>
                          <m:sSubSupPr>
                            <m:ctrlPr>
                              <a:rPr lang="de-DE" i="1">
                                <a:latin typeface="Cambria Math"/>
                              </a:rPr>
                            </m:ctrlPr>
                          </m:sSubSupPr>
                          <m:e>
                            <m:r>
                              <a:rPr lang="en-GB" i="1">
                                <a:latin typeface="Cambria Math"/>
                              </a:rPr>
                              <m:t>𝑠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</m:sub>
                          <m:sup>
                            <m:r>
                              <a:rPr lang="de-DE" i="1">
                                <a:latin typeface="Cambria Math"/>
                              </a:rPr>
                              <m:t>′</m:t>
                            </m:r>
                          </m:sup>
                        </m:sSubSup>
                      </m:sup>
                    </m:sSup>
                    <m:r>
                      <a:rPr lang="de-DE" i="1">
                        <a:latin typeface="Cambria Math"/>
                      </a:rPr>
                      <m:t>∗ </m:t>
                    </m:r>
                    <m:sSup>
                      <m:sSupPr>
                        <m:ctrlPr>
                          <a:rPr lang="de-DE" i="1">
                            <a:latin typeface="Cambria Math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/>
                          </a:rPr>
                          <m:t>h</m:t>
                        </m:r>
                      </m:e>
                      <m:sup>
                        <m:sSub>
                          <m:sSubPr>
                            <m:ctrlPr>
                              <a:rPr lang="en-GB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/>
                              </a:rPr>
                              <m:t>𝑑</m:t>
                            </m:r>
                          </m:e>
                          <m:sub>
                            <m:r>
                              <a:rPr lang="de-DE" i="1">
                                <a:latin typeface="Cambria Math"/>
                                <a:ea typeface="Cambria Math"/>
                              </a:rPr>
                              <m:t>𝜎</m:t>
                            </m:r>
                            <m:d>
                              <m:dPr>
                                <m:ctrlPr>
                                  <a:rPr lang="de-DE" i="1">
                                    <a:latin typeface="Cambria Math"/>
                                    <a:ea typeface="Cambria Math"/>
                                  </a:rPr>
                                </m:ctrlPr>
                              </m:dPr>
                              <m:e>
                                <m:r>
                                  <a:rPr lang="de-DE" i="1">
                                    <a:latin typeface="Cambria Math"/>
                                  </a:rPr>
                                  <m:t>𝑙</m:t>
                                </m:r>
                              </m:e>
                            </m:d>
                          </m:sub>
                        </m:sSub>
                      </m:sup>
                    </m:sSup>
                    <m:r>
                      <a:rPr lang="de-DE" b="0" i="0" smtClean="0">
                        <a:latin typeface="Cambria Math"/>
                      </a:rPr>
                      <m:t>=</m:t>
                    </m:r>
                  </m:oMath>
                </a14:m>
                <a:r>
                  <a:rPr lang="en-GB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/>
                          </a:rPr>
                          <m:t>𝑥</m:t>
                        </m:r>
                      </m:e>
                      <m:sub>
                        <m:r>
                          <a:rPr lang="de-DE" i="1">
                            <a:latin typeface="Cambria Math"/>
                          </a:rPr>
                          <m:t>𝐶</m:t>
                        </m:r>
                        <m:r>
                          <a:rPr lang="de-DE" b="0" i="1" smtClean="0">
                            <a:latin typeface="Cambria Math"/>
                          </a:rPr>
                          <m:t>2</m:t>
                        </m:r>
                      </m:sub>
                    </m:sSub>
                  </m:oMath>
                </a14:m>
                <a:endParaRPr lang="de-DE" dirty="0" smtClean="0"/>
              </a:p>
              <a:p>
                <a:r>
                  <a:rPr lang="en-GB" dirty="0" smtClean="0"/>
                  <a:t>   e.g. by cut-and-choose.</a:t>
                </a:r>
              </a:p>
              <a:p>
                <a:endParaRPr lang="en-GB" dirty="0"/>
              </a:p>
            </p:txBody>
          </p:sp>
        </mc:Choice>
        <mc:Fallback>
          <p:sp>
            <p:nvSpPr>
              <p:cNvPr id="3" name="Inhaltsplatzhalt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l="-2234" b="-530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796209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Rechteck 102"/>
          <p:cNvSpPr/>
          <p:nvPr/>
        </p:nvSpPr>
        <p:spPr>
          <a:xfrm>
            <a:off x="179512" y="2582974"/>
            <a:ext cx="1872208" cy="3438314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4" name="Rechteck 103"/>
          <p:cNvSpPr/>
          <p:nvPr/>
        </p:nvSpPr>
        <p:spPr>
          <a:xfrm>
            <a:off x="2051720" y="3564806"/>
            <a:ext cx="5256584" cy="2454741"/>
          </a:xfrm>
          <a:prstGeom prst="rect">
            <a:avLst/>
          </a:prstGeom>
          <a:solidFill>
            <a:srgbClr val="E2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5" name="Rechteck 104"/>
          <p:cNvSpPr/>
          <p:nvPr/>
        </p:nvSpPr>
        <p:spPr>
          <a:xfrm>
            <a:off x="2051720" y="5035975"/>
            <a:ext cx="5256584" cy="983573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3" name="Rechteck 112"/>
          <p:cNvSpPr/>
          <p:nvPr/>
        </p:nvSpPr>
        <p:spPr>
          <a:xfrm>
            <a:off x="2051720" y="2581233"/>
            <a:ext cx="5256584" cy="983573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4" name="Textfeld 113"/>
          <p:cNvSpPr txBox="1"/>
          <p:nvPr/>
        </p:nvSpPr>
        <p:spPr>
          <a:xfrm>
            <a:off x="2915815" y="2956602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A1</a:t>
            </a:r>
            <a:endParaRPr lang="de-DE" dirty="0"/>
          </a:p>
        </p:txBody>
      </p:sp>
      <p:sp>
        <p:nvSpPr>
          <p:cNvPr id="115" name="Textfeld 114"/>
          <p:cNvSpPr txBox="1"/>
          <p:nvPr/>
        </p:nvSpPr>
        <p:spPr>
          <a:xfrm>
            <a:off x="3851920" y="2959145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B1</a:t>
            </a:r>
            <a:endParaRPr lang="de-DE" dirty="0"/>
          </a:p>
        </p:txBody>
      </p:sp>
      <p:sp>
        <p:nvSpPr>
          <p:cNvPr id="116" name="Textfeld 115"/>
          <p:cNvSpPr txBox="1"/>
          <p:nvPr/>
        </p:nvSpPr>
        <p:spPr>
          <a:xfrm>
            <a:off x="4860032" y="2959145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C1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17" name="Textfeld 116"/>
              <p:cNvSpPr txBox="1"/>
              <p:nvPr/>
            </p:nvSpPr>
            <p:spPr>
              <a:xfrm>
                <a:off x="3131840" y="270892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17" name="Textfeld 1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31840" y="2708920"/>
                <a:ext cx="864096" cy="338554"/>
              </a:xfrm>
              <a:prstGeom prst="rect">
                <a:avLst/>
              </a:prstGeom>
              <a:blipFill rotWithShape="1">
                <a:blip r:embed="rId3"/>
                <a:stretch>
                  <a:fillRect r="-2113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8" name="Textfeld 117"/>
              <p:cNvSpPr txBox="1"/>
              <p:nvPr/>
            </p:nvSpPr>
            <p:spPr>
              <a:xfrm>
                <a:off x="4067944" y="270892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18" name="Textfeld 1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2708920"/>
                <a:ext cx="864096" cy="338554"/>
              </a:xfrm>
              <a:prstGeom prst="rect">
                <a:avLst/>
              </a:prstGeom>
              <a:blipFill rotWithShape="1">
                <a:blip r:embed="rId4"/>
                <a:stretch>
                  <a:fillRect r="-5634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19" name="Gerade Verbindung mit Pfeil 118"/>
          <p:cNvCxnSpPr/>
          <p:nvPr/>
        </p:nvCxnSpPr>
        <p:spPr>
          <a:xfrm>
            <a:off x="3347864" y="3141268"/>
            <a:ext cx="576064" cy="254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0" name="Gerade Verbindung mit Pfeil 119"/>
          <p:cNvCxnSpPr/>
          <p:nvPr/>
        </p:nvCxnSpPr>
        <p:spPr>
          <a:xfrm>
            <a:off x="4283968" y="3143811"/>
            <a:ext cx="64807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1" name="Gerade Verbindung mit Pfeil 120"/>
          <p:cNvCxnSpPr/>
          <p:nvPr/>
        </p:nvCxnSpPr>
        <p:spPr>
          <a:xfrm>
            <a:off x="5254991" y="3141268"/>
            <a:ext cx="130165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22" name="Textfeld 121"/>
              <p:cNvSpPr txBox="1"/>
              <p:nvPr/>
            </p:nvSpPr>
            <p:spPr>
              <a:xfrm>
                <a:off x="5220072" y="279342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22" name="Textfeld 12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072" y="2793422"/>
                <a:ext cx="864096" cy="338554"/>
              </a:xfrm>
              <a:prstGeom prst="rect">
                <a:avLst/>
              </a:prstGeom>
              <a:blipFill rotWithShape="1">
                <a:blip r:embed="rId5"/>
                <a:stretch>
                  <a:fillRect r="-3521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3" name="Gerade Verbindung mit Pfeil 122"/>
          <p:cNvCxnSpPr>
            <a:stCxn id="133" idx="2"/>
            <a:endCxn id="114" idx="1"/>
          </p:cNvCxnSpPr>
          <p:nvPr/>
        </p:nvCxnSpPr>
        <p:spPr>
          <a:xfrm>
            <a:off x="2411760" y="2901718"/>
            <a:ext cx="504055" cy="23955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Gerade Verbindung mit Pfeil 123"/>
          <p:cNvCxnSpPr>
            <a:endCxn id="114" idx="1"/>
          </p:cNvCxnSpPr>
          <p:nvPr/>
        </p:nvCxnSpPr>
        <p:spPr>
          <a:xfrm flipV="1">
            <a:off x="2483768" y="3141268"/>
            <a:ext cx="432047" cy="73169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Gerade Verbindung mit Pfeil 124"/>
          <p:cNvCxnSpPr>
            <a:stCxn id="114" idx="2"/>
            <a:endCxn id="131" idx="0"/>
          </p:cNvCxnSpPr>
          <p:nvPr/>
        </p:nvCxnSpPr>
        <p:spPr>
          <a:xfrm>
            <a:off x="3203848" y="3325934"/>
            <a:ext cx="432048" cy="53337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6" name="Gerade Verbindung mit Pfeil 125"/>
          <p:cNvCxnSpPr>
            <a:stCxn id="131" idx="0"/>
            <a:endCxn id="115" idx="2"/>
          </p:cNvCxnSpPr>
          <p:nvPr/>
        </p:nvCxnSpPr>
        <p:spPr>
          <a:xfrm flipV="1">
            <a:off x="3635896" y="3328477"/>
            <a:ext cx="468052" cy="53083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Gerade Verbindung mit Pfeil 126"/>
          <p:cNvCxnSpPr>
            <a:stCxn id="115" idx="2"/>
            <a:endCxn id="130" idx="0"/>
          </p:cNvCxnSpPr>
          <p:nvPr/>
        </p:nvCxnSpPr>
        <p:spPr>
          <a:xfrm>
            <a:off x="4103948" y="3328477"/>
            <a:ext cx="540060" cy="53083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Gerade Verbindung mit Pfeil 127"/>
          <p:cNvCxnSpPr>
            <a:stCxn id="130" idx="0"/>
            <a:endCxn id="116" idx="2"/>
          </p:cNvCxnSpPr>
          <p:nvPr/>
        </p:nvCxnSpPr>
        <p:spPr>
          <a:xfrm flipV="1">
            <a:off x="4644008" y="3328477"/>
            <a:ext cx="486054" cy="53083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Gerade Verbindung mit Pfeil 128"/>
          <p:cNvCxnSpPr>
            <a:stCxn id="116" idx="2"/>
            <a:endCxn id="132" idx="0"/>
          </p:cNvCxnSpPr>
          <p:nvPr/>
        </p:nvCxnSpPr>
        <p:spPr>
          <a:xfrm>
            <a:off x="5130062" y="3328477"/>
            <a:ext cx="556977" cy="54229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30" name="Textfeld 129"/>
              <p:cNvSpPr txBox="1"/>
              <p:nvPr/>
            </p:nvSpPr>
            <p:spPr>
              <a:xfrm>
                <a:off x="4211960" y="385930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30" name="Textfeld 1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859308"/>
                <a:ext cx="864096" cy="338554"/>
              </a:xfrm>
              <a:prstGeom prst="rect">
                <a:avLst/>
              </a:prstGeom>
              <a:blipFill rotWithShape="1">
                <a:blip r:embed="rId6"/>
                <a:stretch>
                  <a:fillRect r="-49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1" name="Textfeld 130"/>
              <p:cNvSpPr txBox="1"/>
              <p:nvPr/>
            </p:nvSpPr>
            <p:spPr>
              <a:xfrm>
                <a:off x="3203848" y="385930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31" name="Textfeld 13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859308"/>
                <a:ext cx="864096" cy="338554"/>
              </a:xfrm>
              <a:prstGeom prst="rect">
                <a:avLst/>
              </a:prstGeom>
              <a:blipFill rotWithShape="1">
                <a:blip r:embed="rId7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2" name="Textfeld 131"/>
              <p:cNvSpPr txBox="1"/>
              <p:nvPr/>
            </p:nvSpPr>
            <p:spPr>
              <a:xfrm>
                <a:off x="5254991" y="387077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i="1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32" name="Textfeld 1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91" y="3870775"/>
                <a:ext cx="864096" cy="338554"/>
              </a:xfrm>
              <a:prstGeom prst="rect">
                <a:avLst/>
              </a:prstGeom>
              <a:blipFill rotWithShape="1">
                <a:blip r:embed="rId8"/>
                <a:stretch>
                  <a:fillRect r="-35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Textfeld 132"/>
              <p:cNvSpPr txBox="1"/>
              <p:nvPr/>
            </p:nvSpPr>
            <p:spPr>
              <a:xfrm>
                <a:off x="1979712" y="2563164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33" name="Textfeld 1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2563164"/>
                <a:ext cx="864096" cy="338554"/>
              </a:xfrm>
              <a:prstGeom prst="rect">
                <a:avLst/>
              </a:prstGeom>
              <a:blipFill rotWithShape="1">
                <a:blip r:embed="rId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4" name="Textfeld 133"/>
              <p:cNvSpPr txBox="1"/>
              <p:nvPr/>
            </p:nvSpPr>
            <p:spPr>
              <a:xfrm>
                <a:off x="4211960" y="451521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34" name="Textfeld 13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4515215"/>
                <a:ext cx="864096" cy="338554"/>
              </a:xfrm>
              <a:prstGeom prst="rect">
                <a:avLst/>
              </a:prstGeom>
              <a:blipFill rotWithShape="1">
                <a:blip r:embed="rId10"/>
                <a:stretch>
                  <a:fillRect r="-493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5" name="Textfeld 134"/>
              <p:cNvSpPr txBox="1"/>
              <p:nvPr/>
            </p:nvSpPr>
            <p:spPr>
              <a:xfrm>
                <a:off x="3203848" y="451521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35" name="Textfeld 13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4515215"/>
                <a:ext cx="864096" cy="338554"/>
              </a:xfrm>
              <a:prstGeom prst="rect">
                <a:avLst/>
              </a:prstGeom>
              <a:blipFill rotWithShape="1">
                <a:blip r:embed="rId11"/>
                <a:stretch>
                  <a:fillRect r="-42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6" name="Textfeld 135"/>
              <p:cNvSpPr txBox="1"/>
              <p:nvPr/>
            </p:nvSpPr>
            <p:spPr>
              <a:xfrm>
                <a:off x="5254991" y="452668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36" name="Textfeld 13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91" y="4526682"/>
                <a:ext cx="864096" cy="338554"/>
              </a:xfrm>
              <a:prstGeom prst="rect">
                <a:avLst/>
              </a:prstGeom>
              <a:blipFill rotWithShape="1">
                <a:blip r:embed="rId12"/>
                <a:stretch>
                  <a:fillRect r="-352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7" name="Textfeld 136"/>
              <p:cNvSpPr txBox="1"/>
              <p:nvPr/>
            </p:nvSpPr>
            <p:spPr>
              <a:xfrm>
                <a:off x="6372200" y="4170566"/>
                <a:ext cx="576064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37" name="Textfeld 1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72200" y="4170566"/>
                <a:ext cx="576064" cy="338554"/>
              </a:xfrm>
              <a:prstGeom prst="rect">
                <a:avLst/>
              </a:prstGeom>
              <a:blipFill rotWithShape="1"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8" name="Textfeld 137"/>
              <p:cNvSpPr txBox="1"/>
              <p:nvPr/>
            </p:nvSpPr>
            <p:spPr>
              <a:xfrm>
                <a:off x="2231740" y="3859308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38" name="Textfeld 1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31740" y="3859308"/>
                <a:ext cx="504056" cy="338554"/>
              </a:xfrm>
              <a:prstGeom prst="rect">
                <a:avLst/>
              </a:prstGeom>
              <a:blipFill rotWithShape="1">
                <a:blip r:embed="rId14"/>
                <a:stretch>
                  <a:fillRect r="-3855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9" name="Textfeld 138"/>
              <p:cNvSpPr txBox="1"/>
              <p:nvPr/>
            </p:nvSpPr>
            <p:spPr>
              <a:xfrm>
                <a:off x="2051720" y="4528866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𝑢</m:t>
                                  </m:r>
                                </m:e>
                                <m:sub>
                                  <m:r>
                                    <a:rPr lang="de-DE" sz="1600" i="1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39" name="Textfeld 1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51720" y="4528866"/>
                <a:ext cx="864096" cy="338554"/>
              </a:xfrm>
              <a:prstGeom prst="rect">
                <a:avLst/>
              </a:prstGeom>
              <a:blipFill rotWithShape="1"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0" name="Textfeld 139"/>
          <p:cNvSpPr txBox="1"/>
          <p:nvPr/>
        </p:nvSpPr>
        <p:spPr>
          <a:xfrm>
            <a:off x="2915815" y="5468023"/>
            <a:ext cx="57606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A2</a:t>
            </a:r>
            <a:endParaRPr lang="de-DE" dirty="0"/>
          </a:p>
        </p:txBody>
      </p:sp>
      <p:sp>
        <p:nvSpPr>
          <p:cNvPr id="141" name="Textfeld 140"/>
          <p:cNvSpPr txBox="1"/>
          <p:nvPr/>
        </p:nvSpPr>
        <p:spPr>
          <a:xfrm>
            <a:off x="3851920" y="5470566"/>
            <a:ext cx="5040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B2</a:t>
            </a:r>
            <a:endParaRPr lang="de-DE" dirty="0"/>
          </a:p>
        </p:txBody>
      </p:sp>
      <p:sp>
        <p:nvSpPr>
          <p:cNvPr id="142" name="Textfeld 141"/>
          <p:cNvSpPr txBox="1"/>
          <p:nvPr/>
        </p:nvSpPr>
        <p:spPr>
          <a:xfrm>
            <a:off x="4860032" y="5470566"/>
            <a:ext cx="5400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C2</a:t>
            </a:r>
            <a:endParaRPr lang="de-DE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43" name="Textfeld 142"/>
              <p:cNvSpPr txBox="1"/>
              <p:nvPr/>
            </p:nvSpPr>
            <p:spPr>
              <a:xfrm>
                <a:off x="3059832" y="5283357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𝐴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43" name="Textfeld 1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9832" y="5283357"/>
                <a:ext cx="864096" cy="338554"/>
              </a:xfrm>
              <a:prstGeom prst="rect">
                <a:avLst/>
              </a:prstGeom>
              <a:blipFill rotWithShape="1">
                <a:blip r:embed="rId16"/>
                <a:stretch>
                  <a:fillRect r="-2113"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4" name="Textfeld 143"/>
              <p:cNvSpPr txBox="1"/>
              <p:nvPr/>
            </p:nvSpPr>
            <p:spPr>
              <a:xfrm>
                <a:off x="4067944" y="5283357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𝐵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44" name="Textfeld 1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7944" y="5283357"/>
                <a:ext cx="864096" cy="338554"/>
              </a:xfrm>
              <a:prstGeom prst="rect">
                <a:avLst/>
              </a:prstGeom>
              <a:blipFill rotWithShape="1">
                <a:blip r:embed="rId17"/>
                <a:stretch>
                  <a:fillRect r="-5634" b="-545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45" name="Gerade Verbindung mit Pfeil 144"/>
          <p:cNvCxnSpPr/>
          <p:nvPr/>
        </p:nvCxnSpPr>
        <p:spPr>
          <a:xfrm>
            <a:off x="3347864" y="5652689"/>
            <a:ext cx="576064" cy="254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6" name="Gerade Verbindung mit Pfeil 145"/>
          <p:cNvCxnSpPr/>
          <p:nvPr/>
        </p:nvCxnSpPr>
        <p:spPr>
          <a:xfrm>
            <a:off x="4283968" y="5655232"/>
            <a:ext cx="64807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7" name="Gerade Verbindung mit Pfeil 146"/>
          <p:cNvCxnSpPr/>
          <p:nvPr/>
        </p:nvCxnSpPr>
        <p:spPr>
          <a:xfrm flipV="1">
            <a:off x="5254991" y="5643397"/>
            <a:ext cx="1301652" cy="9292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>
        <mc:Choice xmlns:a14="http://schemas.microsoft.com/office/drawing/2010/main" Requires="a14">
          <p:sp>
            <p:nvSpPr>
              <p:cNvPr id="151" name="Textfeld 150"/>
              <p:cNvSpPr txBox="1"/>
              <p:nvPr/>
            </p:nvSpPr>
            <p:spPr>
              <a:xfrm>
                <a:off x="5254991" y="5304843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𝐶</m:t>
                                  </m:r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51" name="Textfeld 15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54991" y="5304843"/>
                <a:ext cx="864096" cy="338554"/>
              </a:xfrm>
              <a:prstGeom prst="rect">
                <a:avLst/>
              </a:prstGeom>
              <a:blipFill rotWithShape="1">
                <a:blip r:embed="rId18"/>
                <a:stretch>
                  <a:fillRect r="-2817"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2" name="Textfeld 151"/>
              <p:cNvSpPr txBox="1"/>
              <p:nvPr/>
            </p:nvSpPr>
            <p:spPr>
              <a:xfrm>
                <a:off x="1979712" y="493942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sSub>
                                <m:sSubPr>
                                  <m:ctrlPr>
                                    <a:rPr lang="de-DE" sz="160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𝑣</m:t>
                                  </m:r>
                                </m:e>
                                <m:sub>
                                  <m:r>
                                    <a:rPr lang="de-DE" sz="1600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  <m:r>
                                <a:rPr lang="de-DE" sz="1600" b="0" i="1" smtClean="0">
                                  <a:latin typeface="Cambria Math"/>
                                </a:rPr>
                                <m:t>,</m:t>
                              </m:r>
                              <m:r>
                                <a:rPr lang="de-DE" sz="1600" b="0" i="1" smtClean="0">
                                  <a:latin typeface="Cambria Math"/>
                                </a:rPr>
                                <m:t>𝑦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>
          <p:sp>
            <p:nvSpPr>
              <p:cNvPr id="152" name="Textfeld 15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712" y="4939428"/>
                <a:ext cx="864096" cy="338554"/>
              </a:xfrm>
              <a:prstGeom prst="rect">
                <a:avLst/>
              </a:prstGeom>
              <a:blipFill rotWithShape="1">
                <a:blip r:embed="rId19"/>
                <a:stretch>
                  <a:fillRect b="-357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53" name="Gerade Verbindung mit Pfeil 152"/>
          <p:cNvCxnSpPr>
            <a:stCxn id="152" idx="2"/>
            <a:endCxn id="140" idx="1"/>
          </p:cNvCxnSpPr>
          <p:nvPr/>
        </p:nvCxnSpPr>
        <p:spPr>
          <a:xfrm>
            <a:off x="2411760" y="5277982"/>
            <a:ext cx="504055" cy="37470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4" name="Gerade Verbindung mit Pfeil 153"/>
          <p:cNvCxnSpPr>
            <a:stCxn id="139" idx="2"/>
            <a:endCxn id="143" idx="1"/>
          </p:cNvCxnSpPr>
          <p:nvPr/>
        </p:nvCxnSpPr>
        <p:spPr>
          <a:xfrm>
            <a:off x="2483768" y="4867420"/>
            <a:ext cx="576064" cy="585214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Gerade Verbindung mit Pfeil 154"/>
          <p:cNvCxnSpPr>
            <a:stCxn id="143" idx="1"/>
            <a:endCxn id="135" idx="2"/>
          </p:cNvCxnSpPr>
          <p:nvPr/>
        </p:nvCxnSpPr>
        <p:spPr>
          <a:xfrm flipV="1">
            <a:off x="3059832" y="4853769"/>
            <a:ext cx="576064" cy="59886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6" name="Gerade Verbindung mit Pfeil 155"/>
          <p:cNvCxnSpPr>
            <a:stCxn id="135" idx="2"/>
            <a:endCxn id="141" idx="0"/>
          </p:cNvCxnSpPr>
          <p:nvPr/>
        </p:nvCxnSpPr>
        <p:spPr>
          <a:xfrm>
            <a:off x="3635896" y="4853769"/>
            <a:ext cx="468052" cy="616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7" name="Gerade Verbindung mit Pfeil 156"/>
          <p:cNvCxnSpPr>
            <a:stCxn id="141" idx="0"/>
            <a:endCxn id="134" idx="2"/>
          </p:cNvCxnSpPr>
          <p:nvPr/>
        </p:nvCxnSpPr>
        <p:spPr>
          <a:xfrm flipV="1">
            <a:off x="4103948" y="4853769"/>
            <a:ext cx="540060" cy="616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8" name="Gerade Verbindung mit Pfeil 157"/>
          <p:cNvCxnSpPr>
            <a:endCxn id="142" idx="0"/>
          </p:cNvCxnSpPr>
          <p:nvPr/>
        </p:nvCxnSpPr>
        <p:spPr>
          <a:xfrm>
            <a:off x="4644008" y="4853769"/>
            <a:ext cx="486054" cy="616797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9" name="Gerade Verbindung mit Pfeil 158"/>
          <p:cNvCxnSpPr>
            <a:stCxn id="142" idx="0"/>
            <a:endCxn id="136" idx="2"/>
          </p:cNvCxnSpPr>
          <p:nvPr/>
        </p:nvCxnSpPr>
        <p:spPr>
          <a:xfrm flipV="1">
            <a:off x="5130062" y="4865236"/>
            <a:ext cx="556977" cy="60533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0" name="Gerade Verbindung mit Pfeil 159"/>
          <p:cNvCxnSpPr/>
          <p:nvPr/>
        </p:nvCxnSpPr>
        <p:spPr>
          <a:xfrm>
            <a:off x="5687039" y="4865236"/>
            <a:ext cx="869604" cy="77816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1" name="Rechteck 160"/>
          <p:cNvSpPr/>
          <p:nvPr/>
        </p:nvSpPr>
        <p:spPr>
          <a:xfrm>
            <a:off x="7308304" y="2581233"/>
            <a:ext cx="1224136" cy="3438314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162" name="Gerade Verbindung mit Pfeil 161"/>
          <p:cNvCxnSpPr/>
          <p:nvPr/>
        </p:nvCxnSpPr>
        <p:spPr>
          <a:xfrm>
            <a:off x="7000892" y="3232962"/>
            <a:ext cx="847472" cy="833078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3" name="Gerade Verbindung mit Pfeil 162"/>
          <p:cNvCxnSpPr/>
          <p:nvPr/>
        </p:nvCxnSpPr>
        <p:spPr>
          <a:xfrm flipV="1">
            <a:off x="6948264" y="4526682"/>
            <a:ext cx="864096" cy="1060291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Gerade Verbindung mit Pfeil 163"/>
          <p:cNvCxnSpPr>
            <a:endCxn id="137" idx="3"/>
          </p:cNvCxnSpPr>
          <p:nvPr/>
        </p:nvCxnSpPr>
        <p:spPr>
          <a:xfrm flipH="1" flipV="1">
            <a:off x="6948264" y="4339843"/>
            <a:ext cx="720080" cy="6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6" name="Gerade Verbindung mit Pfeil 165"/>
          <p:cNvCxnSpPr>
            <a:stCxn id="132" idx="0"/>
          </p:cNvCxnSpPr>
          <p:nvPr/>
        </p:nvCxnSpPr>
        <p:spPr>
          <a:xfrm flipV="1">
            <a:off x="5687039" y="3143812"/>
            <a:ext cx="869604" cy="72696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67" name="Gruppieren 166"/>
          <p:cNvGrpSpPr/>
          <p:nvPr/>
        </p:nvGrpSpPr>
        <p:grpSpPr>
          <a:xfrm>
            <a:off x="6547363" y="2850839"/>
            <a:ext cx="400901" cy="562273"/>
            <a:chOff x="5230149" y="2327417"/>
            <a:chExt cx="400901" cy="562273"/>
          </a:xfrm>
        </p:grpSpPr>
        <p:sp>
          <p:nvSpPr>
            <p:cNvPr id="168" name="Diagonaler Streifen 167"/>
            <p:cNvSpPr/>
            <p:nvPr/>
          </p:nvSpPr>
          <p:spPr>
            <a:xfrm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69" name="Diagonaler Streifen 168"/>
            <p:cNvSpPr/>
            <p:nvPr/>
          </p:nvSpPr>
          <p:spPr>
            <a:xfrm flipH="1" flipV="1"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0" name="Diagonaler Streifen 169"/>
            <p:cNvSpPr/>
            <p:nvPr/>
          </p:nvSpPr>
          <p:spPr>
            <a:xfrm flipH="1" flipV="1">
              <a:off x="5401964" y="2452367"/>
              <a:ext cx="143179" cy="257173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1" name="Ellipse 170"/>
            <p:cNvSpPr/>
            <p:nvPr/>
          </p:nvSpPr>
          <p:spPr>
            <a:xfrm>
              <a:off x="5316056" y="2327417"/>
              <a:ext cx="314994" cy="31237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2" name="Ellipse 171"/>
            <p:cNvSpPr/>
            <p:nvPr/>
          </p:nvSpPr>
          <p:spPr>
            <a:xfrm>
              <a:off x="5487871" y="2389892"/>
              <a:ext cx="61135" cy="93712"/>
            </a:xfrm>
            <a:prstGeom prst="ellipse">
              <a:avLst/>
            </a:prstGeom>
            <a:solidFill>
              <a:srgbClr val="FFD0C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3" name="Trapezoid 172"/>
            <p:cNvSpPr/>
            <p:nvPr/>
          </p:nvSpPr>
          <p:spPr>
            <a:xfrm>
              <a:off x="5316056" y="2764740"/>
              <a:ext cx="114543" cy="101019"/>
            </a:xfrm>
            <a:prstGeom prst="trapezoid">
              <a:avLst/>
            </a:prstGeom>
            <a:solidFill>
              <a:srgbClr val="FFD0C5"/>
            </a:solidFill>
            <a:ln>
              <a:solidFill>
                <a:srgbClr val="FF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grpSp>
        <p:nvGrpSpPr>
          <p:cNvPr id="174" name="Gruppieren 173"/>
          <p:cNvGrpSpPr/>
          <p:nvPr/>
        </p:nvGrpSpPr>
        <p:grpSpPr>
          <a:xfrm>
            <a:off x="6549525" y="5274598"/>
            <a:ext cx="400901" cy="562273"/>
            <a:chOff x="5230149" y="2327417"/>
            <a:chExt cx="400901" cy="562273"/>
          </a:xfrm>
        </p:grpSpPr>
        <p:sp>
          <p:nvSpPr>
            <p:cNvPr id="175" name="Diagonaler Streifen 174"/>
            <p:cNvSpPr/>
            <p:nvPr/>
          </p:nvSpPr>
          <p:spPr>
            <a:xfrm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6" name="Diagonaler Streifen 175"/>
            <p:cNvSpPr/>
            <p:nvPr/>
          </p:nvSpPr>
          <p:spPr>
            <a:xfrm flipH="1" flipV="1"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7" name="Diagonaler Streifen 176"/>
            <p:cNvSpPr/>
            <p:nvPr/>
          </p:nvSpPr>
          <p:spPr>
            <a:xfrm flipH="1" flipV="1">
              <a:off x="5401964" y="2452367"/>
              <a:ext cx="143179" cy="257173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178" name="Ellipse 177"/>
            <p:cNvSpPr/>
            <p:nvPr/>
          </p:nvSpPr>
          <p:spPr>
            <a:xfrm>
              <a:off x="5316056" y="2327417"/>
              <a:ext cx="314994" cy="31237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9" name="Ellipse 178"/>
            <p:cNvSpPr/>
            <p:nvPr/>
          </p:nvSpPr>
          <p:spPr>
            <a:xfrm>
              <a:off x="5487871" y="2389892"/>
              <a:ext cx="61135" cy="93712"/>
            </a:xfrm>
            <a:prstGeom prst="ellipse">
              <a:avLst/>
            </a:prstGeom>
            <a:solidFill>
              <a:srgbClr val="FFD0C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0" name="Trapezoid 179"/>
            <p:cNvSpPr/>
            <p:nvPr/>
          </p:nvSpPr>
          <p:spPr>
            <a:xfrm>
              <a:off x="5316056" y="2764740"/>
              <a:ext cx="114543" cy="101019"/>
            </a:xfrm>
            <a:prstGeom prst="trapezoid">
              <a:avLst/>
            </a:prstGeom>
            <a:solidFill>
              <a:srgbClr val="FFD0C5"/>
            </a:solidFill>
            <a:ln>
              <a:solidFill>
                <a:srgbClr val="FF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181" name="Textfeld 180"/>
          <p:cNvSpPr txBox="1"/>
          <p:nvPr/>
        </p:nvSpPr>
        <p:spPr>
          <a:xfrm>
            <a:off x="7740352" y="4139788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Z</a:t>
            </a:r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Secret</a:t>
            </a:r>
            <a:r>
              <a:rPr lang="de-DE" dirty="0" smtClean="0"/>
              <a:t> </a:t>
            </a:r>
            <a:r>
              <a:rPr lang="de-DE" dirty="0" err="1" smtClean="0"/>
              <a:t>sharing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539552" y="1628800"/>
                <a:ext cx="770485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smtClean="0"/>
                  <a:t>: encrypted vote and encrypted ID (One-Time-Pad)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smtClean="0"/>
                  <a:t>: encrypted keys for vote and ID (PK- Krypto)</a:t>
                </a:r>
                <a:endParaRPr lang="en-GB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9552" y="1628800"/>
                <a:ext cx="7704856" cy="646331"/>
              </a:xfrm>
              <a:prstGeom prst="rect">
                <a:avLst/>
              </a:prstGeom>
              <a:blipFill rotWithShape="1">
                <a:blip r:embed="rId20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Ellipse 2"/>
          <p:cNvSpPr/>
          <p:nvPr/>
        </p:nvSpPr>
        <p:spPr>
          <a:xfrm>
            <a:off x="2919262" y="2941213"/>
            <a:ext cx="428601" cy="387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4" name="Ellipse 3"/>
          <p:cNvSpPr/>
          <p:nvPr/>
        </p:nvSpPr>
        <p:spPr>
          <a:xfrm>
            <a:off x="7524328" y="3717032"/>
            <a:ext cx="879670" cy="9674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8" name="Ellipse 77"/>
          <p:cNvSpPr/>
          <p:nvPr/>
        </p:nvSpPr>
        <p:spPr>
          <a:xfrm>
            <a:off x="2915816" y="5445224"/>
            <a:ext cx="428601" cy="3872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2" name="Textfeld 181"/>
              <p:cNvSpPr txBox="1"/>
              <p:nvPr/>
            </p:nvSpPr>
            <p:spPr>
              <a:xfrm>
                <a:off x="467544" y="3319824"/>
                <a:ext cx="18555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∗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82" name="Textfeld 18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7544" y="3319824"/>
                <a:ext cx="1855560" cy="1477328"/>
              </a:xfrm>
              <a:prstGeom prst="rect">
                <a:avLst/>
              </a:prstGeom>
              <a:blipFill rotWithShape="1">
                <a:blip r:embed="rId2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83" name="Textfeld 182"/>
              <p:cNvSpPr txBox="1"/>
              <p:nvPr/>
            </p:nvSpPr>
            <p:spPr>
              <a:xfrm>
                <a:off x="-180528" y="3319824"/>
                <a:ext cx="1855560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= 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/>
                        </a:rPr>
                        <m:t>∗</m:t>
                      </m:r>
                    </m:oMath>
                  </m:oMathPara>
                </a14:m>
                <a:endParaRPr lang="de-DE" b="0" i="1" dirty="0" smtClean="0">
                  <a:latin typeface="Cambria Math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i="1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i="1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i="1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dirty="0"/>
              </a:p>
            </p:txBody>
          </p:sp>
        </mc:Choice>
        <mc:Fallback>
          <p:sp>
            <p:nvSpPr>
              <p:cNvPr id="183" name="Textfeld 18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180528" y="3319824"/>
                <a:ext cx="1855560" cy="1477328"/>
              </a:xfrm>
              <a:prstGeom prst="rect">
                <a:avLst/>
              </a:prstGeom>
              <a:blipFill rotWithShape="1">
                <a:blip r:embed="rId2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12909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78" grpId="0" animBg="1"/>
      <p:bldP spid="78" grpId="1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Future Work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Font typeface="Arial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Front- End</a:t>
            </a:r>
          </a:p>
          <a:p>
            <a:pPr marL="342900" indent="-342900">
              <a:buFont typeface="Arial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en-US" dirty="0" smtClean="0"/>
              <a:t>Pereira’s “efficient unconditional bit </a:t>
            </a:r>
            <a:r>
              <a:rPr lang="en-US" dirty="0"/>
              <a:t>commitment scheme with matching </a:t>
            </a:r>
            <a:r>
              <a:rPr lang="en-US" dirty="0" err="1"/>
              <a:t>homomorphic</a:t>
            </a:r>
            <a:r>
              <a:rPr lang="en-US" dirty="0"/>
              <a:t> encryption scheme </a:t>
            </a:r>
            <a:r>
              <a:rPr lang="en-US" dirty="0" smtClean="0"/>
              <a:t>based on </a:t>
            </a:r>
            <a:r>
              <a:rPr lang="en-US" dirty="0"/>
              <a:t>elliptic </a:t>
            </a:r>
            <a:r>
              <a:rPr lang="en-US" dirty="0" smtClean="0"/>
              <a:t>curves”.</a:t>
            </a:r>
          </a:p>
          <a:p>
            <a:pPr marL="701675" lvl="2" indent="-342900">
              <a:buFont typeface="Arial" pitchFamily="34" charset="0"/>
              <a:buChar char="•"/>
            </a:pPr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de-DE" dirty="0" smtClean="0"/>
              <a:t>Evaluation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Groth‘s</a:t>
            </a:r>
            <a:r>
              <a:rPr lang="de-DE" dirty="0" smtClean="0"/>
              <a:t> </a:t>
            </a:r>
            <a:r>
              <a:rPr lang="en-US" dirty="0" smtClean="0"/>
              <a:t>“</a:t>
            </a:r>
            <a:r>
              <a:rPr lang="de-DE" dirty="0" smtClean="0"/>
              <a:t>Zero-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/>
              <a:t>Shuffle </a:t>
            </a:r>
            <a:r>
              <a:rPr lang="de-DE" dirty="0" smtClean="0"/>
              <a:t>Argument</a:t>
            </a:r>
            <a:r>
              <a:rPr lang="en-US" dirty="0"/>
              <a:t>”</a:t>
            </a:r>
            <a:r>
              <a:rPr lang="de-DE" dirty="0" smtClean="0"/>
              <a:t>.</a:t>
            </a: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endParaRPr lang="de-DE" dirty="0" smtClean="0"/>
          </a:p>
          <a:p>
            <a:pPr marL="342900" indent="-342900">
              <a:buFont typeface="Arial" pitchFamily="34" charset="0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003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en-GB" sz="1600" smtClean="0"/>
          </a:p>
          <a:p>
            <a:pPr algn="ctr"/>
            <a:r>
              <a:rPr lang="en-GB" sz="4800" smtClean="0"/>
              <a:t>Thank you</a:t>
            </a:r>
          </a:p>
          <a:p>
            <a:pPr algn="ctr"/>
            <a:endParaRPr lang="en-GB" sz="4800" smtClean="0"/>
          </a:p>
          <a:p>
            <a:pPr algn="ctr"/>
            <a:r>
              <a:rPr lang="en-GB" sz="3600" smtClean="0"/>
              <a:t>Questions?</a:t>
            </a:r>
            <a:endParaRPr lang="en-GB" sz="3600"/>
          </a:p>
        </p:txBody>
      </p:sp>
    </p:spTree>
    <p:extLst>
      <p:ext uri="{BB962C8B-B14F-4D97-AF65-F5344CB8AC3E}">
        <p14:creationId xmlns:p14="http://schemas.microsoft.com/office/powerpoint/2010/main" val="2940654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Anonymisation – Mix-nets</a:t>
            </a:r>
            <a:endParaRPr lang="en-GB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358775" y="1628800"/>
                <a:ext cx="8317681" cy="14773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b="0" dirty="0" smtClean="0"/>
                  <a:t>Input </a:t>
                </a:r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𝑢</m:t>
                    </m:r>
                    <m:r>
                      <a:rPr lang="en-GB" b="0" i="1" smtClean="0">
                        <a:latin typeface="Cambria Math"/>
                      </a:rPr>
                      <m:t>=</m:t>
                    </m:r>
                    <m:r>
                      <a:rPr lang="en-GB" b="0" i="1" smtClean="0">
                        <a:latin typeface="Cambria Math"/>
                      </a:rPr>
                      <m:t>𝐸𝑛𝑐</m:t>
                    </m:r>
                    <m:r>
                      <a:rPr lang="en-GB" b="0" i="1" smtClean="0">
                        <a:latin typeface="Cambria Math"/>
                      </a:rPr>
                      <m:t>(</m:t>
                    </m:r>
                    <m:r>
                      <a:rPr lang="en-GB" b="0" i="1" smtClean="0">
                        <a:latin typeface="Cambria Math"/>
                      </a:rPr>
                      <m:t>𝑠</m:t>
                    </m:r>
                    <m:r>
                      <a:rPr lang="en-GB" b="0" i="1" smtClean="0">
                        <a:latin typeface="Cambria Math"/>
                      </a:rPr>
                      <m:t>,</m:t>
                    </m:r>
                    <m:r>
                      <a:rPr lang="en-GB" b="0" i="1" smtClean="0">
                        <a:latin typeface="Cambria Math"/>
                      </a:rPr>
                      <m:t>𝑟</m:t>
                    </m:r>
                    <m:r>
                      <a:rPr lang="en-GB" b="0" i="1" smtClean="0">
                        <a:latin typeface="Cambria Math"/>
                      </a:rPr>
                      <m:t>)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with vote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𝑠</m:t>
                    </m:r>
                  </m:oMath>
                </a14:m>
                <a:r>
                  <a:rPr lang="en-GB" dirty="0" smtClean="0"/>
                  <a:t> and randomness </a:t>
                </a:r>
                <a14:m>
                  <m:oMath xmlns:m="http://schemas.openxmlformats.org/officeDocument/2006/math">
                    <m:r>
                      <a:rPr lang="en-GB" i="1">
                        <a:latin typeface="Cambria Math"/>
                      </a:rPr>
                      <m:t>𝑟</m:t>
                    </m:r>
                  </m:oMath>
                </a14:m>
                <a:r>
                  <a:rPr lang="en-GB" dirty="0" smtClean="0"/>
                  <a:t> </a:t>
                </a:r>
              </a:p>
              <a:p>
                <a:endParaRPr lang="en-GB" dirty="0" smtClean="0"/>
              </a:p>
              <a:p>
                <a:r>
                  <a:rPr lang="en-GB" dirty="0" smtClean="0"/>
                  <a:t>Using a probabilistic and </a:t>
                </a:r>
                <a:r>
                  <a:rPr lang="en-GB" dirty="0" err="1" smtClean="0"/>
                  <a:t>homomorphic</a:t>
                </a:r>
                <a:r>
                  <a:rPr lang="en-GB" dirty="0" smtClean="0"/>
                  <a:t> public-key cryptosystem</a:t>
                </a:r>
                <a:endParaRPr lang="en-GB" dirty="0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8775" y="1628800"/>
                <a:ext cx="8317681" cy="1477328"/>
              </a:xfrm>
              <a:prstGeom prst="rect">
                <a:avLst/>
              </a:prstGeom>
              <a:blipFill rotWithShape="1">
                <a:blip r:embed="rId9"/>
                <a:stretch>
                  <a:fillRect l="-660" t="-2058" b="-535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feld 16"/>
          <p:cNvSpPr txBox="1"/>
          <p:nvPr/>
        </p:nvSpPr>
        <p:spPr>
          <a:xfrm>
            <a:off x="1907704" y="3888773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A</a:t>
            </a:r>
            <a:endParaRPr lang="en-GB"/>
          </a:p>
        </p:txBody>
      </p:sp>
      <p:sp>
        <p:nvSpPr>
          <p:cNvPr id="18" name="Textfeld 17"/>
          <p:cNvSpPr txBox="1"/>
          <p:nvPr/>
        </p:nvSpPr>
        <p:spPr>
          <a:xfrm>
            <a:off x="2915816" y="389131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B</a:t>
            </a:r>
            <a:endParaRPr lang="en-GB" dirty="0"/>
          </a:p>
        </p:txBody>
      </p:sp>
      <p:sp>
        <p:nvSpPr>
          <p:cNvPr id="19" name="Textfeld 18"/>
          <p:cNvSpPr txBox="1"/>
          <p:nvPr/>
        </p:nvSpPr>
        <p:spPr>
          <a:xfrm>
            <a:off x="3959932" y="3891316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</a:t>
            </a:r>
            <a:endParaRPr lang="en-GB" dirty="0"/>
          </a:p>
        </p:txBody>
      </p:sp>
      <p:sp>
        <p:nvSpPr>
          <p:cNvPr id="28" name="Rechteck 27"/>
          <p:cNvSpPr/>
          <p:nvPr/>
        </p:nvSpPr>
        <p:spPr>
          <a:xfrm>
            <a:off x="1043608" y="4496195"/>
            <a:ext cx="5256584" cy="1368152"/>
          </a:xfrm>
          <a:prstGeom prst="rect">
            <a:avLst/>
          </a:prstGeom>
          <a:solidFill>
            <a:srgbClr val="E2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9" name="Textfeld 28"/>
          <p:cNvSpPr txBox="1"/>
          <p:nvPr/>
        </p:nvSpPr>
        <p:spPr>
          <a:xfrm>
            <a:off x="2915816" y="5576315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Public Bulletin Board</a:t>
            </a:r>
            <a:endParaRPr lang="en-GB"/>
          </a:p>
        </p:txBody>
      </p:sp>
      <p:cxnSp>
        <p:nvCxnSpPr>
          <p:cNvPr id="32" name="Gerade Verbindung mit Pfeil 31"/>
          <p:cNvCxnSpPr>
            <a:stCxn id="17" idx="2"/>
            <a:endCxn id="38" idx="0"/>
          </p:cNvCxnSpPr>
          <p:nvPr/>
        </p:nvCxnSpPr>
        <p:spPr>
          <a:xfrm>
            <a:off x="2105726" y="4258105"/>
            <a:ext cx="522058" cy="83564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Gerade Verbindung mit Pfeil 32"/>
          <p:cNvCxnSpPr>
            <a:stCxn id="38" idx="0"/>
            <a:endCxn id="18" idx="2"/>
          </p:cNvCxnSpPr>
          <p:nvPr/>
        </p:nvCxnSpPr>
        <p:spPr>
          <a:xfrm flipV="1">
            <a:off x="2627784" y="4260648"/>
            <a:ext cx="486054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/>
          <p:cNvCxnSpPr>
            <a:stCxn id="18" idx="2"/>
            <a:endCxn id="37" idx="0"/>
          </p:cNvCxnSpPr>
          <p:nvPr/>
        </p:nvCxnSpPr>
        <p:spPr>
          <a:xfrm>
            <a:off x="3113838" y="4260648"/>
            <a:ext cx="522058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Gerade Verbindung mit Pfeil 34"/>
          <p:cNvCxnSpPr>
            <a:stCxn id="37" idx="0"/>
            <a:endCxn id="19" idx="2"/>
          </p:cNvCxnSpPr>
          <p:nvPr/>
        </p:nvCxnSpPr>
        <p:spPr>
          <a:xfrm flipV="1">
            <a:off x="3635896" y="4260648"/>
            <a:ext cx="522058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>
            <a:stCxn id="19" idx="2"/>
            <a:endCxn id="39" idx="0"/>
          </p:cNvCxnSpPr>
          <p:nvPr/>
        </p:nvCxnSpPr>
        <p:spPr>
          <a:xfrm>
            <a:off x="4157954" y="4260648"/>
            <a:ext cx="520973" cy="84456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feld 36"/>
              <p:cNvSpPr txBox="1"/>
              <p:nvPr/>
            </p:nvSpPr>
            <p:spPr>
              <a:xfrm>
                <a:off x="3203848" y="509374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/>
              </a:p>
            </p:txBody>
          </p:sp>
        </mc:Choice>
        <mc:Fallback xmlns="">
          <p:sp>
            <p:nvSpPr>
              <p:cNvPr id="37" name="Textfeld 3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093745"/>
                <a:ext cx="864096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feld 37"/>
              <p:cNvSpPr txBox="1"/>
              <p:nvPr/>
            </p:nvSpPr>
            <p:spPr>
              <a:xfrm>
                <a:off x="2195736" y="5093745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/>
              </a:p>
            </p:txBody>
          </p:sp>
        </mc:Choice>
        <mc:Fallback xmlns="">
          <p:sp>
            <p:nvSpPr>
              <p:cNvPr id="38" name="Textfeld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093745"/>
                <a:ext cx="86409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feld 38"/>
              <p:cNvSpPr txBox="1"/>
              <p:nvPr/>
            </p:nvSpPr>
            <p:spPr>
              <a:xfrm>
                <a:off x="4246879" y="510521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GB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GB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en-GB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GB" sz="1600"/>
              </a:p>
            </p:txBody>
          </p:sp>
        </mc:Choice>
        <mc:Fallback xmlns="">
          <p:sp>
            <p:nvSpPr>
              <p:cNvPr id="39" name="Textfeld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879" y="5105212"/>
                <a:ext cx="864096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feld 39"/>
              <p:cNvSpPr txBox="1"/>
              <p:nvPr/>
            </p:nvSpPr>
            <p:spPr>
              <a:xfrm>
                <a:off x="1043608" y="5107396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en-GB" sz="1600"/>
              </a:p>
            </p:txBody>
          </p:sp>
        </mc:Choice>
        <mc:Fallback xmlns="">
          <p:sp>
            <p:nvSpPr>
              <p:cNvPr id="40" name="Textfeld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107396"/>
                <a:ext cx="86409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feld 43"/>
              <p:cNvSpPr txBox="1"/>
              <p:nvPr/>
            </p:nvSpPr>
            <p:spPr>
              <a:xfrm>
                <a:off x="5549453" y="5093745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en-GB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en-GB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en-GB" sz="1600" dirty="0"/>
              </a:p>
            </p:txBody>
          </p:sp>
        </mc:Choice>
        <mc:Fallback xmlns="">
          <p:sp>
            <p:nvSpPr>
              <p:cNvPr id="44" name="Textfeld 4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53" y="5093745"/>
                <a:ext cx="50405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5" name="Gerade Verbindung mit Pfeil 44"/>
          <p:cNvCxnSpPr>
            <a:endCxn id="44" idx="0"/>
          </p:cNvCxnSpPr>
          <p:nvPr/>
        </p:nvCxnSpPr>
        <p:spPr>
          <a:xfrm>
            <a:off x="5294910" y="4296282"/>
            <a:ext cx="506571" cy="79746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Gerade Verbindung mit Pfeil 50"/>
          <p:cNvCxnSpPr>
            <a:stCxn id="40" idx="0"/>
            <a:endCxn id="17" idx="2"/>
          </p:cNvCxnSpPr>
          <p:nvPr/>
        </p:nvCxnSpPr>
        <p:spPr>
          <a:xfrm flipV="1">
            <a:off x="1475656" y="4258105"/>
            <a:ext cx="630070" cy="84929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Gruppieren 2"/>
          <p:cNvGrpSpPr/>
          <p:nvPr/>
        </p:nvGrpSpPr>
        <p:grpSpPr>
          <a:xfrm>
            <a:off x="5076056" y="3802831"/>
            <a:ext cx="400901" cy="562273"/>
            <a:chOff x="5107203" y="3657218"/>
            <a:chExt cx="400901" cy="562273"/>
          </a:xfrm>
        </p:grpSpPr>
        <p:sp>
          <p:nvSpPr>
            <p:cNvPr id="24" name="Diagonaler Streifen 23"/>
            <p:cNvSpPr/>
            <p:nvPr/>
          </p:nvSpPr>
          <p:spPr>
            <a:xfrm>
              <a:off x="5107203" y="3907117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5" name="Diagonaler Streifen 24"/>
            <p:cNvSpPr/>
            <p:nvPr/>
          </p:nvSpPr>
          <p:spPr>
            <a:xfrm flipH="1" flipV="1">
              <a:off x="5107203" y="3907117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6" name="Diagonaler Streifen 25"/>
            <p:cNvSpPr/>
            <p:nvPr/>
          </p:nvSpPr>
          <p:spPr>
            <a:xfrm flipH="1" flipV="1">
              <a:off x="5279018" y="3782168"/>
              <a:ext cx="143179" cy="257173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27" name="Ellipse 26"/>
            <p:cNvSpPr/>
            <p:nvPr/>
          </p:nvSpPr>
          <p:spPr>
            <a:xfrm>
              <a:off x="5193110" y="3657218"/>
              <a:ext cx="314994" cy="31237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0" name="Ellipse 29"/>
            <p:cNvSpPr/>
            <p:nvPr/>
          </p:nvSpPr>
          <p:spPr>
            <a:xfrm>
              <a:off x="5364925" y="3719693"/>
              <a:ext cx="61135" cy="93712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31" name="Trapezoid 30"/>
            <p:cNvSpPr/>
            <p:nvPr/>
          </p:nvSpPr>
          <p:spPr>
            <a:xfrm>
              <a:off x="5193110" y="4094541"/>
              <a:ext cx="114543" cy="101019"/>
            </a:xfrm>
            <a:prstGeom prst="trapezoi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43" name="Gerade Verbindung mit Pfeil 42"/>
          <p:cNvCxnSpPr>
            <a:stCxn id="39" idx="0"/>
          </p:cNvCxnSpPr>
          <p:nvPr/>
        </p:nvCxnSpPr>
        <p:spPr>
          <a:xfrm flipV="1">
            <a:off x="4678927" y="4296282"/>
            <a:ext cx="615983" cy="80893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3931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37" grpId="0"/>
      <p:bldP spid="38" grpId="0"/>
      <p:bldP spid="39" grpId="0"/>
      <p:bldP spid="4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Computational Privacy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620000"/>
            <a:ext cx="7524368" cy="4479943"/>
          </a:xfrm>
        </p:spPr>
        <p:txBody>
          <a:bodyPr/>
          <a:lstStyle/>
          <a:p>
            <a:pPr marL="342900" indent="-342900">
              <a:buFont typeface="Arial" pitchFamily="34" charset="0"/>
              <a:buChar char="•"/>
            </a:pPr>
            <a:r>
              <a:rPr lang="en-GB" dirty="0" err="1" smtClean="0"/>
              <a:t>Homomorphic</a:t>
            </a:r>
            <a:r>
              <a:rPr lang="en-GB" dirty="0" smtClean="0"/>
              <a:t> Public-Key Cryptography e.g. </a:t>
            </a:r>
            <a:r>
              <a:rPr lang="en-GB" dirty="0" err="1" smtClean="0"/>
              <a:t>Paillier</a:t>
            </a:r>
            <a:r>
              <a:rPr lang="en-GB" dirty="0" smtClean="0"/>
              <a:t>, </a:t>
            </a:r>
            <a:r>
              <a:rPr lang="en-GB" dirty="0" err="1" smtClean="0"/>
              <a:t>Elgamal</a:t>
            </a: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Computational assumptions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Brute-Force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Key length currently use will remain secure for less than 30 years (Shamir 2006)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Principle of free suffrage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63590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Related Work – everlasting privacy in poll-site voting</a:t>
            </a:r>
            <a:endParaRPr lang="en-GB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60000" y="1556792"/>
            <a:ext cx="6823569" cy="4479943"/>
          </a:xfrm>
        </p:spPr>
        <p:txBody>
          <a:bodyPr/>
          <a:lstStyle/>
          <a:p>
            <a:r>
              <a:rPr lang="en-GB" b="1" dirty="0" smtClean="0"/>
              <a:t>Moran and </a:t>
            </a:r>
            <a:r>
              <a:rPr lang="en-GB" b="1" dirty="0" err="1" smtClean="0"/>
              <a:t>Naor</a:t>
            </a:r>
            <a:r>
              <a:rPr lang="en-GB" b="1" dirty="0" smtClean="0"/>
              <a:t>: Split-Ballot Voting 2010</a:t>
            </a:r>
          </a:p>
          <a:p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Votes are cast on paper ballots (secret sharing)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Provides everlasting privacy (Pedersen commitments)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Using a “mix-net</a:t>
            </a:r>
            <a:r>
              <a:rPr lang="en-US" dirty="0"/>
              <a:t>”-like </a:t>
            </a:r>
            <a:r>
              <a:rPr lang="en-US" dirty="0" smtClean="0"/>
              <a:t>shuffle</a:t>
            </a:r>
          </a:p>
          <a:p>
            <a:pPr marL="342900" indent="-342900">
              <a:buFont typeface="Arial" pitchFamily="34" charset="0"/>
              <a:buChar char="•"/>
            </a:pPr>
            <a:endParaRPr lang="en-GB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GB" dirty="0" smtClean="0"/>
              <a:t>Trust is distributed between two authorities</a:t>
            </a:r>
            <a:endParaRPr lang="en-GB" dirty="0"/>
          </a:p>
        </p:txBody>
      </p:sp>
      <p:sp>
        <p:nvSpPr>
          <p:cNvPr id="4" name="Textfeld 3"/>
          <p:cNvSpPr txBox="1"/>
          <p:nvPr/>
        </p:nvSpPr>
        <p:spPr>
          <a:xfrm>
            <a:off x="4788024" y="5301208"/>
            <a:ext cx="3312368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Reduces the level of computational privacy</a:t>
            </a:r>
            <a:endParaRPr lang="en-GB" dirty="0"/>
          </a:p>
        </p:txBody>
      </p:sp>
      <p:sp>
        <p:nvSpPr>
          <p:cNvPr id="5" name="Textfeld 4"/>
          <p:cNvSpPr txBox="1"/>
          <p:nvPr/>
        </p:nvSpPr>
        <p:spPr>
          <a:xfrm>
            <a:off x="2843808" y="4365104"/>
            <a:ext cx="3456384" cy="646331"/>
          </a:xfrm>
          <a:prstGeom prst="rect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dirty="0" smtClean="0"/>
              <a:t>Back-end enforces the used of the Split-Ballot Front-end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79976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Mix-net Providing </a:t>
            </a:r>
            <a:r>
              <a:rPr lang="en-GB" dirty="0"/>
              <a:t>E</a:t>
            </a:r>
            <a:r>
              <a:rPr lang="en-GB" dirty="0" smtClean="0"/>
              <a:t>verlasting Privacy towards observer</a:t>
            </a:r>
            <a:endParaRPr lang="en-GB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b="1" dirty="0"/>
              <a:t>Goal: </a:t>
            </a:r>
            <a:r>
              <a:rPr lang="en-GB" dirty="0"/>
              <a:t>Having all published data (Bulletin Board, receipts) even a computationally unbounded attacker cannot reveal the cast voting decision. </a:t>
            </a:r>
          </a:p>
          <a:p>
            <a:endParaRPr lang="en-GB" dirty="0"/>
          </a:p>
          <a:p>
            <a:r>
              <a:rPr lang="en-GB" b="1" dirty="0"/>
              <a:t>Solution: </a:t>
            </a:r>
            <a:r>
              <a:rPr lang="en-GB" dirty="0"/>
              <a:t>Encryption of the cast voting decision using a “One-Time-Pad”.</a:t>
            </a:r>
          </a:p>
          <a:p>
            <a:endParaRPr lang="en-GB" dirty="0"/>
          </a:p>
          <a:p>
            <a:r>
              <a:rPr lang="en-GB" b="1" dirty="0"/>
              <a:t>Challenge</a:t>
            </a:r>
            <a:r>
              <a:rPr lang="en-GB" dirty="0"/>
              <a:t>: How can I make the pair of voting decision and associated key anonymous providing verifiability and everlasting privacy regarding the published information?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17742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hteck 33"/>
          <p:cNvSpPr/>
          <p:nvPr/>
        </p:nvSpPr>
        <p:spPr>
          <a:xfrm>
            <a:off x="1043608" y="3059668"/>
            <a:ext cx="5256584" cy="1368152"/>
          </a:xfrm>
          <a:prstGeom prst="rect">
            <a:avLst/>
          </a:prstGeom>
          <a:solidFill>
            <a:srgbClr val="FFD0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Anonymisation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1907704" y="3820398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A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3059832" y="3822941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B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3959932" y="3822941"/>
            <a:ext cx="396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C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feld 8"/>
              <p:cNvSpPr txBox="1"/>
              <p:nvPr/>
            </p:nvSpPr>
            <p:spPr>
              <a:xfrm>
                <a:off x="2195736" y="363573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9" name="Textfeld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3635732"/>
                <a:ext cx="864096" cy="338554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feld 9"/>
              <p:cNvSpPr txBox="1"/>
              <p:nvPr/>
            </p:nvSpPr>
            <p:spPr>
              <a:xfrm>
                <a:off x="3203848" y="3635732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10" name="Textfeld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3635732"/>
                <a:ext cx="864096" cy="338554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2" name="Gerade Verbindung mit Pfeil 11"/>
          <p:cNvCxnSpPr>
            <a:stCxn id="6" idx="3"/>
          </p:cNvCxnSpPr>
          <p:nvPr/>
        </p:nvCxnSpPr>
        <p:spPr>
          <a:xfrm>
            <a:off x="2303748" y="4005064"/>
            <a:ext cx="756084" cy="254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3347864" y="4007607"/>
            <a:ext cx="648072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>
            <a:off x="4283968" y="4007607"/>
            <a:ext cx="789919" cy="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feld 22"/>
              <p:cNvSpPr txBox="1"/>
              <p:nvPr/>
            </p:nvSpPr>
            <p:spPr>
              <a:xfrm>
                <a:off x="4211960" y="3657218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𝑣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23" name="Textfeld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11960" y="3657218"/>
                <a:ext cx="864096" cy="33855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Gerade Verbindung mit Pfeil 27"/>
          <p:cNvCxnSpPr>
            <a:endCxn id="6" idx="1"/>
          </p:cNvCxnSpPr>
          <p:nvPr/>
        </p:nvCxnSpPr>
        <p:spPr>
          <a:xfrm>
            <a:off x="1449729" y="3498968"/>
            <a:ext cx="457975" cy="506096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hteck 31"/>
          <p:cNvSpPr/>
          <p:nvPr/>
        </p:nvSpPr>
        <p:spPr>
          <a:xfrm>
            <a:off x="1043608" y="4427820"/>
            <a:ext cx="5256584" cy="1368152"/>
          </a:xfrm>
          <a:prstGeom prst="rect">
            <a:avLst/>
          </a:prstGeom>
          <a:solidFill>
            <a:srgbClr val="E2FFD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Textfeld 32"/>
          <p:cNvSpPr txBox="1"/>
          <p:nvPr/>
        </p:nvSpPr>
        <p:spPr>
          <a:xfrm>
            <a:off x="2915816" y="5507940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Public Bulletin Board</a:t>
            </a:r>
            <a:endParaRPr lang="de-DE" dirty="0"/>
          </a:p>
        </p:txBody>
      </p:sp>
      <p:sp>
        <p:nvSpPr>
          <p:cNvPr id="35" name="Textfeld 34"/>
          <p:cNvSpPr txBox="1"/>
          <p:nvPr/>
        </p:nvSpPr>
        <p:spPr>
          <a:xfrm>
            <a:off x="4211960" y="2987660"/>
            <a:ext cx="12961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Private</a:t>
            </a:r>
            <a:endParaRPr lang="de-DE" dirty="0"/>
          </a:p>
        </p:txBody>
      </p:sp>
      <p:cxnSp>
        <p:nvCxnSpPr>
          <p:cNvPr id="37" name="Gerade Verbindung mit Pfeil 36"/>
          <p:cNvCxnSpPr>
            <a:stCxn id="6" idx="2"/>
            <a:endCxn id="48" idx="0"/>
          </p:cNvCxnSpPr>
          <p:nvPr/>
        </p:nvCxnSpPr>
        <p:spPr>
          <a:xfrm>
            <a:off x="2105726" y="4189730"/>
            <a:ext cx="522058" cy="83564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Gerade Verbindung mit Pfeil 38"/>
          <p:cNvCxnSpPr>
            <a:stCxn id="48" idx="0"/>
            <a:endCxn id="7" idx="2"/>
          </p:cNvCxnSpPr>
          <p:nvPr/>
        </p:nvCxnSpPr>
        <p:spPr>
          <a:xfrm flipV="1">
            <a:off x="2627784" y="4192273"/>
            <a:ext cx="630070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Gerade Verbindung mit Pfeil 40"/>
          <p:cNvCxnSpPr>
            <a:stCxn id="7" idx="2"/>
            <a:endCxn id="47" idx="0"/>
          </p:cNvCxnSpPr>
          <p:nvPr/>
        </p:nvCxnSpPr>
        <p:spPr>
          <a:xfrm>
            <a:off x="3257854" y="4192273"/>
            <a:ext cx="378042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Gerade Verbindung mit Pfeil 42"/>
          <p:cNvCxnSpPr>
            <a:stCxn id="47" idx="0"/>
            <a:endCxn id="8" idx="2"/>
          </p:cNvCxnSpPr>
          <p:nvPr/>
        </p:nvCxnSpPr>
        <p:spPr>
          <a:xfrm flipV="1">
            <a:off x="3635896" y="4192273"/>
            <a:ext cx="522058" cy="833097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/>
          <p:cNvCxnSpPr>
            <a:stCxn id="8" idx="2"/>
            <a:endCxn id="49" idx="0"/>
          </p:cNvCxnSpPr>
          <p:nvPr/>
        </p:nvCxnSpPr>
        <p:spPr>
          <a:xfrm>
            <a:off x="4157954" y="4192273"/>
            <a:ext cx="520973" cy="844564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feld 46"/>
              <p:cNvSpPr txBox="1"/>
              <p:nvPr/>
            </p:nvSpPr>
            <p:spPr>
              <a:xfrm>
                <a:off x="3203848" y="502537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7" name="Textfeld 4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5025370"/>
                <a:ext cx="864096" cy="33855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feld 47"/>
              <p:cNvSpPr txBox="1"/>
              <p:nvPr/>
            </p:nvSpPr>
            <p:spPr>
              <a:xfrm>
                <a:off x="2195736" y="5025370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8" name="Textfeld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95736" y="5025370"/>
                <a:ext cx="864096" cy="338554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feld 48"/>
              <p:cNvSpPr txBox="1"/>
              <p:nvPr/>
            </p:nvSpPr>
            <p:spPr>
              <a:xfrm>
                <a:off x="4246879" y="5036837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de-DE" sz="160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de-DE" sz="1600" b="0" i="1" smtClean="0">
                                  <a:latin typeface="Cambria Math"/>
                                </a:rPr>
                                <m:t>𝑢</m:t>
                              </m:r>
                            </m:e>
                            <m:sub>
                              <m:r>
                                <a:rPr lang="de-DE" sz="1600" b="0" i="1" smtClean="0">
                                  <a:latin typeface="Cambria Math"/>
                                </a:rPr>
                                <m:t>𝐶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49" name="Textfeld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6879" y="5036837"/>
                <a:ext cx="864096" cy="338554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feld 54"/>
              <p:cNvSpPr txBox="1"/>
              <p:nvPr/>
            </p:nvSpPr>
            <p:spPr>
              <a:xfrm>
                <a:off x="1043608" y="5039021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𝑢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5" name="Textfeld 5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3608" y="5039021"/>
                <a:ext cx="864096" cy="338554"/>
              </a:xfrm>
              <a:prstGeom prst="rect">
                <a:avLst/>
              </a:prstGeom>
              <a:blipFill rotWithShape="1"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/>
              <p:cNvSpPr txBox="1"/>
              <p:nvPr/>
            </p:nvSpPr>
            <p:spPr>
              <a:xfrm>
                <a:off x="971600" y="3131676"/>
                <a:ext cx="86409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𝑣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57" name="Textfeld 5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1600" y="3131676"/>
                <a:ext cx="864096" cy="338554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Gerade Verbindung mit Pfeil 59"/>
          <p:cNvCxnSpPr>
            <a:stCxn id="49" idx="0"/>
          </p:cNvCxnSpPr>
          <p:nvPr/>
        </p:nvCxnSpPr>
        <p:spPr>
          <a:xfrm flipV="1">
            <a:off x="4678927" y="4227907"/>
            <a:ext cx="615983" cy="808930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feld 60"/>
              <p:cNvSpPr txBox="1"/>
              <p:nvPr/>
            </p:nvSpPr>
            <p:spPr>
              <a:xfrm>
                <a:off x="5549453" y="5025370"/>
                <a:ext cx="504056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⟨"/>
                          <m:endChr m:val="⟩"/>
                          <m:ctrlPr>
                            <a:rPr lang="de-DE" sz="1600" i="1" smtClean="0">
                              <a:latin typeface="Cambria Math"/>
                            </a:rPr>
                          </m:ctrlPr>
                        </m:dPr>
                        <m:e>
                          <m:r>
                            <a:rPr lang="de-DE" sz="1600" b="0" i="1" smtClean="0">
                              <a:latin typeface="Cambria Math"/>
                            </a:rPr>
                            <m:t>𝑡</m:t>
                          </m:r>
                        </m:e>
                      </m:d>
                    </m:oMath>
                  </m:oMathPara>
                </a14:m>
                <a:endParaRPr lang="de-DE" sz="1600" dirty="0"/>
              </a:p>
            </p:txBody>
          </p:sp>
        </mc:Choice>
        <mc:Fallback xmlns="">
          <p:sp>
            <p:nvSpPr>
              <p:cNvPr id="61" name="Textfeld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49453" y="5025370"/>
                <a:ext cx="504056" cy="338554"/>
              </a:xfrm>
              <a:prstGeom prst="rect">
                <a:avLst/>
              </a:prstGeom>
              <a:blipFill rotWithShape="1"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3" name="Gerade Verbindung mit Pfeil 62"/>
          <p:cNvCxnSpPr>
            <a:endCxn id="61" idx="0"/>
          </p:cNvCxnSpPr>
          <p:nvPr/>
        </p:nvCxnSpPr>
        <p:spPr>
          <a:xfrm>
            <a:off x="5294910" y="4227907"/>
            <a:ext cx="506571" cy="797463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feld 73"/>
              <p:cNvSpPr txBox="1"/>
              <p:nvPr/>
            </p:nvSpPr>
            <p:spPr>
              <a:xfrm>
                <a:off x="899592" y="1628800"/>
                <a:ext cx="5256584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𝑢</m:t>
                    </m:r>
                  </m:oMath>
                </a14:m>
                <a:r>
                  <a:rPr lang="en-GB" smtClean="0"/>
                  <a:t>: encrypted vote (One-Time-Pad)</a:t>
                </a:r>
              </a:p>
              <a:p>
                <a14:m>
                  <m:oMath xmlns:m="http://schemas.openxmlformats.org/officeDocument/2006/math">
                    <m:r>
                      <a:rPr lang="en-GB" b="0" i="1" smtClean="0">
                        <a:latin typeface="Cambria Math"/>
                      </a:rPr>
                      <m:t>𝑣</m:t>
                    </m:r>
                  </m:oMath>
                </a14:m>
                <a:r>
                  <a:rPr lang="en-GB" smtClean="0"/>
                  <a:t>: encrypted key (PK-Crypto)</a:t>
                </a:r>
                <a:endParaRPr lang="en-GB"/>
              </a:p>
            </p:txBody>
          </p:sp>
        </mc:Choice>
        <mc:Fallback xmlns="">
          <p:sp>
            <p:nvSpPr>
              <p:cNvPr id="74" name="Textfeld 7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9592" y="1628800"/>
                <a:ext cx="5256584" cy="646331"/>
              </a:xfrm>
              <a:prstGeom prst="rect">
                <a:avLst/>
              </a:prstGeom>
              <a:blipFill rotWithShape="1">
                <a:blip r:embed="rId12"/>
                <a:stretch>
                  <a:fillRect t="-4717" b="-1415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0" name="Gerade Verbindung mit Pfeil 29"/>
          <p:cNvCxnSpPr>
            <a:stCxn id="55" idx="0"/>
            <a:endCxn id="6" idx="2"/>
          </p:cNvCxnSpPr>
          <p:nvPr/>
        </p:nvCxnSpPr>
        <p:spPr>
          <a:xfrm flipV="1">
            <a:off x="1475656" y="4189730"/>
            <a:ext cx="630070" cy="849291"/>
          </a:xfrm>
          <a:prstGeom prst="straightConnector1">
            <a:avLst/>
          </a:prstGeom>
          <a:ln w="19050">
            <a:solidFill>
              <a:srgbClr val="0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6" name="Gruppieren 35"/>
          <p:cNvGrpSpPr/>
          <p:nvPr/>
        </p:nvGrpSpPr>
        <p:grpSpPr>
          <a:xfrm>
            <a:off x="5107203" y="3657218"/>
            <a:ext cx="400901" cy="562273"/>
            <a:chOff x="5230149" y="2327417"/>
            <a:chExt cx="400901" cy="562273"/>
          </a:xfrm>
        </p:grpSpPr>
        <p:sp>
          <p:nvSpPr>
            <p:cNvPr id="38" name="Diagonaler Streifen 37"/>
            <p:cNvSpPr/>
            <p:nvPr/>
          </p:nvSpPr>
          <p:spPr>
            <a:xfrm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0" name="Diagonaler Streifen 39"/>
            <p:cNvSpPr/>
            <p:nvPr/>
          </p:nvSpPr>
          <p:spPr>
            <a:xfrm flipH="1" flipV="1">
              <a:off x="5230149" y="2577316"/>
              <a:ext cx="200451" cy="312374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2" name="Diagonaler Streifen 41"/>
            <p:cNvSpPr/>
            <p:nvPr/>
          </p:nvSpPr>
          <p:spPr>
            <a:xfrm flipH="1" flipV="1">
              <a:off x="5401964" y="2452367"/>
              <a:ext cx="143179" cy="257173"/>
            </a:xfrm>
            <a:prstGeom prst="diagStripe">
              <a:avLst>
                <a:gd name="adj" fmla="val 69048"/>
              </a:avLst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>
                <a:solidFill>
                  <a:schemeClr val="tx1"/>
                </a:solidFill>
              </a:endParaRPr>
            </a:p>
          </p:txBody>
        </p:sp>
        <p:sp>
          <p:nvSpPr>
            <p:cNvPr id="44" name="Ellipse 43"/>
            <p:cNvSpPr/>
            <p:nvPr/>
          </p:nvSpPr>
          <p:spPr>
            <a:xfrm>
              <a:off x="5316056" y="2327417"/>
              <a:ext cx="314994" cy="312374"/>
            </a:xfrm>
            <a:prstGeom prst="ellipse">
              <a:avLst/>
            </a:prstGeom>
            <a:solidFill>
              <a:srgbClr val="00B0F0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6" name="Ellipse 45"/>
            <p:cNvSpPr/>
            <p:nvPr/>
          </p:nvSpPr>
          <p:spPr>
            <a:xfrm>
              <a:off x="5487871" y="2389892"/>
              <a:ext cx="61135" cy="93712"/>
            </a:xfrm>
            <a:prstGeom prst="ellipse">
              <a:avLst/>
            </a:prstGeom>
            <a:solidFill>
              <a:srgbClr val="FFD0C5"/>
            </a:solidFill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Trapezoid 49"/>
            <p:cNvSpPr/>
            <p:nvPr/>
          </p:nvSpPr>
          <p:spPr>
            <a:xfrm>
              <a:off x="5316056" y="2764740"/>
              <a:ext cx="114543" cy="101019"/>
            </a:xfrm>
            <a:prstGeom prst="trapezoid">
              <a:avLst/>
            </a:prstGeom>
            <a:solidFill>
              <a:srgbClr val="FFD0C5"/>
            </a:solidFill>
            <a:ln>
              <a:solidFill>
                <a:srgbClr val="FFD0C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</p:spTree>
    <p:extLst>
      <p:ext uri="{BB962C8B-B14F-4D97-AF65-F5344CB8AC3E}">
        <p14:creationId xmlns:p14="http://schemas.microsoft.com/office/powerpoint/2010/main" val="929658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23" grpId="0"/>
      <p:bldP spid="47" grpId="0"/>
      <p:bldP spid="48" grpId="0"/>
      <p:bldP spid="49" grpId="0"/>
      <p:bldP spid="61" grpId="0"/>
    </p:bldLst>
  </p:timing>
</p:sld>
</file>

<file path=ppt/theme/theme1.xml><?xml version="1.0" encoding="utf-8"?>
<a:theme xmlns:a="http://schemas.openxmlformats.org/drawingml/2006/main" name="Präsentationsvorlage_BWL9">
  <a:themeElements>
    <a:clrScheme name="v1_TUD_Präsentation_r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1_TUD_Präsentation_ro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1_TUD_Präsentation_r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1_TUD_Präsentation_rot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1_TUD_Präsentation_rot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Präsentationsvorlage_BWL9</Template>
  <TotalTime>0</TotalTime>
  <Words>4042</Words>
  <Application>Microsoft Office PowerPoint</Application>
  <PresentationFormat>Bildschirmpräsentation (4:3)</PresentationFormat>
  <Paragraphs>670</Paragraphs>
  <Slides>43</Slides>
  <Notes>13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44" baseType="lpstr">
      <vt:lpstr>Präsentationsvorlage_BWL9</vt:lpstr>
      <vt:lpstr>A publicly-verifiable mix-net with everlasting privacy towards observers</vt:lpstr>
      <vt:lpstr>Authors</vt:lpstr>
      <vt:lpstr>Motivation (1)</vt:lpstr>
      <vt:lpstr>Motivation (2)</vt:lpstr>
      <vt:lpstr>Anonymisation – Mix-nets</vt:lpstr>
      <vt:lpstr>Computational Privacy</vt:lpstr>
      <vt:lpstr>Related Work – everlasting privacy in poll-site voting</vt:lpstr>
      <vt:lpstr>Mix-net Providing Everlasting Privacy towards observer</vt:lpstr>
      <vt:lpstr>Anonymisation</vt:lpstr>
      <vt:lpstr>Anonymisation</vt:lpstr>
      <vt:lpstr>Assumptions Mix-net (1)</vt:lpstr>
      <vt:lpstr>Assumptions Mix-net (2)</vt:lpstr>
      <vt:lpstr>Additional Assumptions Mix-net</vt:lpstr>
      <vt:lpstr>Properties (1)</vt:lpstr>
      <vt:lpstr>Properties (2)</vt:lpstr>
      <vt:lpstr>“Encoding” using Pedersen Commitments</vt:lpstr>
      <vt:lpstr>Properties of Pedersen Commitments</vt:lpstr>
      <vt:lpstr>Anonymisation</vt:lpstr>
      <vt:lpstr>Decryption</vt:lpstr>
      <vt:lpstr>Public Verification – Cut-and-choose</vt:lpstr>
      <vt:lpstr>Private Verification– Cut-and-choose</vt:lpstr>
      <vt:lpstr>Parameters</vt:lpstr>
      <vt:lpstr>Application</vt:lpstr>
      <vt:lpstr>Helios</vt:lpstr>
      <vt:lpstr>Helios providing everlasting privacy towards the public (1)</vt:lpstr>
      <vt:lpstr>Helios providing everlasting privacy towards the public (2)</vt:lpstr>
      <vt:lpstr>Discussion</vt:lpstr>
      <vt:lpstr>Discussion – 1.Step</vt:lpstr>
      <vt:lpstr>Discussion - 1. Step</vt:lpstr>
      <vt:lpstr>Discussion – 2. Step</vt:lpstr>
      <vt:lpstr>Discussion – 2. Step</vt:lpstr>
      <vt:lpstr>Discussion – Step 3</vt:lpstr>
      <vt:lpstr>Discussion – 3. Step</vt:lpstr>
      <vt:lpstr>Discussion – 4. Step</vt:lpstr>
      <vt:lpstr>Discussion – 4. Step</vt:lpstr>
      <vt:lpstr>Everlasting privacy of the Back End</vt:lpstr>
      <vt:lpstr>Secret sharing</vt:lpstr>
      <vt:lpstr>Verifizierung</vt:lpstr>
      <vt:lpstr>Decryption</vt:lpstr>
      <vt:lpstr>Decryption (2)</vt:lpstr>
      <vt:lpstr>Secret sharing</vt:lpstr>
      <vt:lpstr>Future Work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Moritz Lohse</dc:creator>
  <cp:lastModifiedBy>Denise Demirel</cp:lastModifiedBy>
  <cp:revision>195</cp:revision>
  <cp:lastPrinted>2012-05-09T17:01:15Z</cp:lastPrinted>
  <dcterms:created xsi:type="dcterms:W3CDTF">2009-12-23T09:42:49Z</dcterms:created>
  <dcterms:modified xsi:type="dcterms:W3CDTF">2012-05-15T08:16:42Z</dcterms:modified>
</cp:coreProperties>
</file>