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s/slide7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7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slides/slide70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6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s/slide66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slides/slide7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s/slide71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Layouts/slideLayout8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50" r:id="rId1"/>
  </p:sldMasterIdLst>
  <p:notesMasterIdLst>
    <p:notesMasterId r:id="rId76"/>
  </p:notesMasterIdLst>
  <p:sldIdLst>
    <p:sldId id="256" r:id="rId2"/>
    <p:sldId id="355" r:id="rId3"/>
    <p:sldId id="350" r:id="rId4"/>
    <p:sldId id="305" r:id="rId5"/>
    <p:sldId id="281" r:id="rId6"/>
    <p:sldId id="282" r:id="rId7"/>
    <p:sldId id="283" r:id="rId8"/>
    <p:sldId id="269" r:id="rId9"/>
    <p:sldId id="260" r:id="rId10"/>
    <p:sldId id="263" r:id="rId11"/>
    <p:sldId id="302" r:id="rId12"/>
    <p:sldId id="273" r:id="rId13"/>
    <p:sldId id="315" r:id="rId14"/>
    <p:sldId id="275" r:id="rId15"/>
    <p:sldId id="286" r:id="rId16"/>
    <p:sldId id="274" r:id="rId17"/>
    <p:sldId id="259" r:id="rId18"/>
    <p:sldId id="279" r:id="rId19"/>
    <p:sldId id="285" r:id="rId20"/>
    <p:sldId id="280" r:id="rId21"/>
    <p:sldId id="287" r:id="rId22"/>
    <p:sldId id="288" r:id="rId23"/>
    <p:sldId id="290" r:id="rId24"/>
    <p:sldId id="307" r:id="rId25"/>
    <p:sldId id="284" r:id="rId26"/>
    <p:sldId id="316" r:id="rId27"/>
    <p:sldId id="351" r:id="rId28"/>
    <p:sldId id="265" r:id="rId29"/>
    <p:sldId id="296" r:id="rId30"/>
    <p:sldId id="266" r:id="rId31"/>
    <p:sldId id="314" r:id="rId32"/>
    <p:sldId id="337" r:id="rId33"/>
    <p:sldId id="338" r:id="rId34"/>
    <p:sldId id="339" r:id="rId35"/>
    <p:sldId id="342" r:id="rId36"/>
    <p:sldId id="343" r:id="rId37"/>
    <p:sldId id="329" r:id="rId38"/>
    <p:sldId id="344" r:id="rId39"/>
    <p:sldId id="345" r:id="rId40"/>
    <p:sldId id="361" r:id="rId41"/>
    <p:sldId id="298" r:id="rId42"/>
    <p:sldId id="297" r:id="rId43"/>
    <p:sldId id="299" r:id="rId44"/>
    <p:sldId id="356" r:id="rId45"/>
    <p:sldId id="346" r:id="rId46"/>
    <p:sldId id="352" r:id="rId47"/>
    <p:sldId id="321" r:id="rId48"/>
    <p:sldId id="319" r:id="rId49"/>
    <p:sldId id="301" r:id="rId50"/>
    <p:sldId id="323" r:id="rId51"/>
    <p:sldId id="324" r:id="rId52"/>
    <p:sldId id="357" r:id="rId53"/>
    <p:sldId id="331" r:id="rId54"/>
    <p:sldId id="332" r:id="rId55"/>
    <p:sldId id="320" r:id="rId56"/>
    <p:sldId id="325" r:id="rId57"/>
    <p:sldId id="360" r:id="rId58"/>
    <p:sldId id="328" r:id="rId59"/>
    <p:sldId id="349" r:id="rId60"/>
    <p:sldId id="326" r:id="rId61"/>
    <p:sldId id="312" r:id="rId62"/>
    <p:sldId id="278" r:id="rId63"/>
    <p:sldId id="347" r:id="rId64"/>
    <p:sldId id="276" r:id="rId65"/>
    <p:sldId id="277" r:id="rId66"/>
    <p:sldId id="353" r:id="rId67"/>
    <p:sldId id="327" r:id="rId68"/>
    <p:sldId id="333" r:id="rId69"/>
    <p:sldId id="348" r:id="rId70"/>
    <p:sldId id="340" r:id="rId71"/>
    <p:sldId id="358" r:id="rId72"/>
    <p:sldId id="359" r:id="rId73"/>
    <p:sldId id="354" r:id="rId74"/>
    <p:sldId id="341" r:id="rId75"/>
  </p:sldIdLst>
  <p:sldSz cx="9144000" cy="6858000" type="screen4x3"/>
  <p:notesSz cx="70104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4C22"/>
    <a:srgbClr val="006C31"/>
    <a:srgbClr val="00133A"/>
    <a:srgbClr val="004D86"/>
    <a:srgbClr val="69BDA9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601" autoAdjust="0"/>
    <p:restoredTop sz="94684" autoAdjust="0"/>
  </p:normalViewPr>
  <p:slideViewPr>
    <p:cSldViewPr>
      <p:cViewPr varScale="1">
        <p:scale>
          <a:sx n="71" d="100"/>
          <a:sy n="71" d="100"/>
        </p:scale>
        <p:origin x="-462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theme" Target="theme/theme1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338" y="0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61F400D-13A8-4A4E-B763-0D008BF7228A}" type="datetimeFigureOut">
              <a:rPr lang="en-GB" smtClean="0"/>
              <a:pPr/>
              <a:t>19/07/2012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675" y="4416425"/>
            <a:ext cx="5607050" cy="4183063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675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338" y="8829675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247201-9CDC-431A-978B-0B3507BE79A7}" type="slidenum">
              <a:rPr lang="en-GB" smtClean="0"/>
              <a:pPr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117627530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Add the</a:t>
            </a:r>
            <a:r>
              <a:rPr lang="en-GB" baseline="0" dirty="0" smtClean="0"/>
              <a:t> 2v1+v2 as the result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247201-9CDC-431A-978B-0B3507BE79A7}" type="slidenum">
              <a:rPr lang="en-GB" smtClean="0"/>
              <a:pPr/>
              <a:t>21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345417127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TODO: examples</a:t>
            </a:r>
            <a:r>
              <a:rPr lang="en-GB" baseline="0" dirty="0" smtClean="0"/>
              <a:t> of useful X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247201-9CDC-431A-978B-0B3507BE79A7}" type="slidenum">
              <a:rPr lang="en-GB" smtClean="0"/>
              <a:pPr/>
              <a:t>29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23028567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AF466F-BDA4-4F18-9C7B-FF0A9A1B0E80}" type="datetime1">
              <a:rPr lang="en-US" smtClean="0"/>
              <a:pPr/>
              <a:t>7/19/2012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FB4290-6522-4139-852E-05BD9E7F0D2E}" type="datetime1">
              <a:rPr lang="en-US" smtClean="0"/>
              <a:pPr/>
              <a:t>7/19/2012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955F9-81EA-47C5-8059-9E5C2B437C70}" type="datetime1">
              <a:rPr lang="en-US" smtClean="0"/>
              <a:pPr/>
              <a:t>7/19/2012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EF607B-A47E-422C-9BEF-122CCDB7C526}" type="datetime1">
              <a:rPr lang="en-US" smtClean="0"/>
              <a:pPr/>
              <a:t>7/19/2012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9A7CB-BEE6-4F99-898E-913F06E8E125}" type="datetime1">
              <a:rPr lang="en-US" smtClean="0"/>
              <a:pPr/>
              <a:t>7/19/2012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EE300C-6FC5-4FC3-AF1A-075E4F50620D}" type="datetime1">
              <a:rPr lang="en-US" smtClean="0"/>
              <a:pPr/>
              <a:t>7/19/2012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0D295D-4A77-4DEB-B04C-9F4282A8BC04}" type="datetime1">
              <a:rPr lang="en-US" smtClean="0"/>
              <a:pPr/>
              <a:t>7/19/2012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B28685-4D0C-42D5-8013-B5904CD1FCBC}" type="datetime1">
              <a:rPr lang="en-US" smtClean="0"/>
              <a:pPr/>
              <a:t>7/19/2012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F226C0-9885-4BA9-BBFA-A52CBFEBB775}" type="datetime1">
              <a:rPr lang="en-US" smtClean="0"/>
              <a:pPr/>
              <a:t>7/19/2012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EE1B38-C5EB-4D66-9137-0AFE9CDEDE8F}" type="datetime1">
              <a:rPr lang="en-US" smtClean="0"/>
              <a:pPr/>
              <a:t>7/19/2012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‹Nr.›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7B613C-1AD7-49D3-885D-F654C5CDBAA6}" type="datetime1">
              <a:rPr lang="en-US" smtClean="0"/>
              <a:pPr/>
              <a:t>7/19/2012</a:t>
            </a:fld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‹Nr.›</a:t>
            </a:fld>
            <a:endParaRPr lang="en-US" dirty="0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6E2D2B3B-882E-40F3-A32F-6DD516915044}" type="slidenum">
              <a:rPr lang="en-US" smtClean="0"/>
              <a:pPr/>
              <a:t>‹Nr.›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327B613C-1AD7-49D3-885D-F654C5CDBAA6}" type="datetime1">
              <a:rPr lang="en-US" smtClean="0"/>
              <a:pPr/>
              <a:t>7/19/2012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51" r:id="rId1"/>
    <p:sldLayoutId id="2147483952" r:id="rId2"/>
    <p:sldLayoutId id="2147483953" r:id="rId3"/>
    <p:sldLayoutId id="2147483954" r:id="rId4"/>
    <p:sldLayoutId id="2147483955" r:id="rId5"/>
    <p:sldLayoutId id="2147483956" r:id="rId6"/>
    <p:sldLayoutId id="2147483957" r:id="rId7"/>
    <p:sldLayoutId id="2147483958" r:id="rId8"/>
    <p:sldLayoutId id="2147483959" r:id="rId9"/>
    <p:sldLayoutId id="2147483960" r:id="rId10"/>
    <p:sldLayoutId id="2147483961" r:id="rId11"/>
  </p:sldLayoutIdLst>
  <p:hf hdr="0" ftr="0" dt="0"/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w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wmf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7" Type="http://schemas.openxmlformats.org/officeDocument/2006/relationships/image" Target="../media/image28.png"/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wmf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3" Type="http://schemas.openxmlformats.org/officeDocument/2006/relationships/image" Target="../media/image3.wmf"/><Relationship Id="rId7" Type="http://schemas.openxmlformats.org/officeDocument/2006/relationships/image" Target="../media/image14.w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7.wmf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3" Type="http://schemas.openxmlformats.org/officeDocument/2006/relationships/image" Target="../media/image33.png"/><Relationship Id="rId7" Type="http://schemas.openxmlformats.org/officeDocument/2006/relationships/image" Target="../media/image27.wmf"/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png"/><Relationship Id="rId5" Type="http://schemas.openxmlformats.org/officeDocument/2006/relationships/image" Target="../media/image14.wmf"/><Relationship Id="rId4" Type="http://schemas.openxmlformats.org/officeDocument/2006/relationships/image" Target="../media/image34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wmf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png"/><Relationship Id="rId3" Type="http://schemas.openxmlformats.org/officeDocument/2006/relationships/image" Target="../media/image40.png"/><Relationship Id="rId7" Type="http://schemas.openxmlformats.org/officeDocument/2006/relationships/image" Target="../media/image43.png"/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2.png"/><Relationship Id="rId5" Type="http://schemas.openxmlformats.org/officeDocument/2006/relationships/image" Target="../media/image41.png"/><Relationship Id="rId4" Type="http://schemas.openxmlformats.org/officeDocument/2006/relationships/image" Target="../media/image14.wmf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wmf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7.png"/><Relationship Id="rId4" Type="http://schemas.openxmlformats.org/officeDocument/2006/relationships/image" Target="../media/image46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wmf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0.png"/><Relationship Id="rId5" Type="http://schemas.openxmlformats.org/officeDocument/2006/relationships/image" Target="../media/image47.png"/><Relationship Id="rId4" Type="http://schemas.openxmlformats.org/officeDocument/2006/relationships/image" Target="../media/image49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w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wmf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1.wmf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wmf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wmf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w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wmf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wmf"/><Relationship Id="rId2" Type="http://schemas.openxmlformats.org/officeDocument/2006/relationships/image" Target="../media/image51.wmf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8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wmf"/><Relationship Id="rId2" Type="http://schemas.openxmlformats.org/officeDocument/2006/relationships/image" Target="../media/image51.w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9.pn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6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6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6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6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6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6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2.wmf"/><Relationship Id="rId4" Type="http://schemas.openxmlformats.org/officeDocument/2006/relationships/image" Target="../media/image71.wmf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6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6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7" Type="http://schemas.openxmlformats.org/officeDocument/2006/relationships/image" Target="../media/image43.png"/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2.png"/><Relationship Id="rId5" Type="http://schemas.openxmlformats.org/officeDocument/2006/relationships/image" Target="../media/image76.png"/><Relationship Id="rId4" Type="http://schemas.openxmlformats.org/officeDocument/2006/relationships/image" Target="../media/image14.wmf"/></Relationships>
</file>

<file path=ppt/slides/_rels/slide5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8.png"/><Relationship Id="rId3" Type="http://schemas.openxmlformats.org/officeDocument/2006/relationships/image" Target="../media/image77.png"/><Relationship Id="rId7" Type="http://schemas.openxmlformats.org/officeDocument/2006/relationships/image" Target="../media/image43.png"/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2.png"/><Relationship Id="rId5" Type="http://schemas.openxmlformats.org/officeDocument/2006/relationships/image" Target="../media/image76.png"/><Relationship Id="rId10" Type="http://schemas.openxmlformats.org/officeDocument/2006/relationships/image" Target="../media/image80.png"/><Relationship Id="rId4" Type="http://schemas.openxmlformats.org/officeDocument/2006/relationships/image" Target="../media/image14.wmf"/><Relationship Id="rId9" Type="http://schemas.openxmlformats.org/officeDocument/2006/relationships/image" Target="../media/image7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7" Type="http://schemas.openxmlformats.org/officeDocument/2006/relationships/image" Target="../media/image10.jpeg"/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eg"/><Relationship Id="rId5" Type="http://schemas.openxmlformats.org/officeDocument/2006/relationships/image" Target="../media/image3.wmf"/><Relationship Id="rId4" Type="http://schemas.openxmlformats.org/officeDocument/2006/relationships/image" Target="../media/image8.jpeg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6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png"/><Relationship Id="rId7" Type="http://schemas.openxmlformats.org/officeDocument/2006/relationships/image" Target="../media/image85.png"/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4.wmf"/><Relationship Id="rId5" Type="http://schemas.openxmlformats.org/officeDocument/2006/relationships/image" Target="../media/image83.png"/><Relationship Id="rId4" Type="http://schemas.openxmlformats.org/officeDocument/2006/relationships/image" Target="../media/image14.wmf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wmf"/><Relationship Id="rId4" Type="http://schemas.openxmlformats.org/officeDocument/2006/relationships/image" Target="../media/image12.jpeg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9512" y="1905000"/>
            <a:ext cx="8050088" cy="2593975"/>
          </a:xfrm>
        </p:spPr>
        <p:txBody>
          <a:bodyPr/>
          <a:lstStyle/>
          <a:p>
            <a:r>
              <a:rPr lang="en-GB" sz="3600" dirty="0" smtClean="0"/>
              <a:t>Vote privacy: </a:t>
            </a:r>
            <a:br>
              <a:rPr lang="en-GB" sz="3600" dirty="0" smtClean="0"/>
            </a:br>
            <a:r>
              <a:rPr lang="en-GB" sz="3600" dirty="0" smtClean="0">
                <a:solidFill>
                  <a:srgbClr val="FF0000"/>
                </a:solidFill>
              </a:rPr>
              <a:t>models</a:t>
            </a:r>
            <a:r>
              <a:rPr lang="en-GB" sz="3600" dirty="0" smtClean="0"/>
              <a:t> and </a:t>
            </a:r>
            <a:r>
              <a:rPr lang="en-GB" sz="3600" dirty="0" smtClean="0">
                <a:solidFill>
                  <a:srgbClr val="FF0000"/>
                </a:solidFill>
              </a:rPr>
              <a:t>cryptographic  underpinnings</a:t>
            </a:r>
            <a:endParaRPr lang="en-GB" sz="3600" dirty="0">
              <a:solidFill>
                <a:srgbClr val="FF000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sz="2800" dirty="0" err="1" smtClean="0"/>
              <a:t>Bogdan</a:t>
            </a:r>
            <a:r>
              <a:rPr lang="en-GB" sz="2800" dirty="0" smtClean="0"/>
              <a:t> </a:t>
            </a:r>
            <a:r>
              <a:rPr lang="en-GB" sz="2800" dirty="0" err="1" smtClean="0"/>
              <a:t>Warinschi</a:t>
            </a:r>
            <a:r>
              <a:rPr lang="en-GB" sz="2800" dirty="0" smtClean="0"/>
              <a:t> </a:t>
            </a:r>
          </a:p>
          <a:p>
            <a:r>
              <a:rPr lang="en-GB" sz="2800" dirty="0" smtClean="0"/>
              <a:t>University of Bristol</a:t>
            </a:r>
            <a:endParaRPr lang="en-GB" sz="2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5420286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Game based models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10</a:t>
            </a:fld>
            <a:endParaRPr lang="en-US"/>
          </a:p>
        </p:txBody>
      </p:sp>
      <p:sp>
        <p:nvSpPr>
          <p:cNvPr id="3" name="Rectangle 2"/>
          <p:cNvSpPr/>
          <p:nvPr/>
        </p:nvSpPr>
        <p:spPr>
          <a:xfrm>
            <a:off x="3923927" y="1772816"/>
            <a:ext cx="2232249" cy="2241314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GB" sz="3600" b="1" dirty="0" smtClean="0"/>
              <a:t>Challenger</a:t>
            </a:r>
            <a:endParaRPr lang="en-GB" b="1" dirty="0" smtClean="0"/>
          </a:p>
        </p:txBody>
      </p:sp>
      <p:pic>
        <p:nvPicPr>
          <p:cNvPr id="14" name="Picture 16" descr="C:\Documents and Settings\bogdan\Application Data\Microsoft\Media Catalog\Downloaded Clips\cl54\j0210820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251520" y="2204864"/>
            <a:ext cx="1752600" cy="1316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ight Arrow 4"/>
          <p:cNvSpPr/>
          <p:nvPr/>
        </p:nvSpPr>
        <p:spPr>
          <a:xfrm>
            <a:off x="2051720" y="2060848"/>
            <a:ext cx="1656184" cy="72008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 smtClean="0"/>
              <a:t>Query</a:t>
            </a:r>
            <a:endParaRPr lang="en-GB" dirty="0"/>
          </a:p>
        </p:txBody>
      </p:sp>
      <p:sp>
        <p:nvSpPr>
          <p:cNvPr id="18" name="Right Arrow 17"/>
          <p:cNvSpPr/>
          <p:nvPr/>
        </p:nvSpPr>
        <p:spPr>
          <a:xfrm flipH="1">
            <a:off x="1979712" y="2924944"/>
            <a:ext cx="1656184" cy="72008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 smtClean="0"/>
              <a:t>Answer</a:t>
            </a:r>
            <a:endParaRPr lang="en-GB" dirty="0"/>
          </a:p>
        </p:txBody>
      </p:sp>
      <p:grpSp>
        <p:nvGrpSpPr>
          <p:cNvPr id="11" name="Group 10"/>
          <p:cNvGrpSpPr/>
          <p:nvPr/>
        </p:nvGrpSpPr>
        <p:grpSpPr>
          <a:xfrm>
            <a:off x="4644008" y="4149080"/>
            <a:ext cx="648072" cy="884421"/>
            <a:chOff x="4067944" y="4149080"/>
            <a:chExt cx="648072" cy="884421"/>
          </a:xfrm>
        </p:grpSpPr>
        <p:sp>
          <p:nvSpPr>
            <p:cNvPr id="8" name="Down Arrow 7"/>
            <p:cNvSpPr/>
            <p:nvPr/>
          </p:nvSpPr>
          <p:spPr>
            <a:xfrm>
              <a:off x="4283968" y="4149080"/>
              <a:ext cx="180020" cy="360040"/>
            </a:xfrm>
            <a:prstGeom prst="down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4067944" y="4571836"/>
              <a:ext cx="64807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400" dirty="0" smtClean="0"/>
                <a:t>0/1</a:t>
              </a:r>
              <a:endParaRPr lang="en-GB" sz="2400" dirty="0"/>
            </a:p>
          </p:txBody>
        </p:sp>
      </p:grpSp>
      <mc:AlternateContent xmlns:mc="http://schemas.openxmlformats.org/markup-compatibility/2006">
        <mc:Choice xmlns:a14="http://schemas.microsoft.com/office/drawing/2010/main" xmlns="" Requires="a14">
          <p:sp>
            <p:nvSpPr>
              <p:cNvPr id="19" name="TextBox 18"/>
              <p:cNvSpPr txBox="1"/>
              <p:nvPr/>
            </p:nvSpPr>
            <p:spPr>
              <a:xfrm>
                <a:off x="467544" y="5033501"/>
                <a:ext cx="7848872" cy="138499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800" b="1" dirty="0" smtClean="0"/>
                  <a:t>Security</a:t>
                </a:r>
                <a:r>
                  <a:rPr lang="en-GB" sz="2800" dirty="0" smtClean="0"/>
                  <a:t>: </a:t>
                </a:r>
                <a14:m>
                  <m:oMath xmlns:m="http://schemas.openxmlformats.org/officeDocument/2006/math">
                    <m:r>
                      <a:rPr lang="en-GB" sz="2800" i="1">
                        <a:latin typeface="Cambria Math"/>
                        <a:ea typeface="Cambria Math"/>
                      </a:rPr>
                      <m:t>𝜋</m:t>
                    </m:r>
                  </m:oMath>
                </a14:m>
                <a:r>
                  <a:rPr lang="en-GB" sz="2800" dirty="0" smtClean="0"/>
                  <a:t> is secure if for any </a:t>
                </a:r>
                <a:r>
                  <a:rPr lang="en-GB" sz="2800" dirty="0" smtClean="0"/>
                  <a:t>adversary </a:t>
                </a:r>
                <a:r>
                  <a:rPr lang="en-GB" sz="2800" dirty="0" smtClean="0"/>
                  <a:t>the probability that  the challenger outputs 1 is </a:t>
                </a:r>
                <a:r>
                  <a:rPr lang="en-GB" sz="2800" dirty="0" smtClean="0"/>
                  <a:t>close to some fixed constant (</a:t>
                </a:r>
                <a:r>
                  <a:rPr lang="en-GB" sz="2800" dirty="0" smtClean="0"/>
                  <a:t>typically 0, or ½)  </a:t>
                </a:r>
                <a:endParaRPr lang="en-GB" sz="2800" dirty="0"/>
              </a:p>
            </p:txBody>
          </p:sp>
        </mc:Choice>
        <mc:Fallback>
          <p:sp>
            <p:nvSpPr>
              <p:cNvPr id="19" name="TextBox 1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7544" y="5033501"/>
                <a:ext cx="7848872" cy="1384995"/>
              </a:xfrm>
              <a:prstGeom prst="rect">
                <a:avLst/>
              </a:prstGeom>
              <a:blipFill rotWithShape="1">
                <a:blip r:embed="rId3" cstate="print"/>
                <a:stretch>
                  <a:fillRect l="-1632" t="-3965" b="-11894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xmlns="" Requires="a14">
          <p:sp>
            <p:nvSpPr>
              <p:cNvPr id="15" name="Rectangle 14"/>
              <p:cNvSpPr/>
              <p:nvPr/>
            </p:nvSpPr>
            <p:spPr>
              <a:xfrm>
                <a:off x="5419081" y="1412776"/>
                <a:ext cx="1008112" cy="648072"/>
              </a:xfrm>
              <a:prstGeom prst="rec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3600" i="1" smtClean="0">
                          <a:latin typeface="Cambria Math"/>
                          <a:ea typeface="Cambria Math"/>
                        </a:rPr>
                        <m:t>𝜋</m:t>
                      </m:r>
                    </m:oMath>
                  </m:oMathPara>
                </a14:m>
                <a:endParaRPr lang="en-GB" sz="3600" dirty="0"/>
              </a:p>
            </p:txBody>
          </p:sp>
        </mc:Choice>
        <mc:Fallback>
          <p:sp>
            <p:nvSpPr>
              <p:cNvPr id="15" name="Rectangle 1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19081" y="1412776"/>
                <a:ext cx="1008112" cy="648072"/>
              </a:xfrm>
              <a:prstGeom prst="rect">
                <a:avLst/>
              </a:prstGeom>
              <a:blipFill rotWithShape="1">
                <a:blip r:embed="rId4" cstate="print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xmlns="" val="32630571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18" grpId="0" animBg="1"/>
      <p:bldP spid="1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Asymmetric Encryption schemes</a:t>
            </a:r>
            <a:endParaRPr lang="en-GB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9454931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Syntax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12</a:t>
            </a:fld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539552" y="1762938"/>
            <a:ext cx="7488832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itchFamily="34" charset="0"/>
              <a:buChar char="•"/>
            </a:pPr>
            <a:r>
              <a:rPr lang="en-GB" sz="3200" b="1" dirty="0" smtClean="0"/>
              <a:t>Setup(</a:t>
            </a:r>
            <a:r>
              <a:rPr lang="el-GR" sz="3200" b="1" dirty="0"/>
              <a:t>ν</a:t>
            </a:r>
            <a:r>
              <a:rPr lang="en-GB" sz="3200" b="1" dirty="0" smtClean="0"/>
              <a:t>)</a:t>
            </a:r>
            <a:r>
              <a:rPr lang="en-GB" sz="3200" dirty="0" smtClean="0"/>
              <a:t>: fixes parameters for the scheme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en-GB" sz="3200" b="1" dirty="0" smtClean="0"/>
              <a:t>KG(</a:t>
            </a:r>
            <a:r>
              <a:rPr lang="en-GB" sz="3200" b="1" dirty="0" err="1" smtClean="0"/>
              <a:t>params</a:t>
            </a:r>
            <a:r>
              <a:rPr lang="en-GB" sz="3200" b="1" dirty="0" smtClean="0"/>
              <a:t>)</a:t>
            </a:r>
            <a:r>
              <a:rPr lang="en-GB" sz="3200" dirty="0" smtClean="0"/>
              <a:t>: randomized algorithm that  generates (PK,SK) </a:t>
            </a:r>
            <a:endParaRPr lang="en-GB" sz="3200" dirty="0"/>
          </a:p>
          <a:p>
            <a:pPr marL="457200" indent="-457200">
              <a:buFont typeface="Arial" pitchFamily="34" charset="0"/>
              <a:buChar char="•"/>
            </a:pPr>
            <a:r>
              <a:rPr lang="en-GB" sz="3200" b="1" dirty="0" smtClean="0"/>
              <a:t>ENC</a:t>
            </a:r>
            <a:r>
              <a:rPr lang="en-GB" sz="3200" b="1" baseline="-25000" dirty="0" smtClean="0"/>
              <a:t>PK</a:t>
            </a:r>
            <a:r>
              <a:rPr lang="en-GB" sz="3200" b="1" dirty="0" smtClean="0"/>
              <a:t>(m)</a:t>
            </a:r>
            <a:r>
              <a:rPr lang="en-GB" sz="3200" dirty="0" smtClean="0"/>
              <a:t>: randomized algorithm that generates an encryption of m under PK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en-GB" sz="3200" b="1" dirty="0" smtClean="0"/>
              <a:t>DEC</a:t>
            </a:r>
            <a:r>
              <a:rPr lang="en-GB" sz="3200" b="1" baseline="-25000" dirty="0" smtClean="0"/>
              <a:t>SK</a:t>
            </a:r>
            <a:r>
              <a:rPr lang="en-GB" sz="3200" b="1" dirty="0" smtClean="0"/>
              <a:t>(C)</a:t>
            </a:r>
            <a:r>
              <a:rPr lang="en-GB" sz="3200" dirty="0" smtClean="0"/>
              <a:t>: deterministic algorithm that calculates the decryption of C under </a:t>
            </a:r>
            <a:r>
              <a:rPr lang="en-GB" sz="3200" dirty="0" err="1" smtClean="0"/>
              <a:t>sk</a:t>
            </a:r>
            <a:endParaRPr lang="en-GB" sz="3200" baseline="30000" dirty="0" smtClean="0"/>
          </a:p>
        </p:txBody>
      </p:sp>
    </p:spTree>
    <p:extLst>
      <p:ext uri="{BB962C8B-B14F-4D97-AF65-F5344CB8AC3E}">
        <p14:creationId xmlns:p14="http://schemas.microsoft.com/office/powerpoint/2010/main" xmlns="" val="9697811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Functional properties</a:t>
            </a:r>
            <a:endParaRPr lang="en-GB" dirty="0"/>
          </a:p>
        </p:txBody>
      </p:sp>
      <mc:AlternateContent xmlns:mc="http://schemas.openxmlformats.org/markup-compatibility/2006">
        <mc:Choice xmlns:a14="http://schemas.microsoft.com/office/drawing/2010/main" xmlns=""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/>
              </a:bodyPr>
              <a:lstStyle/>
              <a:p>
                <a:r>
                  <a:rPr lang="en-GB" sz="3200" b="1" dirty="0" smtClean="0"/>
                  <a:t>Correctness:</a:t>
                </a:r>
                <a:r>
                  <a:rPr lang="en-GB" sz="3200" dirty="0" smtClean="0"/>
                  <a:t> </a:t>
                </a:r>
                <a:r>
                  <a:rPr lang="en-GB" sz="3200" dirty="0" smtClean="0"/>
                  <a:t>for any PK,SK and M:</a:t>
                </a:r>
                <a:br>
                  <a:rPr lang="en-GB" sz="3200" dirty="0" smtClean="0"/>
                </a:br>
                <a:endParaRPr lang="en-GB" sz="3200" dirty="0" smtClean="0"/>
              </a:p>
              <a:p>
                <a:pPr marL="114300" indent="0" algn="ctr">
                  <a:buNone/>
                </a:pPr>
                <a:r>
                  <a:rPr lang="en-GB" sz="3200" dirty="0" smtClean="0"/>
                  <a:t>DEC</a:t>
                </a:r>
                <a:r>
                  <a:rPr lang="en-GB" sz="3200" baseline="-25000" dirty="0" smtClean="0"/>
                  <a:t>SK </a:t>
                </a:r>
                <a:r>
                  <a:rPr lang="en-GB" sz="3200" dirty="0" smtClean="0"/>
                  <a:t>(ENC</a:t>
                </a:r>
                <a:r>
                  <a:rPr lang="en-GB" sz="3200" baseline="-25000" dirty="0"/>
                  <a:t>PK </a:t>
                </a:r>
                <a:r>
                  <a:rPr lang="en-GB" sz="3200" dirty="0" smtClean="0"/>
                  <a:t>(M))=M</a:t>
                </a:r>
              </a:p>
              <a:p>
                <a:endParaRPr lang="en-GB" sz="3200" dirty="0"/>
              </a:p>
              <a:p>
                <a:r>
                  <a:rPr lang="en-GB" sz="3200" b="1" dirty="0" err="1" smtClean="0"/>
                  <a:t>Homomorphicity</a:t>
                </a:r>
                <a:r>
                  <a:rPr lang="en-GB" sz="3200" b="1" dirty="0" smtClean="0"/>
                  <a:t>:</a:t>
                </a:r>
                <a:r>
                  <a:rPr lang="en-GB" sz="3200" dirty="0" smtClean="0"/>
                  <a:t>  </a:t>
                </a:r>
                <a:r>
                  <a:rPr lang="en-GB" sz="3200" dirty="0" smtClean="0"/>
                  <a:t>For any PK, the function ENC</a:t>
                </a:r>
                <a:r>
                  <a:rPr lang="en-GB" sz="3200" baseline="-25000" dirty="0"/>
                  <a:t>PK</a:t>
                </a:r>
                <a:r>
                  <a:rPr lang="en-GB" sz="3200" baseline="-25000" dirty="0" smtClean="0"/>
                  <a:t> </a:t>
                </a:r>
                <a:r>
                  <a:rPr lang="en-GB" sz="3200" dirty="0" smtClean="0"/>
                  <a:t>( ) is </a:t>
                </a:r>
                <a:r>
                  <a:rPr lang="en-GB" sz="3200" dirty="0" err="1" smtClean="0"/>
                  <a:t>homomorphic</a:t>
                </a:r>
                <a:endParaRPr lang="en-GB" sz="3200" baseline="-25000" dirty="0" smtClean="0"/>
              </a:p>
              <a:p>
                <a:pPr marL="114300" indent="0" algn="ctr">
                  <a:buNone/>
                </a:pPr>
                <a:r>
                  <a:rPr lang="en-GB" sz="2400" dirty="0"/>
                  <a:t/>
                </a:r>
                <a:br>
                  <a:rPr lang="en-GB" sz="2400" dirty="0"/>
                </a:br>
                <a:r>
                  <a:rPr lang="en-GB" sz="3200" dirty="0"/>
                  <a:t>ENC</a:t>
                </a:r>
                <a:r>
                  <a:rPr lang="en-GB" sz="3200" baseline="-25000" dirty="0"/>
                  <a:t>PK</a:t>
                </a:r>
                <a:r>
                  <a:rPr lang="en-GB" sz="3200" dirty="0"/>
                  <a:t>(M</a:t>
                </a:r>
                <a:r>
                  <a:rPr lang="en-GB" sz="3200" baseline="-25000" dirty="0"/>
                  <a:t>1</a:t>
                </a:r>
                <a:r>
                  <a:rPr lang="en-GB" sz="3200" dirty="0"/>
                  <a:t>) </a:t>
                </a:r>
                <a14:m>
                  <m:oMath xmlns:m="http://schemas.openxmlformats.org/officeDocument/2006/math">
                    <m:r>
                      <a:rPr lang="en-GB" sz="3200" i="1">
                        <a:latin typeface="Cambria Math"/>
                        <a:ea typeface="Cambria Math"/>
                      </a:rPr>
                      <m:t>∙</m:t>
                    </m:r>
                  </m:oMath>
                </a14:m>
                <a:r>
                  <a:rPr lang="en-GB" sz="3200" dirty="0"/>
                  <a:t> ENC</a:t>
                </a:r>
                <a:r>
                  <a:rPr lang="en-GB" sz="3200" baseline="-25000" dirty="0"/>
                  <a:t>PK</a:t>
                </a:r>
                <a:r>
                  <a:rPr lang="en-GB" sz="3200" dirty="0"/>
                  <a:t>(M</a:t>
                </a:r>
                <a:r>
                  <a:rPr lang="en-GB" sz="3200" baseline="-25000" dirty="0"/>
                  <a:t>2</a:t>
                </a:r>
                <a:r>
                  <a:rPr lang="en-GB" sz="3200" dirty="0"/>
                  <a:t>) = ENC</a:t>
                </a:r>
                <a:r>
                  <a:rPr lang="en-GB" sz="3200" baseline="-25000" dirty="0"/>
                  <a:t>PK</a:t>
                </a:r>
                <a:r>
                  <a:rPr lang="en-GB" sz="3200" dirty="0"/>
                  <a:t>(M1+M2</a:t>
                </a:r>
                <a:r>
                  <a:rPr lang="en-GB" sz="3200" dirty="0" smtClean="0"/>
                  <a:t>)</a:t>
                </a:r>
                <a:endParaRPr lang="en-GB" sz="3200" baseline="-25000" dirty="0"/>
              </a:p>
            </p:txBody>
          </p:sp>
        </mc:Choice>
        <mc:Fallback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1">
                <a:blip r:embed="rId2" cstate="print"/>
                <a:stretch>
                  <a:fillRect l="-240" t="-1652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4524073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457200" y="274638"/>
            <a:ext cx="7787208" cy="1143000"/>
          </a:xfrm>
        </p:spPr>
        <p:txBody>
          <a:bodyPr/>
          <a:lstStyle/>
          <a:p>
            <a:r>
              <a:rPr lang="en-GB" dirty="0" smtClean="0"/>
              <a:t>(exponent) </a:t>
            </a:r>
            <a:r>
              <a:rPr lang="en-GB" dirty="0" err="1" smtClean="0"/>
              <a:t>ElGamal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14</a:t>
            </a:fld>
            <a:endParaRPr lang="en-US"/>
          </a:p>
        </p:txBody>
      </p:sp>
      <mc:AlternateContent xmlns:mc="http://schemas.openxmlformats.org/markup-compatibility/2006">
        <mc:Choice xmlns:a14="http://schemas.microsoft.com/office/drawing/2010/main" xmlns="" Requires="a14">
          <p:sp>
            <p:nvSpPr>
              <p:cNvPr id="6" name="TextBox 5"/>
              <p:cNvSpPr txBox="1"/>
              <p:nvPr/>
            </p:nvSpPr>
            <p:spPr>
              <a:xfrm>
                <a:off x="539552" y="1412776"/>
                <a:ext cx="7200800" cy="501675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457200" indent="-457200">
                  <a:buFont typeface="Arial" pitchFamily="34" charset="0"/>
                  <a:buChar char="•"/>
                </a:pPr>
                <a:r>
                  <a:rPr lang="en-GB" sz="3200" b="1" dirty="0" smtClean="0"/>
                  <a:t>Setup(</a:t>
                </a:r>
                <a:r>
                  <a:rPr lang="el-GR" sz="3200" b="1" dirty="0"/>
                  <a:t>ν</a:t>
                </a:r>
                <a:r>
                  <a:rPr lang="en-GB" sz="3200" b="1" dirty="0" smtClean="0"/>
                  <a:t>)</a:t>
                </a:r>
                <a:r>
                  <a:rPr lang="en-GB" sz="3200" dirty="0" smtClean="0"/>
                  <a:t>: produces a description of  	             (G,</a:t>
                </a:r>
                <a14:m>
                  <m:oMath xmlns:m="http://schemas.openxmlformats.org/officeDocument/2006/math">
                    <m:r>
                      <a:rPr lang="en-GB" sz="3200" i="1" smtClean="0">
                        <a:latin typeface="Cambria Math"/>
                        <a:ea typeface="Cambria Math"/>
                      </a:rPr>
                      <m:t>∙</m:t>
                    </m:r>
                  </m:oMath>
                </a14:m>
                <a:r>
                  <a:rPr lang="en-GB" sz="3200" dirty="0" smtClean="0"/>
                  <a:t>)  with generator g</a:t>
                </a:r>
              </a:p>
              <a:p>
                <a:pPr marL="457200" indent="-457200">
                  <a:buFont typeface="Arial" pitchFamily="34" charset="0"/>
                  <a:buChar char="•"/>
                </a:pPr>
                <a:r>
                  <a:rPr lang="en-GB" sz="3200" b="1" dirty="0" smtClean="0"/>
                  <a:t>KG</a:t>
                </a:r>
                <a:r>
                  <a:rPr lang="en-GB" sz="3200" b="1" dirty="0" smtClean="0">
                    <a:sym typeface="Wingdings" pitchFamily="2" charset="2"/>
                  </a:rPr>
                  <a:t>(G, g)</a:t>
                </a:r>
                <a:r>
                  <a:rPr lang="en-GB" sz="3200" dirty="0" smtClean="0">
                    <a:sym typeface="Wingdings" pitchFamily="2" charset="2"/>
                  </a:rPr>
                  <a:t>:</a:t>
                </a:r>
                <a:r>
                  <a:rPr lang="en-GB" sz="3200" dirty="0" smtClean="0"/>
                  <a:t>  x </a:t>
                </a:r>
                <a14:m>
                  <m:oMath xmlns:m="http://schemas.openxmlformats.org/officeDocument/2006/math">
                    <m:r>
                      <a:rPr lang="en-GB" sz="3200" i="1" smtClean="0">
                        <a:latin typeface="Cambria Math"/>
                        <a:ea typeface="Cambria Math"/>
                      </a:rPr>
                      <m:t>←</m:t>
                    </m:r>
                    <m:r>
                      <a:rPr lang="en-GB" sz="3200" b="0" i="1" smtClean="0">
                        <a:latin typeface="Cambria Math"/>
                        <a:ea typeface="Cambria Math"/>
                      </a:rPr>
                      <m:t> </m:t>
                    </m:r>
                  </m:oMath>
                </a14:m>
                <a:r>
                  <a:rPr lang="en-GB" sz="3200" dirty="0" smtClean="0"/>
                  <a:t>{1,…,|G </a:t>
                </a:r>
                <a:r>
                  <a:rPr lang="en-GB" sz="3200" dirty="0" smtClean="0"/>
                  <a:t>|}; </a:t>
                </a:r>
                <a:r>
                  <a:rPr lang="en-GB" sz="3200" dirty="0" smtClean="0"/>
                  <a:t/>
                </a:r>
                <a:br>
                  <a:rPr lang="en-GB" sz="3200" dirty="0" smtClean="0"/>
                </a:br>
                <a:r>
                  <a:rPr lang="en-GB" sz="3200" dirty="0" smtClean="0"/>
                  <a:t>	             X</a:t>
                </a:r>
                <a:r>
                  <a:rPr lang="en-GB" sz="3200" dirty="0" smtClean="0">
                    <a:ea typeface="Cambria Math"/>
                  </a:rPr>
                  <a:t> </a:t>
                </a:r>
                <a14:m>
                  <m:oMath xmlns:m="http://schemas.openxmlformats.org/officeDocument/2006/math">
                    <m:r>
                      <a:rPr lang="en-GB" sz="3200" i="1">
                        <a:latin typeface="Cambria Math"/>
                        <a:ea typeface="Cambria Math"/>
                      </a:rPr>
                      <m:t>← </m:t>
                    </m:r>
                  </m:oMath>
                </a14:m>
                <a:r>
                  <a:rPr lang="en-GB" sz="3200" dirty="0" err="1" smtClean="0"/>
                  <a:t>g</a:t>
                </a:r>
                <a:r>
                  <a:rPr lang="en-GB" sz="3200" baseline="30000" dirty="0" err="1" smtClean="0"/>
                  <a:t>x</a:t>
                </a:r>
                <a:r>
                  <a:rPr lang="en-GB" sz="3200" dirty="0" smtClean="0"/>
                  <a:t> </a:t>
                </a:r>
                <a:br>
                  <a:rPr lang="en-GB" sz="3200" dirty="0" smtClean="0"/>
                </a:br>
                <a:r>
                  <a:rPr lang="en-GB" sz="3200" dirty="0" smtClean="0"/>
                  <a:t> 	             output (</a:t>
                </a:r>
                <a:r>
                  <a:rPr lang="en-GB" sz="3200" dirty="0" err="1" smtClean="0"/>
                  <a:t>X,x</a:t>
                </a:r>
                <a:r>
                  <a:rPr lang="en-GB" sz="3200" dirty="0" smtClean="0"/>
                  <a:t>)</a:t>
                </a:r>
              </a:p>
              <a:p>
                <a:pPr marL="457200" indent="-457200">
                  <a:buFont typeface="Arial" pitchFamily="34" charset="0"/>
                  <a:buChar char="•"/>
                </a:pPr>
                <a:r>
                  <a:rPr lang="en-GB" sz="3200" b="1" dirty="0" smtClean="0"/>
                  <a:t>ENC</a:t>
                </a:r>
                <a:r>
                  <a:rPr lang="en-GB" sz="3200" b="1" baseline="-25000" dirty="0" smtClean="0"/>
                  <a:t>X</a:t>
                </a:r>
                <a:r>
                  <a:rPr lang="en-GB" sz="3200" b="1" dirty="0" smtClean="0"/>
                  <a:t>(m)</a:t>
                </a:r>
                <a:r>
                  <a:rPr lang="en-GB" sz="3200" dirty="0" smtClean="0"/>
                  <a:t>: </a:t>
                </a:r>
                <a:r>
                  <a:rPr lang="en-GB" sz="3200" dirty="0" smtClean="0"/>
                  <a:t> </a:t>
                </a:r>
                <a:r>
                  <a:rPr lang="en-GB" sz="3200" dirty="0" smtClean="0"/>
                  <a:t>r </a:t>
                </a:r>
                <a14:m>
                  <m:oMath xmlns:m="http://schemas.openxmlformats.org/officeDocument/2006/math">
                    <m:r>
                      <a:rPr lang="en-GB" sz="3200" i="1">
                        <a:latin typeface="Cambria Math"/>
                        <a:ea typeface="Cambria Math"/>
                      </a:rPr>
                      <m:t>← </m:t>
                    </m:r>
                  </m:oMath>
                </a14:m>
                <a:r>
                  <a:rPr lang="en-GB" sz="3200" dirty="0"/>
                  <a:t>{1,…,|G |};</a:t>
                </a:r>
                <a:r>
                  <a:rPr lang="en-GB" sz="3200" dirty="0"/>
                  <a:t/>
                </a:r>
                <a:br>
                  <a:rPr lang="en-GB" sz="3200" dirty="0"/>
                </a:br>
                <a:r>
                  <a:rPr lang="en-GB" sz="3200" dirty="0" smtClean="0"/>
                  <a:t>		   </a:t>
                </a:r>
                <a:r>
                  <a:rPr lang="en-GB" sz="3200" dirty="0" smtClean="0"/>
                  <a:t>(</a:t>
                </a:r>
                <a:r>
                  <a:rPr lang="en-GB" sz="3200" dirty="0" smtClean="0"/>
                  <a:t>R,C) </a:t>
                </a:r>
                <a14:m>
                  <m:oMath xmlns:m="http://schemas.openxmlformats.org/officeDocument/2006/math">
                    <m:r>
                      <a:rPr lang="en-GB" sz="3200" i="1">
                        <a:latin typeface="Cambria Math"/>
                        <a:ea typeface="Cambria Math"/>
                      </a:rPr>
                      <m:t>← </m:t>
                    </m:r>
                  </m:oMath>
                </a14:m>
                <a:r>
                  <a:rPr lang="en-GB" sz="3200" dirty="0" smtClean="0"/>
                  <a:t>(g</a:t>
                </a:r>
                <a:r>
                  <a:rPr lang="en-GB" sz="3200" baseline="30000" dirty="0" smtClean="0"/>
                  <a:t>r</a:t>
                </a:r>
                <a:r>
                  <a:rPr lang="en-GB" sz="3200" dirty="0" smtClean="0"/>
                  <a:t>,</a:t>
                </a:r>
                <a:r>
                  <a:rPr lang="en-GB" sz="3200" dirty="0"/>
                  <a:t> </a:t>
                </a:r>
                <a:r>
                  <a:rPr lang="en-GB" sz="3200" dirty="0" err="1" smtClean="0"/>
                  <a:t>g</a:t>
                </a:r>
                <a:r>
                  <a:rPr lang="en-GB" sz="3200" baseline="30000" dirty="0" err="1" smtClean="0"/>
                  <a:t>m</a:t>
                </a:r>
                <a:r>
                  <a:rPr lang="en-GB" sz="3200" dirty="0" err="1" smtClean="0"/>
                  <a:t>X</a:t>
                </a:r>
                <a:r>
                  <a:rPr lang="en-GB" sz="3200" baseline="30000" dirty="0" err="1" smtClean="0"/>
                  <a:t>r</a:t>
                </a:r>
                <a:r>
                  <a:rPr lang="en-GB" sz="3200" dirty="0" smtClean="0"/>
                  <a:t>); </a:t>
                </a:r>
                <a:br>
                  <a:rPr lang="en-GB" sz="3200" dirty="0" smtClean="0"/>
                </a:br>
                <a:r>
                  <a:rPr lang="en-GB" sz="3200" dirty="0" smtClean="0"/>
                  <a:t>                  output (R,C) </a:t>
                </a:r>
              </a:p>
              <a:p>
                <a:pPr marL="457200" indent="-457200">
                  <a:buFont typeface="Arial" pitchFamily="34" charset="0"/>
                  <a:buChar char="•"/>
                </a:pPr>
                <a:r>
                  <a:rPr lang="en-GB" sz="3200" b="1" dirty="0" err="1" smtClean="0"/>
                  <a:t>DEC</a:t>
                </a:r>
                <a:r>
                  <a:rPr lang="en-GB" sz="3200" b="1" baseline="-25000" dirty="0" err="1" smtClean="0"/>
                  <a:t>x</a:t>
                </a:r>
                <a:r>
                  <a:rPr lang="en-GB" sz="3200" b="1" dirty="0" smtClean="0"/>
                  <a:t>((R,C))</a:t>
                </a:r>
                <a:r>
                  <a:rPr lang="en-GB" sz="3200" dirty="0" smtClean="0"/>
                  <a:t>: find </a:t>
                </a:r>
                <a:r>
                  <a:rPr lang="en-GB" sz="3200" dirty="0" smtClean="0"/>
                  <a:t>t </a:t>
                </a:r>
                <a:r>
                  <a:rPr lang="en-GB" sz="3200" dirty="0" smtClean="0"/>
                  <a:t>such  that </a:t>
                </a:r>
                <a:r>
                  <a:rPr lang="en-GB" sz="3200" dirty="0" err="1" smtClean="0"/>
                  <a:t>g</a:t>
                </a:r>
                <a:r>
                  <a:rPr lang="en-GB" sz="3200" baseline="30000" dirty="0" err="1" smtClean="0"/>
                  <a:t>t</a:t>
                </a:r>
                <a:r>
                  <a:rPr lang="en-GB" sz="3200" dirty="0" smtClean="0"/>
                  <a:t>=C/R</a:t>
                </a:r>
                <a:r>
                  <a:rPr lang="en-GB" sz="3200" baseline="30000" dirty="0" smtClean="0"/>
                  <a:t>x</a:t>
                </a:r>
                <a:r>
                  <a:rPr lang="en-GB" sz="3200" baseline="30000" dirty="0" smtClean="0"/>
                  <a:t/>
                </a:r>
                <a:br>
                  <a:rPr lang="en-GB" sz="3200" baseline="30000" dirty="0" smtClean="0"/>
                </a:br>
                <a:r>
                  <a:rPr lang="en-GB" sz="3200" baseline="30000" dirty="0" smtClean="0"/>
                  <a:t>	</a:t>
                </a:r>
                <a:r>
                  <a:rPr lang="en-GB" sz="3200" dirty="0" smtClean="0"/>
                  <a:t>                 output m</a:t>
                </a:r>
                <a:endParaRPr lang="en-GB" sz="3200" baseline="30000" dirty="0" smtClean="0"/>
              </a:p>
            </p:txBody>
          </p:sp>
        </mc:Choice>
        <mc:Fallback>
          <p:sp>
            <p:nvSpPr>
              <p:cNvPr id="6" name="TextBox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552" y="1412776"/>
                <a:ext cx="7200800" cy="5016758"/>
              </a:xfrm>
              <a:prstGeom prst="rect">
                <a:avLst/>
              </a:prstGeom>
              <a:blipFill rotWithShape="1">
                <a:blip r:embed="rId2" cstate="print"/>
                <a:stretch>
                  <a:fillRect l="-1948" t="-1580" b="-303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xmlns="" val="2960290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Functional properties</a:t>
            </a:r>
            <a:endParaRPr lang="en-GB" dirty="0"/>
          </a:p>
        </p:txBody>
      </p:sp>
      <mc:AlternateContent xmlns:mc="http://schemas.openxmlformats.org/markup-compatibility/2006">
        <mc:Choice xmlns:a14="http://schemas.microsoft.com/office/drawing/2010/main" xmlns=""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 fontScale="77500" lnSpcReduction="20000"/>
              </a:bodyPr>
              <a:lstStyle/>
              <a:p>
                <a:pPr marL="457200" indent="-457200"/>
                <a:r>
                  <a:rPr lang="en-GB" sz="3800" b="1" dirty="0"/>
                  <a:t>ENC</a:t>
                </a:r>
                <a:r>
                  <a:rPr lang="en-GB" sz="3800" b="1" baseline="-25000" dirty="0"/>
                  <a:t>X</a:t>
                </a:r>
                <a:r>
                  <a:rPr lang="en-GB" sz="3800" b="1" dirty="0"/>
                  <a:t>(m)</a:t>
                </a:r>
                <a:r>
                  <a:rPr lang="en-GB" sz="3800" dirty="0"/>
                  <a:t>:  (R,C) </a:t>
                </a:r>
                <a14:m>
                  <m:oMath xmlns:m="http://schemas.openxmlformats.org/officeDocument/2006/math">
                    <m:r>
                      <a:rPr lang="en-GB" sz="3800" i="1">
                        <a:latin typeface="Cambria Math"/>
                        <a:ea typeface="Cambria Math"/>
                      </a:rPr>
                      <m:t>← </m:t>
                    </m:r>
                  </m:oMath>
                </a14:m>
                <a:r>
                  <a:rPr lang="en-GB" sz="3800" dirty="0"/>
                  <a:t>(g</a:t>
                </a:r>
                <a:r>
                  <a:rPr lang="en-GB" sz="3800" baseline="30000" dirty="0"/>
                  <a:t>r</a:t>
                </a:r>
                <a:r>
                  <a:rPr lang="en-GB" sz="3800" dirty="0"/>
                  <a:t>,</a:t>
                </a:r>
                <a:r>
                  <a:rPr lang="en-GB" sz="3800" dirty="0"/>
                  <a:t> </a:t>
                </a:r>
                <a:r>
                  <a:rPr lang="en-GB" sz="3800" dirty="0" err="1"/>
                  <a:t>g</a:t>
                </a:r>
                <a:r>
                  <a:rPr lang="en-GB" sz="3800" baseline="30000" dirty="0" err="1"/>
                  <a:t>m</a:t>
                </a:r>
                <a:r>
                  <a:rPr lang="en-GB" sz="3800" dirty="0" err="1"/>
                  <a:t>X</a:t>
                </a:r>
                <a:r>
                  <a:rPr lang="en-GB" sz="3800" baseline="30000" dirty="0" err="1"/>
                  <a:t>r</a:t>
                </a:r>
                <a:r>
                  <a:rPr lang="en-GB" sz="3800" dirty="0"/>
                  <a:t>); </a:t>
                </a:r>
                <a:br>
                  <a:rPr lang="en-GB" sz="3800" dirty="0"/>
                </a:br>
                <a:r>
                  <a:rPr lang="en-GB" sz="3800" dirty="0"/>
                  <a:t>                </a:t>
                </a:r>
                <a:r>
                  <a:rPr lang="en-GB" sz="3800" dirty="0" smtClean="0"/>
                  <a:t>   </a:t>
                </a:r>
                <a:r>
                  <a:rPr lang="en-GB" sz="3800" dirty="0"/>
                  <a:t>output (R,C) </a:t>
                </a:r>
              </a:p>
              <a:p>
                <a:pPr marL="457200" indent="-457200"/>
                <a:r>
                  <a:rPr lang="en-GB" sz="3800" b="1" dirty="0" err="1"/>
                  <a:t>DEC</a:t>
                </a:r>
                <a:r>
                  <a:rPr lang="en-GB" sz="3800" b="1" baseline="-25000" dirty="0" err="1"/>
                  <a:t>x</a:t>
                </a:r>
                <a:r>
                  <a:rPr lang="en-GB" sz="3800" b="1" dirty="0"/>
                  <a:t>((R,C))</a:t>
                </a:r>
                <a:r>
                  <a:rPr lang="en-GB" sz="3800" dirty="0"/>
                  <a:t>: find t such  that </a:t>
                </a:r>
                <a:r>
                  <a:rPr lang="en-GB" sz="3800" dirty="0" err="1"/>
                  <a:t>g</a:t>
                </a:r>
                <a:r>
                  <a:rPr lang="en-GB" sz="3800" baseline="30000" dirty="0" err="1"/>
                  <a:t>t</a:t>
                </a:r>
                <a:r>
                  <a:rPr lang="en-GB" sz="3800" dirty="0"/>
                  <a:t>=C/R</a:t>
                </a:r>
                <a:r>
                  <a:rPr lang="en-GB" sz="3800" baseline="30000" dirty="0"/>
                  <a:t>x</a:t>
                </a:r>
                <a:br>
                  <a:rPr lang="en-GB" sz="3800" baseline="30000" dirty="0"/>
                </a:br>
                <a:r>
                  <a:rPr lang="en-GB" sz="3800" baseline="30000" dirty="0"/>
                  <a:t>	</a:t>
                </a:r>
                <a:r>
                  <a:rPr lang="en-GB" sz="3800" dirty="0"/>
                  <a:t>                 output </a:t>
                </a:r>
                <a:r>
                  <a:rPr lang="en-GB" sz="3800" dirty="0" smtClean="0"/>
                  <a:t>t</a:t>
                </a:r>
                <a:endParaRPr lang="en-GB" sz="3800" baseline="30000" dirty="0"/>
              </a:p>
              <a:p>
                <a:endParaRPr lang="en-GB" sz="3800" dirty="0"/>
              </a:p>
              <a:p>
                <a:r>
                  <a:rPr lang="en-GB" sz="3800" b="1" dirty="0" smtClean="0"/>
                  <a:t>Correctness:</a:t>
                </a:r>
                <a:r>
                  <a:rPr lang="en-GB" sz="3800" dirty="0" smtClean="0"/>
                  <a:t>  </a:t>
                </a:r>
                <a:br>
                  <a:rPr lang="en-GB" sz="3800" dirty="0" smtClean="0"/>
                </a:br>
                <a:r>
                  <a:rPr lang="en-GB" sz="3800" dirty="0" smtClean="0"/>
                  <a:t>   </a:t>
                </a:r>
                <a:r>
                  <a:rPr lang="en-GB" sz="3800" dirty="0" smtClean="0"/>
                  <a:t>output </a:t>
                </a:r>
                <a:r>
                  <a:rPr lang="en-GB" sz="3800" b="1" dirty="0" smtClean="0">
                    <a:solidFill>
                      <a:srgbClr val="FF0000"/>
                    </a:solidFill>
                  </a:rPr>
                  <a:t>t</a:t>
                </a:r>
                <a:r>
                  <a:rPr lang="en-GB" sz="3800" dirty="0" smtClean="0"/>
                  <a:t> such that </a:t>
                </a:r>
                <a:r>
                  <a:rPr lang="en-GB" sz="3800" dirty="0" err="1" smtClean="0"/>
                  <a:t>g</a:t>
                </a:r>
                <a:r>
                  <a:rPr lang="en-GB" sz="3800" b="1" baseline="30000" dirty="0" err="1" smtClean="0">
                    <a:solidFill>
                      <a:srgbClr val="FF0000"/>
                    </a:solidFill>
                  </a:rPr>
                  <a:t>t</a:t>
                </a:r>
                <a:r>
                  <a:rPr lang="en-GB" sz="3800" baseline="30000" dirty="0" smtClean="0"/>
                  <a:t> </a:t>
                </a:r>
                <a:r>
                  <a:rPr lang="en-GB" sz="3800" dirty="0" smtClean="0"/>
                  <a:t>= </a:t>
                </a:r>
                <a:r>
                  <a:rPr lang="en-GB" sz="3800" dirty="0" err="1" smtClean="0"/>
                  <a:t>g</a:t>
                </a:r>
                <a:r>
                  <a:rPr lang="en-GB" sz="3800" baseline="30000" dirty="0" err="1" smtClean="0"/>
                  <a:t>m</a:t>
                </a:r>
                <a:r>
                  <a:rPr lang="en-GB" sz="3800" dirty="0" err="1" smtClean="0"/>
                  <a:t>X</a:t>
                </a:r>
                <a:r>
                  <a:rPr lang="en-GB" sz="3800" baseline="30000" dirty="0" err="1" smtClean="0"/>
                  <a:t>r</a:t>
                </a:r>
                <a:r>
                  <a:rPr lang="en-GB" sz="3800" dirty="0" smtClean="0"/>
                  <a:t>/</a:t>
                </a:r>
                <a:r>
                  <a:rPr lang="en-GB" sz="3800" dirty="0" err="1" smtClean="0"/>
                  <a:t>g</a:t>
                </a:r>
                <a:r>
                  <a:rPr lang="en-GB" sz="3800" baseline="30000" dirty="0" err="1" smtClean="0"/>
                  <a:t>xr</a:t>
                </a:r>
                <a:r>
                  <a:rPr lang="en-GB" sz="3800" dirty="0" smtClean="0"/>
                  <a:t> </a:t>
                </a:r>
                <a:r>
                  <a:rPr lang="en-GB" sz="3800" dirty="0" smtClean="0"/>
                  <a:t>= </a:t>
                </a:r>
                <a:r>
                  <a:rPr lang="en-GB" sz="3800" dirty="0" err="1" smtClean="0"/>
                  <a:t>g</a:t>
                </a:r>
                <a:r>
                  <a:rPr lang="en-GB" sz="3800" baseline="30000" dirty="0" err="1" smtClean="0"/>
                  <a:t>m</a:t>
                </a:r>
                <a:r>
                  <a:rPr lang="en-GB" sz="3800" dirty="0" err="1" smtClean="0"/>
                  <a:t>X</a:t>
                </a:r>
                <a:r>
                  <a:rPr lang="en-GB" sz="3800" baseline="30000" dirty="0" err="1" smtClean="0"/>
                  <a:t>r</a:t>
                </a:r>
                <a:r>
                  <a:rPr lang="en-GB" sz="3800" dirty="0" smtClean="0"/>
                  <a:t>/</a:t>
                </a:r>
                <a:r>
                  <a:rPr lang="en-GB" sz="3800" dirty="0" err="1" smtClean="0"/>
                  <a:t>X</a:t>
                </a:r>
                <a:r>
                  <a:rPr lang="en-GB" sz="3800" baseline="30000" dirty="0" err="1" smtClean="0"/>
                  <a:t>r</a:t>
                </a:r>
                <a:r>
                  <a:rPr lang="en-GB" sz="3800" dirty="0" smtClean="0"/>
                  <a:t>=</a:t>
                </a:r>
                <a:r>
                  <a:rPr lang="en-GB" sz="3800" dirty="0" err="1" smtClean="0"/>
                  <a:t>g</a:t>
                </a:r>
                <a:r>
                  <a:rPr lang="en-GB" sz="3800" baseline="30000" dirty="0" err="1" smtClean="0"/>
                  <a:t>m</a:t>
                </a:r>
                <a:r>
                  <a:rPr lang="en-GB" sz="3800" dirty="0" smtClean="0"/>
                  <a:t> </a:t>
                </a:r>
                <a:endParaRPr lang="en-GB" sz="3800" dirty="0"/>
              </a:p>
              <a:p>
                <a:endParaRPr lang="en-GB" sz="3800" dirty="0" smtClean="0"/>
              </a:p>
              <a:p>
                <a:r>
                  <a:rPr lang="en-GB" sz="3800" b="1" dirty="0" err="1" smtClean="0"/>
                  <a:t>Homorphicity</a:t>
                </a:r>
                <a:r>
                  <a:rPr lang="en-GB" sz="3800" b="1" dirty="0" smtClean="0"/>
                  <a:t>:</a:t>
                </a:r>
              </a:p>
              <a:p>
                <a:pPr marL="114300" indent="0" algn="ctr">
                  <a:buNone/>
                </a:pPr>
                <a:r>
                  <a:rPr lang="en-GB" sz="3800" dirty="0" smtClean="0"/>
                  <a:t>(g</a:t>
                </a:r>
                <a:r>
                  <a:rPr lang="en-GB" sz="3800" baseline="30000" dirty="0" smtClean="0"/>
                  <a:t>r</a:t>
                </a:r>
                <a:r>
                  <a:rPr lang="en-GB" sz="3800" dirty="0"/>
                  <a:t>, g</a:t>
                </a:r>
                <a:r>
                  <a:rPr lang="en-GB" sz="3800" baseline="30000" dirty="0"/>
                  <a:t>v1</a:t>
                </a:r>
                <a:r>
                  <a:rPr lang="en-GB" sz="3800" dirty="0"/>
                  <a:t>X</a:t>
                </a:r>
                <a:r>
                  <a:rPr lang="en-GB" sz="3800" baseline="30000" dirty="0"/>
                  <a:t>r</a:t>
                </a:r>
                <a:r>
                  <a:rPr lang="en-GB" sz="3800" dirty="0"/>
                  <a:t>) </a:t>
                </a:r>
                <a14:m>
                  <m:oMath xmlns:m="http://schemas.openxmlformats.org/officeDocument/2006/math">
                    <m:r>
                      <a:rPr lang="en-GB" sz="3800" i="1">
                        <a:latin typeface="Cambria Math"/>
                        <a:ea typeface="Cambria Math"/>
                      </a:rPr>
                      <m:t>∙</m:t>
                    </m:r>
                  </m:oMath>
                </a14:m>
                <a:r>
                  <a:rPr lang="en-GB" sz="3800" dirty="0"/>
                  <a:t> (</a:t>
                </a:r>
                <a:r>
                  <a:rPr lang="en-GB" sz="3800" dirty="0" err="1"/>
                  <a:t>g</a:t>
                </a:r>
                <a:r>
                  <a:rPr lang="en-GB" sz="3800" baseline="30000" dirty="0" err="1"/>
                  <a:t>s</a:t>
                </a:r>
                <a:r>
                  <a:rPr lang="en-GB" sz="3800" dirty="0"/>
                  <a:t>, g</a:t>
                </a:r>
                <a:r>
                  <a:rPr lang="en-GB" sz="3800" baseline="30000" dirty="0"/>
                  <a:t>v2</a:t>
                </a:r>
                <a:r>
                  <a:rPr lang="en-GB" sz="3800" dirty="0"/>
                  <a:t>X</a:t>
                </a:r>
                <a:r>
                  <a:rPr lang="en-GB" sz="3800" baseline="30000" dirty="0"/>
                  <a:t>s</a:t>
                </a:r>
                <a:r>
                  <a:rPr lang="en-GB" sz="3800" dirty="0"/>
                  <a:t>) = </a:t>
                </a:r>
                <a:r>
                  <a:rPr lang="en-GB" sz="3800" dirty="0" smtClean="0"/>
                  <a:t>(</a:t>
                </a:r>
                <a:r>
                  <a:rPr lang="en-GB" sz="3800" dirty="0" err="1"/>
                  <a:t>g</a:t>
                </a:r>
                <a:r>
                  <a:rPr lang="en-GB" sz="3800" baseline="30000" dirty="0" err="1"/>
                  <a:t>q</a:t>
                </a:r>
                <a:r>
                  <a:rPr lang="en-GB" sz="3800" dirty="0"/>
                  <a:t>, g</a:t>
                </a:r>
                <a:r>
                  <a:rPr lang="en-GB" sz="3800" baseline="30000" dirty="0"/>
                  <a:t>v1+v2</a:t>
                </a:r>
                <a:r>
                  <a:rPr lang="en-GB" sz="3800" dirty="0"/>
                  <a:t>X</a:t>
                </a:r>
                <a:r>
                  <a:rPr lang="en-GB" sz="3800" baseline="30000" dirty="0"/>
                  <a:t>q</a:t>
                </a:r>
                <a:r>
                  <a:rPr lang="en-GB" sz="3800" dirty="0"/>
                  <a:t>)</a:t>
                </a:r>
              </a:p>
              <a:p>
                <a:pPr marL="114300" indent="0" algn="ctr">
                  <a:buNone/>
                </a:pPr>
                <a:r>
                  <a:rPr lang="en-GB" sz="3800" dirty="0" smtClean="0"/>
                  <a:t>where </a:t>
                </a:r>
                <a:r>
                  <a:rPr lang="en-GB" sz="3800" dirty="0"/>
                  <a:t>q=</a:t>
                </a:r>
                <a:r>
                  <a:rPr lang="en-GB" sz="3800" dirty="0" err="1"/>
                  <a:t>r+s</a:t>
                </a:r>
                <a:endParaRPr lang="en-GB" sz="3800" dirty="0"/>
              </a:p>
              <a:p>
                <a:endParaRPr lang="en-GB" sz="3200" dirty="0"/>
              </a:p>
            </p:txBody>
          </p:sp>
        </mc:Choice>
        <mc:Fallback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1">
                <a:blip r:embed="rId2" cstate="print"/>
                <a:stretch>
                  <a:fillRect l="-1440" t="-2922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2280586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IND-CPA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16</a:t>
            </a:fld>
            <a:endParaRPr lang="en-US"/>
          </a:p>
        </p:txBody>
      </p:sp>
      <mc:AlternateContent xmlns:mc="http://schemas.openxmlformats.org/markup-compatibility/2006">
        <mc:Choice xmlns:a14="http://schemas.microsoft.com/office/drawing/2010/main" xmlns="" Requires="a14">
          <p:sp>
            <p:nvSpPr>
              <p:cNvPr id="3" name="Rectangle 2"/>
              <p:cNvSpPr/>
              <p:nvPr/>
            </p:nvSpPr>
            <p:spPr>
              <a:xfrm>
                <a:off x="3923928" y="2132856"/>
                <a:ext cx="3168352" cy="3508936"/>
              </a:xfrm>
              <a:prstGeom prst="rect">
                <a:avLst/>
              </a:prstGeom>
            </p:spPr>
            <p:style>
              <a:lnRef idx="2">
                <a:schemeClr val="accent2">
                  <a:shade val="50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vert="horz" rtlCol="0" anchor="ctr"/>
              <a:lstStyle/>
              <a:p>
                <a:r>
                  <a:rPr lang="en-GB" sz="2400" b="1" dirty="0" smtClean="0"/>
                  <a:t>  </a:t>
                </a:r>
                <a:r>
                  <a:rPr lang="en-GB" sz="2400" b="1" dirty="0" smtClean="0"/>
                  <a:t>par </a:t>
                </a:r>
                <a14:m>
                  <m:oMath xmlns:m="http://schemas.openxmlformats.org/officeDocument/2006/math">
                    <m:r>
                      <a:rPr lang="en-GB" sz="2400" b="1" i="1">
                        <a:latin typeface="Cambria Math"/>
                        <a:ea typeface="Cambria Math"/>
                      </a:rPr>
                      <m:t>←</m:t>
                    </m:r>
                  </m:oMath>
                </a14:m>
                <a:r>
                  <a:rPr lang="en-GB" sz="2400" b="1" dirty="0" smtClean="0"/>
                  <a:t> Setup()</a:t>
                </a:r>
              </a:p>
              <a:p>
                <a:r>
                  <a:rPr lang="en-GB" sz="2400" b="1" dirty="0" smtClean="0"/>
                  <a:t>  (PK,SK ) </a:t>
                </a:r>
                <a14:m>
                  <m:oMath xmlns:m="http://schemas.openxmlformats.org/officeDocument/2006/math">
                    <m:r>
                      <a:rPr lang="en-GB" sz="2400" b="1" i="1">
                        <a:latin typeface="Cambria Math"/>
                        <a:ea typeface="Cambria Math"/>
                      </a:rPr>
                      <m:t>←</m:t>
                    </m:r>
                    <m:r>
                      <a:rPr lang="en-GB" sz="2400" b="1" i="1" smtClean="0">
                        <a:latin typeface="Cambria Math"/>
                        <a:ea typeface="Cambria Math"/>
                      </a:rPr>
                      <m:t> </m:t>
                    </m:r>
                  </m:oMath>
                </a14:m>
                <a:r>
                  <a:rPr lang="en-GB" sz="2400" b="1" dirty="0" smtClean="0"/>
                  <a:t> Kg (par)</a:t>
                </a:r>
              </a:p>
              <a:p>
                <a:endParaRPr lang="en-GB" sz="2400" b="1" dirty="0" smtClean="0"/>
              </a:p>
              <a:p>
                <a:endParaRPr lang="en-GB" sz="2400" b="1" dirty="0" smtClean="0"/>
              </a:p>
              <a:p>
                <a:r>
                  <a:rPr lang="en-GB" sz="2400" b="1" dirty="0" smtClean="0"/>
                  <a:t>   </a:t>
                </a:r>
                <a:r>
                  <a:rPr lang="en-GB" sz="2400" b="1" dirty="0"/>
                  <a:t>b</a:t>
                </a:r>
                <a14:m>
                  <m:oMath xmlns:m="http://schemas.openxmlformats.org/officeDocument/2006/math">
                    <m:r>
                      <a:rPr lang="en-GB" sz="2400" b="1">
                        <a:latin typeface="Cambria Math"/>
                        <a:ea typeface="Cambria Math"/>
                      </a:rPr>
                      <m:t> </m:t>
                    </m:r>
                    <m:r>
                      <a:rPr lang="en-GB" sz="2400" b="1" i="1">
                        <a:latin typeface="Cambria Math"/>
                        <a:ea typeface="Cambria Math"/>
                      </a:rPr>
                      <m:t> ←{</m:t>
                    </m:r>
                    <m:r>
                      <a:rPr lang="en-GB" sz="2400" b="1" i="1">
                        <a:latin typeface="Cambria Math"/>
                        <a:ea typeface="Cambria Math"/>
                      </a:rPr>
                      <m:t>𝟎</m:t>
                    </m:r>
                    <m:r>
                      <a:rPr lang="en-GB" sz="2400" b="1" i="1">
                        <a:latin typeface="Cambria Math"/>
                        <a:ea typeface="Cambria Math"/>
                      </a:rPr>
                      <m:t>,</m:t>
                    </m:r>
                    <m:r>
                      <a:rPr lang="en-GB" sz="2400" b="1" i="1">
                        <a:latin typeface="Cambria Math"/>
                        <a:ea typeface="Cambria Math"/>
                      </a:rPr>
                      <m:t>𝟏</m:t>
                    </m:r>
                    <m:r>
                      <a:rPr lang="en-GB" sz="2400" b="1" i="1">
                        <a:latin typeface="Cambria Math"/>
                        <a:ea typeface="Cambria Math"/>
                      </a:rPr>
                      <m:t>}</m:t>
                    </m:r>
                  </m:oMath>
                </a14:m>
                <a:endParaRPr lang="en-GB" sz="2400" b="1" dirty="0" smtClean="0"/>
              </a:p>
              <a:p>
                <a:r>
                  <a:rPr lang="en-GB" sz="2400" b="1" dirty="0" smtClean="0"/>
                  <a:t>   C</a:t>
                </a:r>
                <a:r>
                  <a:rPr lang="en-GB" sz="2400" b="1" dirty="0" smtClean="0">
                    <a:ea typeface="Cambria Math"/>
                  </a:rPr>
                  <a:t> </a:t>
                </a:r>
                <a14:m>
                  <m:oMath xmlns:m="http://schemas.openxmlformats.org/officeDocument/2006/math">
                    <m:r>
                      <a:rPr lang="en-GB" sz="2400" b="1" i="1">
                        <a:latin typeface="Cambria Math"/>
                        <a:ea typeface="Cambria Math"/>
                      </a:rPr>
                      <m:t>← </m:t>
                    </m:r>
                  </m:oMath>
                </a14:m>
                <a:r>
                  <a:rPr lang="en-GB" sz="2400" b="1" dirty="0" smtClean="0"/>
                  <a:t>Enc</a:t>
                </a:r>
                <a:r>
                  <a:rPr lang="en-GB" sz="2400" b="1" baseline="-25000" dirty="0" smtClean="0"/>
                  <a:t>PK</a:t>
                </a:r>
                <a:r>
                  <a:rPr lang="en-GB" sz="2400" b="1" dirty="0" smtClean="0"/>
                  <a:t>(M</a:t>
                </a:r>
                <a:r>
                  <a:rPr lang="en-GB" sz="2400" b="1" baseline="-25000" dirty="0" smtClean="0"/>
                  <a:t>b</a:t>
                </a:r>
                <a:r>
                  <a:rPr lang="en-GB" sz="2400" b="1" dirty="0" smtClean="0"/>
                  <a:t>)</a:t>
                </a:r>
              </a:p>
              <a:p>
                <a:endParaRPr lang="en-GB" sz="2400" b="1" baseline="-25000" dirty="0"/>
              </a:p>
              <a:p>
                <a:r>
                  <a:rPr lang="en-GB" sz="2400" b="1" dirty="0" smtClean="0"/>
                  <a:t>  win </a:t>
                </a:r>
                <a14:m>
                  <m:oMath xmlns:m="http://schemas.openxmlformats.org/officeDocument/2006/math">
                    <m:r>
                      <a:rPr lang="en-GB" sz="2400" b="1" i="1">
                        <a:latin typeface="Cambria Math"/>
                        <a:ea typeface="Cambria Math"/>
                      </a:rPr>
                      <m:t>←</m:t>
                    </m:r>
                  </m:oMath>
                </a14:m>
                <a:r>
                  <a:rPr lang="en-GB" sz="2400" b="1" dirty="0" smtClean="0"/>
                  <a:t> </a:t>
                </a:r>
                <a:r>
                  <a:rPr lang="en-GB" sz="2400" b="1" dirty="0" smtClean="0"/>
                  <a:t>d=b</a:t>
                </a:r>
                <a:endParaRPr lang="en-GB" sz="2000" b="1" dirty="0" smtClean="0"/>
              </a:p>
            </p:txBody>
          </p:sp>
        </mc:Choice>
        <mc:Fallback>
          <p:sp>
            <p:nvSpPr>
              <p:cNvPr id="3" name="Rectangle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23928" y="2132856"/>
                <a:ext cx="3168352" cy="3508936"/>
              </a:xfrm>
              <a:prstGeom prst="rect">
                <a:avLst/>
              </a:prstGeom>
              <a:blipFill rotWithShape="1">
                <a:blip r:embed="rId2" cstate="print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4" name="Picture 16" descr="C:\Documents and Settings\bogdan\Application Data\Microsoft\Media Catalog\Downloaded Clips\cl54\j0210820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251520" y="2832611"/>
            <a:ext cx="1752600" cy="1316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ight Arrow 4"/>
          <p:cNvSpPr/>
          <p:nvPr/>
        </p:nvSpPr>
        <p:spPr>
          <a:xfrm>
            <a:off x="2051720" y="1988840"/>
            <a:ext cx="1656184" cy="72008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 smtClean="0"/>
              <a:t>Public Key</a:t>
            </a:r>
            <a:endParaRPr lang="en-GB" dirty="0"/>
          </a:p>
        </p:txBody>
      </p:sp>
      <p:sp>
        <p:nvSpPr>
          <p:cNvPr id="18" name="Right Arrow 17"/>
          <p:cNvSpPr/>
          <p:nvPr/>
        </p:nvSpPr>
        <p:spPr>
          <a:xfrm flipH="1">
            <a:off x="1979712" y="2708920"/>
            <a:ext cx="1656184" cy="72008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 smtClean="0"/>
              <a:t>PK</a:t>
            </a:r>
            <a:endParaRPr lang="en-GB" dirty="0"/>
          </a:p>
        </p:txBody>
      </p:sp>
      <p:grpSp>
        <p:nvGrpSpPr>
          <p:cNvPr id="11" name="Group 10"/>
          <p:cNvGrpSpPr/>
          <p:nvPr/>
        </p:nvGrpSpPr>
        <p:grpSpPr>
          <a:xfrm>
            <a:off x="5184068" y="5712931"/>
            <a:ext cx="648072" cy="884421"/>
            <a:chOff x="4067944" y="4149080"/>
            <a:chExt cx="648072" cy="884421"/>
          </a:xfrm>
        </p:grpSpPr>
        <p:sp>
          <p:nvSpPr>
            <p:cNvPr id="8" name="Down Arrow 7"/>
            <p:cNvSpPr/>
            <p:nvPr/>
          </p:nvSpPr>
          <p:spPr>
            <a:xfrm>
              <a:off x="4283968" y="4149080"/>
              <a:ext cx="180020" cy="360040"/>
            </a:xfrm>
            <a:prstGeom prst="down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4067944" y="4571836"/>
              <a:ext cx="64807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400" dirty="0" smtClean="0"/>
                <a:t>win</a:t>
              </a:r>
              <a:endParaRPr lang="en-GB" sz="2400" dirty="0"/>
            </a:p>
          </p:txBody>
        </p:sp>
      </p:grpSp>
      <mc:AlternateContent xmlns:mc="http://schemas.openxmlformats.org/markup-compatibility/2006">
        <mc:Choice xmlns:a14="http://schemas.microsoft.com/office/drawing/2010/main" xmlns="" Requires="a14">
          <p:sp>
            <p:nvSpPr>
              <p:cNvPr id="6" name="Rectangle 5"/>
              <p:cNvSpPr/>
              <p:nvPr/>
            </p:nvSpPr>
            <p:spPr>
              <a:xfrm>
                <a:off x="35496" y="1412776"/>
                <a:ext cx="5935023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GB" sz="2800" b="0" i="0" smtClean="0">
                          <a:latin typeface="Cambria Math"/>
                          <a:ea typeface="Cambria Math"/>
                        </a:rPr>
                        <m:t>Security</m:t>
                      </m:r>
                      <m:r>
                        <a:rPr lang="en-GB" sz="2800" b="0" i="0" smtClean="0">
                          <a:latin typeface="Cambria Math"/>
                          <a:ea typeface="Cambria Math"/>
                        </a:rPr>
                        <m:t> </m:t>
                      </m:r>
                      <m:r>
                        <m:rPr>
                          <m:sty m:val="p"/>
                        </m:rPr>
                        <a:rPr lang="en-GB" sz="2800" b="0" i="0" smtClean="0">
                          <a:latin typeface="Cambria Math"/>
                          <a:ea typeface="Cambria Math"/>
                        </a:rPr>
                        <m:t>for</m:t>
                      </m:r>
                      <m:r>
                        <a:rPr lang="en-GB" sz="2800" b="0" i="0" smtClean="0">
                          <a:latin typeface="Cambria Math"/>
                          <a:ea typeface="Cambria Math"/>
                        </a:rPr>
                        <m:t> </m:t>
                      </m:r>
                      <m:r>
                        <a:rPr lang="en-GB" sz="2800" i="1">
                          <a:latin typeface="Cambria Math"/>
                          <a:ea typeface="Cambria Math"/>
                        </a:rPr>
                        <m:t>𝜋</m:t>
                      </m:r>
                      <m:r>
                        <a:rPr lang="en-GB" sz="2800" b="0" i="0" smtClean="0">
                          <a:latin typeface="Cambria Math"/>
                          <a:ea typeface="Cambria Math"/>
                        </a:rPr>
                        <m:t>=(</m:t>
                      </m:r>
                      <m:r>
                        <m:rPr>
                          <m:sty m:val="p"/>
                        </m:rPr>
                        <a:rPr lang="en-GB" sz="2800" b="0" i="0" smtClean="0">
                          <a:latin typeface="Cambria Math"/>
                          <a:ea typeface="Cambria Math"/>
                        </a:rPr>
                        <m:t>Setup</m:t>
                      </m:r>
                      <m:r>
                        <a:rPr lang="en-GB" sz="2800" b="0" i="0" smtClean="0">
                          <a:latin typeface="Cambria Math"/>
                          <a:ea typeface="Cambria Math"/>
                        </a:rPr>
                        <m:t>,</m:t>
                      </m:r>
                      <m:r>
                        <m:rPr>
                          <m:sty m:val="p"/>
                        </m:rPr>
                        <a:rPr lang="en-GB" sz="2800" b="0" i="0" smtClean="0">
                          <a:latin typeface="Cambria Math"/>
                          <a:ea typeface="Cambria Math"/>
                        </a:rPr>
                        <m:t>Kg</m:t>
                      </m:r>
                      <m:r>
                        <a:rPr lang="en-GB" sz="2800" b="0" i="0" smtClean="0">
                          <a:latin typeface="Cambria Math"/>
                          <a:ea typeface="Cambria Math"/>
                        </a:rPr>
                        <m:t>,</m:t>
                      </m:r>
                      <m:r>
                        <m:rPr>
                          <m:sty m:val="p"/>
                        </m:rPr>
                        <a:rPr lang="en-GB" sz="2800" b="0" i="0" smtClean="0">
                          <a:latin typeface="Cambria Math"/>
                          <a:ea typeface="Cambria Math"/>
                        </a:rPr>
                        <m:t>Enc</m:t>
                      </m:r>
                      <m:r>
                        <a:rPr lang="en-GB" sz="2800" b="0" i="0" smtClean="0">
                          <a:latin typeface="Cambria Math"/>
                          <a:ea typeface="Cambria Math"/>
                        </a:rPr>
                        <m:t>,</m:t>
                      </m:r>
                      <m:r>
                        <m:rPr>
                          <m:sty m:val="p"/>
                        </m:rPr>
                        <a:rPr lang="en-GB" sz="2800" b="0" i="0" smtClean="0">
                          <a:latin typeface="Cambria Math"/>
                          <a:ea typeface="Cambria Math"/>
                        </a:rPr>
                        <m:t>Dec</m:t>
                      </m:r>
                      <m:r>
                        <a:rPr lang="en-GB" sz="2800" b="0" i="0" smtClean="0">
                          <a:latin typeface="Cambria Math"/>
                          <a:ea typeface="Cambria Math"/>
                        </a:rPr>
                        <m:t>)</m:t>
                      </m:r>
                    </m:oMath>
                  </m:oMathPara>
                </a14:m>
                <a:endParaRPr lang="en-GB" dirty="0"/>
              </a:p>
            </p:txBody>
          </p:sp>
        </mc:Choice>
        <mc:Fallback>
          <p:sp>
            <p:nvSpPr>
              <p:cNvPr id="6" name="Rectangle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496" y="1412776"/>
                <a:ext cx="5935023" cy="523220"/>
              </a:xfrm>
              <a:prstGeom prst="rect">
                <a:avLst/>
              </a:prstGeom>
              <a:blipFill rotWithShape="1">
                <a:blip r:embed="rId4" cstate="print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6" name="Right Arrow 15"/>
          <p:cNvSpPr/>
          <p:nvPr/>
        </p:nvSpPr>
        <p:spPr>
          <a:xfrm>
            <a:off x="2123728" y="3429000"/>
            <a:ext cx="1656184" cy="72008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 smtClean="0"/>
              <a:t>M</a:t>
            </a:r>
            <a:r>
              <a:rPr lang="en-GB" baseline="-25000" dirty="0" smtClean="0"/>
              <a:t>0</a:t>
            </a:r>
            <a:r>
              <a:rPr lang="en-GB" dirty="0" smtClean="0"/>
              <a:t>,M</a:t>
            </a:r>
            <a:r>
              <a:rPr lang="en-GB" baseline="-25000" dirty="0" smtClean="0"/>
              <a:t>I</a:t>
            </a:r>
            <a:endParaRPr lang="en-GB" baseline="-25000" dirty="0"/>
          </a:p>
        </p:txBody>
      </p:sp>
      <p:sp>
        <p:nvSpPr>
          <p:cNvPr id="20" name="Right Arrow 19"/>
          <p:cNvSpPr/>
          <p:nvPr/>
        </p:nvSpPr>
        <p:spPr>
          <a:xfrm flipH="1">
            <a:off x="1979712" y="4077072"/>
            <a:ext cx="1656184" cy="72008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 smtClean="0"/>
              <a:t>C</a:t>
            </a:r>
            <a:endParaRPr lang="en-GB" dirty="0"/>
          </a:p>
        </p:txBody>
      </p:sp>
      <p:sp>
        <p:nvSpPr>
          <p:cNvPr id="21" name="Right Arrow 20"/>
          <p:cNvSpPr/>
          <p:nvPr/>
        </p:nvSpPr>
        <p:spPr>
          <a:xfrm>
            <a:off x="2051720" y="4797152"/>
            <a:ext cx="1656184" cy="72008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 smtClean="0"/>
              <a:t>Guess d</a:t>
            </a:r>
            <a:endParaRPr lang="en-GB" dirty="0"/>
          </a:p>
        </p:txBody>
      </p:sp>
      <mc:AlternateContent xmlns:mc="http://schemas.openxmlformats.org/markup-compatibility/2006">
        <mc:Choice xmlns:a14="http://schemas.microsoft.com/office/drawing/2010/main" xmlns="" Requires="a14">
          <p:sp>
            <p:nvSpPr>
              <p:cNvPr id="15" name="Rectangle 14"/>
              <p:cNvSpPr/>
              <p:nvPr/>
            </p:nvSpPr>
            <p:spPr>
              <a:xfrm>
                <a:off x="6516216" y="1556792"/>
                <a:ext cx="792088" cy="864096"/>
              </a:xfrm>
              <a:prstGeom prst="rec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3600" i="1">
                          <a:latin typeface="Cambria Math"/>
                          <a:ea typeface="Cambria Math"/>
                        </a:rPr>
                        <m:t>𝜋</m:t>
                      </m:r>
                    </m:oMath>
                  </m:oMathPara>
                </a14:m>
                <a:endParaRPr lang="en-GB" sz="3600" dirty="0"/>
              </a:p>
            </p:txBody>
          </p:sp>
        </mc:Choice>
        <mc:Fallback>
          <p:sp>
            <p:nvSpPr>
              <p:cNvPr id="15" name="Rectangle 1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16216" y="1556792"/>
                <a:ext cx="792088" cy="864096"/>
              </a:xfrm>
              <a:prstGeom prst="rect">
                <a:avLst/>
              </a:prstGeom>
              <a:blipFill rotWithShape="1">
                <a:blip r:embed="rId5" cstate="print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Rounded Rectangle 6"/>
          <p:cNvSpPr/>
          <p:nvPr/>
        </p:nvSpPr>
        <p:spPr>
          <a:xfrm>
            <a:off x="405118" y="3717032"/>
            <a:ext cx="7848872" cy="2304256"/>
          </a:xfrm>
          <a:prstGeom prst="round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3200" b="1" dirty="0" err="1" smtClean="0"/>
              <a:t>Theorem</a:t>
            </a:r>
            <a:r>
              <a:rPr lang="en-GB" sz="3200" dirty="0" err="1" smtClean="0"/>
              <a:t>:If</a:t>
            </a:r>
            <a:r>
              <a:rPr lang="en-GB" sz="3200" dirty="0" smtClean="0"/>
              <a:t> the DDH problem is hard in G then the </a:t>
            </a:r>
            <a:r>
              <a:rPr lang="en-GB" sz="3200" dirty="0" err="1" smtClean="0"/>
              <a:t>ElGamal</a:t>
            </a:r>
            <a:r>
              <a:rPr lang="en-GB" sz="3200" dirty="0" smtClean="0"/>
              <a:t> encryption scheme is </a:t>
            </a:r>
            <a:r>
              <a:rPr lang="en-GB" sz="3200" dirty="0"/>
              <a:t>IND-CPA </a:t>
            </a:r>
            <a:r>
              <a:rPr lang="en-GB" sz="3200" dirty="0" smtClean="0"/>
              <a:t>secure.</a:t>
            </a:r>
            <a:endParaRPr lang="en-GB" sz="3200" dirty="0"/>
          </a:p>
        </p:txBody>
      </p:sp>
      <p:sp>
        <p:nvSpPr>
          <p:cNvPr id="17" name="Rounded Rectangle 16"/>
          <p:cNvSpPr/>
          <p:nvPr/>
        </p:nvSpPr>
        <p:spPr>
          <a:xfrm>
            <a:off x="378634" y="2276872"/>
            <a:ext cx="7848872" cy="1152128"/>
          </a:xfrm>
          <a:prstGeom prst="round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 smtClean="0"/>
              <a:t>Good definition?</a:t>
            </a:r>
            <a:endParaRPr lang="en-GB" sz="3200" dirty="0"/>
          </a:p>
        </p:txBody>
      </p:sp>
      <mc:AlternateContent xmlns:mc="http://schemas.openxmlformats.org/markup-compatibility/2006">
        <mc:Choice xmlns:a14="http://schemas.microsoft.com/office/drawing/2010/main" xmlns="" Requires="a14">
          <p:sp>
            <p:nvSpPr>
              <p:cNvPr id="19" name="Rounded Rectangle 18"/>
              <p:cNvSpPr/>
              <p:nvPr/>
            </p:nvSpPr>
            <p:spPr>
              <a:xfrm>
                <a:off x="395536" y="764704"/>
                <a:ext cx="7848872" cy="1152128"/>
              </a:xfrm>
              <a:prstGeom prst="roundRect">
                <a:avLst/>
              </a:prstGeom>
            </p:spPr>
            <p:style>
              <a:lnRef idx="2">
                <a:schemeClr val="accent5">
                  <a:shade val="50000"/>
                </a:schemeClr>
              </a:lnRef>
              <a:fillRef idx="1">
                <a:schemeClr val="accent5"/>
              </a:fillRef>
              <a:effectRef idx="0">
                <a:schemeClr val="accent5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 xmlns:m="http://schemas.openxmlformats.org/officeDocument/2006/math">
                    <m:r>
                      <a:rPr lang="en-GB" sz="3200" i="1">
                        <a:latin typeface="Cambria Math"/>
                        <a:ea typeface="Cambria Math"/>
                      </a:rPr>
                      <m:t>𝜋</m:t>
                    </m:r>
                    <m:r>
                      <a:rPr lang="en-GB" sz="3200" i="1">
                        <a:latin typeface="Cambria Math"/>
                        <a:ea typeface="Cambria Math"/>
                      </a:rPr>
                      <m:t> </m:t>
                    </m:r>
                  </m:oMath>
                </a14:m>
                <a:r>
                  <a:rPr lang="en-GB" sz="3200" dirty="0" smtClean="0"/>
                  <a:t>is IND-CPA secure if </a:t>
                </a:r>
                <a:r>
                  <a:rPr lang="en-GB" sz="3200" dirty="0" err="1" smtClean="0"/>
                  <a:t>Pr</a:t>
                </a:r>
                <a:r>
                  <a:rPr lang="en-GB" sz="3200" dirty="0" smtClean="0"/>
                  <a:t>[win] ~ 1/2</a:t>
                </a:r>
                <a:endParaRPr lang="en-GB" sz="3200" dirty="0"/>
              </a:p>
            </p:txBody>
          </p:sp>
        </mc:Choice>
        <mc:Fallback>
          <p:sp>
            <p:nvSpPr>
              <p:cNvPr id="19" name="Rounded Rectangle 1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5536" y="764704"/>
                <a:ext cx="7848872" cy="1152128"/>
              </a:xfrm>
              <a:prstGeom prst="roundRect">
                <a:avLst/>
              </a:prstGeom>
              <a:blipFill rotWithShape="1">
                <a:blip r:embed="rId6" cstate="print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xmlns="" val="8008664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 animBg="1"/>
      <p:bldP spid="5" grpId="0" animBg="1"/>
      <p:bldP spid="18" grpId="0" animBg="1"/>
      <p:bldP spid="16" grpId="0" animBg="1"/>
      <p:bldP spid="20" grpId="0" animBg="1"/>
      <p:bldP spid="21" grpId="0" animBg="1"/>
      <p:bldP spid="7" grpId="0" animBg="1"/>
      <p:bldP spid="17" grpId="0" animBg="1"/>
      <p:bldP spid="19" grpId="0" animBg="1"/>
      <p:bldP spid="19" grpId="1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Single pass voting scheme</a:t>
            </a:r>
            <a:endParaRPr lang="en-GB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9920490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/>
          <p:cNvGrpSpPr/>
          <p:nvPr/>
        </p:nvGrpSpPr>
        <p:grpSpPr>
          <a:xfrm>
            <a:off x="4464802" y="1052157"/>
            <a:ext cx="1067718" cy="4039277"/>
            <a:chOff x="4464802" y="1052157"/>
            <a:chExt cx="1067718" cy="4039277"/>
          </a:xfrm>
        </p:grpSpPr>
        <p:sp>
          <p:nvSpPr>
            <p:cNvPr id="6" name="Rectangle 5"/>
            <p:cNvSpPr/>
            <p:nvPr/>
          </p:nvSpPr>
          <p:spPr>
            <a:xfrm>
              <a:off x="4464802" y="1563042"/>
              <a:ext cx="1067718" cy="352839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  <a:p>
              <a:pPr algn="ctr"/>
              <a:endParaRPr lang="en-GB" dirty="0" smtClean="0"/>
            </a:p>
            <a:p>
              <a:pPr algn="ctr"/>
              <a:endParaRPr lang="en-GB" dirty="0"/>
            </a:p>
            <a:p>
              <a:pPr algn="ctr"/>
              <a:endParaRPr lang="en-GB" dirty="0" smtClean="0"/>
            </a:p>
            <a:p>
              <a:pPr algn="ctr"/>
              <a:endParaRPr lang="en-GB" dirty="0"/>
            </a:p>
            <a:p>
              <a:pPr algn="ctr"/>
              <a:endParaRPr lang="en-GB" dirty="0" smtClean="0"/>
            </a:p>
            <a:p>
              <a:pPr algn="ctr"/>
              <a:endParaRPr lang="en-GB" dirty="0"/>
            </a:p>
            <a:p>
              <a:pPr algn="ctr"/>
              <a:endParaRPr lang="en-GB" dirty="0" smtClean="0"/>
            </a:p>
            <a:p>
              <a:pPr algn="ctr"/>
              <a:endParaRPr lang="en-GB" dirty="0"/>
            </a:p>
            <a:p>
              <a:pPr algn="ctr"/>
              <a:endParaRPr lang="en-GB" dirty="0"/>
            </a:p>
          </p:txBody>
        </p:sp>
        <p:sp>
          <p:nvSpPr>
            <p:cNvPr id="3" name="Rectangle 2"/>
            <p:cNvSpPr/>
            <p:nvPr/>
          </p:nvSpPr>
          <p:spPr>
            <a:xfrm>
              <a:off x="4518401" y="1052157"/>
              <a:ext cx="960520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5400" b="1" cap="none" spc="0" dirty="0" smtClean="0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chemeClr val="bg2">
                      <a:tint val="85000"/>
                      <a:satMod val="155000"/>
                    </a:scheme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</a:rPr>
                <a:t>BB</a:t>
              </a:r>
              <a:endParaRPr lang="en-US" sz="5400" b="1" cap="none" spc="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Informal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18</a:t>
            </a:fld>
            <a:endParaRPr lang="en-US"/>
          </a:p>
        </p:txBody>
      </p:sp>
      <p:pic>
        <p:nvPicPr>
          <p:cNvPr id="5" name="Picture 2" descr="C:\Program Files\Microsoft Office\MEDIA\CAGCAT10\j0292020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7505" y="1707058"/>
            <a:ext cx="954982" cy="9063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xmlns="" Requires="a14">
          <p:sp>
            <p:nvSpPr>
              <p:cNvPr id="10" name="Right Arrow 9"/>
              <p:cNvSpPr/>
              <p:nvPr/>
            </p:nvSpPr>
            <p:spPr>
              <a:xfrm>
                <a:off x="1619672" y="1779066"/>
                <a:ext cx="2254980" cy="864096"/>
              </a:xfrm>
              <a:prstGeom prst="rightArrow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GB" sz="2400" b="1" dirty="0" smtClean="0"/>
                  <a:t>C</a:t>
                </a:r>
                <a:r>
                  <a:rPr lang="en-GB" sz="2400" b="1" baseline="-25000" dirty="0" smtClean="0"/>
                  <a:t>1</a:t>
                </a:r>
                <a:r>
                  <a:rPr lang="en-GB" sz="2400" dirty="0" smtClean="0"/>
                  <a:t> </a:t>
                </a:r>
                <a14:m>
                  <m:oMath xmlns:m="http://schemas.openxmlformats.org/officeDocument/2006/math">
                    <m:r>
                      <a:rPr lang="en-GB" sz="2400" i="1" smtClean="0">
                        <a:latin typeface="Cambria Math"/>
                        <a:ea typeface="Cambria Math"/>
                      </a:rPr>
                      <m:t>←</m:t>
                    </m:r>
                  </m:oMath>
                </a14:m>
                <a:r>
                  <a:rPr lang="en-GB" sz="2400" dirty="0" smtClean="0"/>
                  <a:t> ENC</a:t>
                </a:r>
                <a:r>
                  <a:rPr lang="en-GB" sz="2400" baseline="-25000" dirty="0" smtClean="0"/>
                  <a:t>PK</a:t>
                </a:r>
                <a:r>
                  <a:rPr lang="en-GB" sz="2400" dirty="0" smtClean="0"/>
                  <a:t>(v</a:t>
                </a:r>
                <a:r>
                  <a:rPr lang="en-GB" sz="2400" baseline="-25000" dirty="0" smtClean="0"/>
                  <a:t>1</a:t>
                </a:r>
                <a:r>
                  <a:rPr lang="en-GB" sz="2400" dirty="0" smtClean="0"/>
                  <a:t>)</a:t>
                </a:r>
                <a:endParaRPr lang="en-GB" sz="2400" dirty="0"/>
              </a:p>
            </p:txBody>
          </p:sp>
        </mc:Choice>
        <mc:Fallback>
          <p:sp>
            <p:nvSpPr>
              <p:cNvPr id="10" name="Right Arrow 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19672" y="1779066"/>
                <a:ext cx="2254980" cy="864096"/>
              </a:xfrm>
              <a:prstGeom prst="rightArrow">
                <a:avLst/>
              </a:prstGeom>
              <a:blipFill rotWithShape="1">
                <a:blip r:embed="rId3" cstate="print"/>
                <a:stretch>
                  <a:fillRect l="-266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Rectangle 7"/>
          <p:cNvSpPr/>
          <p:nvPr/>
        </p:nvSpPr>
        <p:spPr>
          <a:xfrm>
            <a:off x="797386" y="1394621"/>
            <a:ext cx="95410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800" dirty="0" smtClean="0"/>
              <a:t>P</a:t>
            </a:r>
            <a:r>
              <a:rPr lang="en-GB" sz="2800" baseline="-25000" dirty="0" smtClean="0"/>
              <a:t>1</a:t>
            </a:r>
            <a:r>
              <a:rPr lang="en-GB" sz="2800" dirty="0" smtClean="0"/>
              <a:t>: v</a:t>
            </a:r>
            <a:r>
              <a:rPr lang="en-GB" sz="2800" baseline="-25000" dirty="0" smtClean="0"/>
              <a:t>1</a:t>
            </a:r>
            <a:endParaRPr lang="en-GB" sz="2800" dirty="0"/>
          </a:p>
        </p:txBody>
      </p:sp>
      <p:pic>
        <p:nvPicPr>
          <p:cNvPr id="12" name="Picture 2" descr="C:\Program Files\Microsoft Office\MEDIA\CAGCAT10\j0292020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9948" y="2931194"/>
            <a:ext cx="903660" cy="85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xmlns="" Requires="a14">
          <p:sp>
            <p:nvSpPr>
              <p:cNvPr id="13" name="Right Arrow 12"/>
              <p:cNvSpPr/>
              <p:nvPr/>
            </p:nvSpPr>
            <p:spPr>
              <a:xfrm>
                <a:off x="1619672" y="2859186"/>
                <a:ext cx="2254980" cy="864096"/>
              </a:xfrm>
              <a:prstGeom prst="rightArrow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GB" sz="2400" b="1" dirty="0" smtClean="0"/>
                  <a:t>C</a:t>
                </a:r>
                <a:r>
                  <a:rPr lang="en-GB" sz="2400" b="1" baseline="-25000" dirty="0" smtClean="0"/>
                  <a:t>2</a:t>
                </a:r>
                <a:r>
                  <a:rPr lang="en-GB" sz="2400" dirty="0" smtClean="0"/>
                  <a:t> </a:t>
                </a:r>
                <a14:m>
                  <m:oMath xmlns:m="http://schemas.openxmlformats.org/officeDocument/2006/math">
                    <m:r>
                      <a:rPr lang="en-GB" sz="2400" i="1" smtClean="0">
                        <a:latin typeface="Cambria Math"/>
                        <a:ea typeface="Cambria Math"/>
                      </a:rPr>
                      <m:t>←</m:t>
                    </m:r>
                  </m:oMath>
                </a14:m>
                <a:r>
                  <a:rPr lang="en-GB" sz="2400" dirty="0" smtClean="0"/>
                  <a:t> ENC</a:t>
                </a:r>
                <a:r>
                  <a:rPr lang="en-GB" sz="2400" baseline="-25000" dirty="0" smtClean="0"/>
                  <a:t>PK</a:t>
                </a:r>
                <a:r>
                  <a:rPr lang="en-GB" sz="2400" dirty="0" smtClean="0"/>
                  <a:t>(v</a:t>
                </a:r>
                <a:r>
                  <a:rPr lang="en-GB" sz="2400" baseline="-25000" dirty="0" smtClean="0"/>
                  <a:t>2</a:t>
                </a:r>
                <a:r>
                  <a:rPr lang="en-GB" sz="2400" dirty="0" smtClean="0"/>
                  <a:t>)</a:t>
                </a:r>
                <a:endParaRPr lang="en-GB" sz="2400" dirty="0"/>
              </a:p>
            </p:txBody>
          </p:sp>
        </mc:Choice>
        <mc:Fallback>
          <p:sp>
            <p:nvSpPr>
              <p:cNvPr id="13" name="Right Arrow 1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19672" y="2859186"/>
                <a:ext cx="2254980" cy="864096"/>
              </a:xfrm>
              <a:prstGeom prst="rightArrow">
                <a:avLst/>
              </a:prstGeom>
              <a:blipFill rotWithShape="1">
                <a:blip r:embed="rId4" cstate="print"/>
                <a:stretch>
                  <a:fillRect l="-266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" name="Rectangle 13"/>
          <p:cNvSpPr/>
          <p:nvPr/>
        </p:nvSpPr>
        <p:spPr>
          <a:xfrm>
            <a:off x="816265" y="2613925"/>
            <a:ext cx="95410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800" dirty="0" smtClean="0"/>
              <a:t>P</a:t>
            </a:r>
            <a:r>
              <a:rPr lang="en-GB" sz="2800" baseline="-25000" dirty="0" smtClean="0"/>
              <a:t>2</a:t>
            </a:r>
            <a:r>
              <a:rPr lang="en-GB" sz="2800" dirty="0" smtClean="0"/>
              <a:t>: v</a:t>
            </a:r>
            <a:r>
              <a:rPr lang="en-GB" sz="2800" baseline="-25000" dirty="0" smtClean="0"/>
              <a:t>2</a:t>
            </a:r>
            <a:endParaRPr lang="en-GB" sz="2800" dirty="0"/>
          </a:p>
        </p:txBody>
      </p:sp>
      <p:pic>
        <p:nvPicPr>
          <p:cNvPr id="17" name="Picture 2" descr="C:\Program Files\Microsoft Office\MEDIA\CAGCAT10\j0292020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4305762"/>
            <a:ext cx="903660" cy="85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xmlns="" Requires="a14">
          <p:sp>
            <p:nvSpPr>
              <p:cNvPr id="18" name="Right Arrow 17"/>
              <p:cNvSpPr/>
              <p:nvPr/>
            </p:nvSpPr>
            <p:spPr>
              <a:xfrm>
                <a:off x="1619672" y="4233754"/>
                <a:ext cx="2254980" cy="864096"/>
              </a:xfrm>
              <a:prstGeom prst="rightArrow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GB" sz="2400" b="1" dirty="0" err="1" smtClean="0"/>
                  <a:t>C</a:t>
                </a:r>
                <a:r>
                  <a:rPr lang="en-GB" sz="2400" b="1" baseline="-25000" dirty="0" err="1" smtClean="0"/>
                  <a:t>n</a:t>
                </a:r>
                <a:r>
                  <a:rPr lang="en-GB" sz="2400" dirty="0" smtClean="0"/>
                  <a:t> </a:t>
                </a:r>
                <a14:m>
                  <m:oMath xmlns:m="http://schemas.openxmlformats.org/officeDocument/2006/math">
                    <m:r>
                      <a:rPr lang="en-GB" sz="2400" i="1" smtClean="0">
                        <a:latin typeface="Cambria Math"/>
                        <a:ea typeface="Cambria Math"/>
                      </a:rPr>
                      <m:t>←</m:t>
                    </m:r>
                  </m:oMath>
                </a14:m>
                <a:r>
                  <a:rPr lang="en-GB" sz="2400" dirty="0" smtClean="0"/>
                  <a:t> ENC</a:t>
                </a:r>
                <a:r>
                  <a:rPr lang="en-GB" sz="2400" baseline="-25000" dirty="0" smtClean="0"/>
                  <a:t>PK</a:t>
                </a:r>
                <a:r>
                  <a:rPr lang="en-GB" sz="2400" dirty="0" smtClean="0"/>
                  <a:t>(v</a:t>
                </a:r>
                <a:r>
                  <a:rPr lang="en-GB" sz="2400" baseline="-25000" dirty="0" smtClean="0"/>
                  <a:t>n</a:t>
                </a:r>
                <a:r>
                  <a:rPr lang="en-GB" sz="2400" dirty="0" smtClean="0"/>
                  <a:t>)</a:t>
                </a:r>
                <a:endParaRPr lang="en-GB" sz="2400" dirty="0"/>
              </a:p>
            </p:txBody>
          </p:sp>
        </mc:Choice>
        <mc:Fallback>
          <p:sp>
            <p:nvSpPr>
              <p:cNvPr id="18" name="Right Arrow 1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19672" y="4233754"/>
                <a:ext cx="2254980" cy="864096"/>
              </a:xfrm>
              <a:prstGeom prst="rightArrow">
                <a:avLst/>
              </a:prstGeom>
              <a:blipFill rotWithShape="1">
                <a:blip r:embed="rId5" cstate="print"/>
                <a:stretch>
                  <a:fillRect l="-266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9" name="Rectangle 18"/>
          <p:cNvSpPr/>
          <p:nvPr/>
        </p:nvSpPr>
        <p:spPr>
          <a:xfrm>
            <a:off x="927837" y="3939306"/>
            <a:ext cx="96051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800" dirty="0" err="1" smtClean="0"/>
              <a:t>P</a:t>
            </a:r>
            <a:r>
              <a:rPr lang="en-GB" sz="2800" baseline="-25000" dirty="0" err="1" smtClean="0"/>
              <a:t>n</a:t>
            </a:r>
            <a:r>
              <a:rPr lang="en-GB" sz="2800" dirty="0" smtClean="0"/>
              <a:t>: </a:t>
            </a:r>
            <a:r>
              <a:rPr lang="en-GB" sz="2800" dirty="0" err="1" smtClean="0"/>
              <a:t>v</a:t>
            </a:r>
            <a:r>
              <a:rPr lang="en-GB" sz="2800" baseline="-25000" dirty="0" err="1" smtClean="0"/>
              <a:t>n</a:t>
            </a:r>
            <a:endParaRPr lang="en-GB" sz="2800" dirty="0"/>
          </a:p>
        </p:txBody>
      </p:sp>
      <p:sp>
        <p:nvSpPr>
          <p:cNvPr id="23" name="Rectangle 22"/>
          <p:cNvSpPr/>
          <p:nvPr/>
        </p:nvSpPr>
        <p:spPr>
          <a:xfrm>
            <a:off x="4572000" y="1918726"/>
            <a:ext cx="62537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3200" b="1" dirty="0" smtClean="0">
                <a:solidFill>
                  <a:schemeClr val="bg1"/>
                </a:solidFill>
              </a:rPr>
              <a:t>C</a:t>
            </a:r>
            <a:r>
              <a:rPr lang="en-GB" sz="3200" b="1" baseline="-25000" dirty="0" smtClean="0">
                <a:solidFill>
                  <a:schemeClr val="bg1"/>
                </a:solidFill>
              </a:rPr>
              <a:t>1</a:t>
            </a:r>
            <a:endParaRPr lang="en-GB" b="1" dirty="0">
              <a:solidFill>
                <a:schemeClr val="bg1"/>
              </a:solidFill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4572000" y="2916233"/>
            <a:ext cx="62537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3200" b="1" dirty="0" smtClean="0">
                <a:solidFill>
                  <a:schemeClr val="bg1"/>
                </a:solidFill>
              </a:rPr>
              <a:t>C</a:t>
            </a:r>
            <a:r>
              <a:rPr lang="en-GB" sz="3200" b="1" baseline="-25000" dirty="0" smtClean="0">
                <a:solidFill>
                  <a:schemeClr val="bg1"/>
                </a:solidFill>
              </a:rPr>
              <a:t>2</a:t>
            </a:r>
            <a:endParaRPr lang="en-GB" b="1" dirty="0">
              <a:solidFill>
                <a:schemeClr val="bg1"/>
              </a:solidFill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4644008" y="4284385"/>
            <a:ext cx="62537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3200" b="1" dirty="0" err="1" smtClean="0">
                <a:solidFill>
                  <a:schemeClr val="bg1"/>
                </a:solidFill>
              </a:rPr>
              <a:t>C</a:t>
            </a:r>
            <a:r>
              <a:rPr lang="en-GB" sz="3200" b="1" baseline="-25000" dirty="0" err="1" smtClean="0">
                <a:solidFill>
                  <a:schemeClr val="bg1"/>
                </a:solidFill>
              </a:rPr>
              <a:t>n</a:t>
            </a:r>
            <a:endParaRPr lang="en-GB" b="1" dirty="0">
              <a:solidFill>
                <a:schemeClr val="bg1"/>
              </a:solidFill>
            </a:endParaRPr>
          </a:p>
        </p:txBody>
      </p:sp>
      <p:grpSp>
        <p:nvGrpSpPr>
          <p:cNvPr id="7" name="Group 6"/>
          <p:cNvGrpSpPr/>
          <p:nvPr/>
        </p:nvGrpSpPr>
        <p:grpSpPr>
          <a:xfrm>
            <a:off x="3874652" y="833380"/>
            <a:ext cx="3056145" cy="1459324"/>
            <a:chOff x="3874652" y="833380"/>
            <a:chExt cx="3056145" cy="1459324"/>
          </a:xfrm>
        </p:grpSpPr>
        <p:grpSp>
          <p:nvGrpSpPr>
            <p:cNvPr id="22" name="Group 21"/>
            <p:cNvGrpSpPr/>
            <p:nvPr/>
          </p:nvGrpSpPr>
          <p:grpSpPr>
            <a:xfrm>
              <a:off x="5721497" y="833380"/>
              <a:ext cx="1209300" cy="1459324"/>
              <a:chOff x="6930797" y="692696"/>
              <a:chExt cx="1209300" cy="1459324"/>
            </a:xfrm>
          </p:grpSpPr>
          <p:pic>
            <p:nvPicPr>
              <p:cNvPr id="2050" name="Picture 2" descr="C:\Users\toshiba\AppData\Local\Microsoft\Windows\Temporary Internet Files\Content.IE5\CMVHZYSO\MC900390752[1].wmf"/>
              <p:cNvPicPr>
                <a:picLocks noChangeAspect="1" noChangeArrowheads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930797" y="692696"/>
                <a:ext cx="1209300" cy="1360884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9" name="TextBox 8"/>
              <p:cNvSpPr txBox="1"/>
              <p:nvPr/>
            </p:nvSpPr>
            <p:spPr>
              <a:xfrm>
                <a:off x="7535447" y="1628800"/>
                <a:ext cx="604650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800" dirty="0" smtClean="0"/>
                  <a:t>SK</a:t>
                </a:r>
                <a:endParaRPr lang="en-GB" sz="2800" dirty="0"/>
              </a:p>
            </p:txBody>
          </p:sp>
        </p:grpSp>
        <p:sp>
          <p:nvSpPr>
            <p:cNvPr id="27" name="TextBox 26"/>
            <p:cNvSpPr txBox="1"/>
            <p:nvPr/>
          </p:nvSpPr>
          <p:spPr>
            <a:xfrm>
              <a:off x="3874652" y="1039822"/>
              <a:ext cx="60465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800" dirty="0" smtClean="0"/>
                <a:t>PK</a:t>
              </a:r>
              <a:endParaRPr lang="en-GB" sz="2800" dirty="0"/>
            </a:p>
          </p:txBody>
        </p:sp>
      </p:grpSp>
      <mc:AlternateContent xmlns:mc="http://schemas.openxmlformats.org/markup-compatibility/2006">
        <mc:Choice xmlns:a14="http://schemas.microsoft.com/office/drawing/2010/main" xmlns="" Requires="a14">
          <p:sp>
            <p:nvSpPr>
              <p:cNvPr id="26" name="Rounded Rectangular Callout 25"/>
              <p:cNvSpPr/>
              <p:nvPr/>
            </p:nvSpPr>
            <p:spPr>
              <a:xfrm>
                <a:off x="5220072" y="3163128"/>
                <a:ext cx="3600400" cy="1534732"/>
              </a:xfrm>
              <a:prstGeom prst="wedgeRoundRectCallout">
                <a:avLst>
                  <a:gd name="adj1" fmla="val -13315"/>
                  <a:gd name="adj2" fmla="val -168068"/>
                  <a:gd name="adj3" fmla="val 16667"/>
                </a:avLst>
              </a:prstGeom>
            </p:spPr>
            <p:style>
              <a:lnRef idx="1">
                <a:schemeClr val="dk1"/>
              </a:lnRef>
              <a:fillRef idx="2">
                <a:schemeClr val="dk1"/>
              </a:fillRef>
              <a:effectRef idx="1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en-GB" sz="2400" b="1" dirty="0" smtClean="0"/>
                  <a:t>Use SK to </a:t>
                </a:r>
                <a:r>
                  <a:rPr lang="en-GB" sz="2400" b="1" dirty="0"/>
                  <a:t>obtain v</a:t>
                </a:r>
                <a:r>
                  <a:rPr lang="en-GB" sz="2400" b="1" baseline="-25000" dirty="0"/>
                  <a:t>1</a:t>
                </a:r>
                <a:r>
                  <a:rPr lang="en-GB" sz="2400" b="1" dirty="0"/>
                  <a:t>,… </a:t>
                </a:r>
                <a:r>
                  <a:rPr lang="en-GB" sz="2400" b="1" dirty="0" err="1"/>
                  <a:t>v</a:t>
                </a:r>
                <a:r>
                  <a:rPr lang="en-GB" sz="2400" b="1" baseline="-25000" dirty="0" err="1"/>
                  <a:t>n</a:t>
                </a:r>
                <a:r>
                  <a:rPr lang="en-GB" sz="2400" b="1" dirty="0" smtClean="0"/>
                  <a:t>. Compute and return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l-GR" sz="2400" i="1">
                        <a:latin typeface="Cambria Math"/>
                        <a:ea typeface="Cambria Math"/>
                      </a:rPr>
                      <m:t>ρ</m:t>
                    </m:r>
                  </m:oMath>
                </a14:m>
                <a:r>
                  <a:rPr lang="en-GB" sz="2400" b="1" dirty="0" smtClean="0"/>
                  <a:t>(v</a:t>
                </a:r>
                <a:r>
                  <a:rPr lang="en-GB" sz="2400" b="1" baseline="-25000" dirty="0" smtClean="0"/>
                  <a:t>1</a:t>
                </a:r>
                <a:r>
                  <a:rPr lang="en-GB" sz="2400" b="1" dirty="0" smtClean="0"/>
                  <a:t>,v</a:t>
                </a:r>
                <a:r>
                  <a:rPr lang="en-GB" sz="2400" b="1" baseline="-25000" dirty="0" smtClean="0"/>
                  <a:t>2</a:t>
                </a:r>
                <a:r>
                  <a:rPr lang="en-GB" sz="2400" b="1" dirty="0" smtClean="0"/>
                  <a:t>,…,</a:t>
                </a:r>
                <a:r>
                  <a:rPr lang="en-GB" sz="2400" b="1" dirty="0" err="1" smtClean="0"/>
                  <a:t>v</a:t>
                </a:r>
                <a:r>
                  <a:rPr lang="en-GB" sz="2400" b="1" baseline="-25000" dirty="0" err="1" smtClean="0"/>
                  <a:t>n</a:t>
                </a:r>
                <a:r>
                  <a:rPr lang="en-GB" sz="2400" b="1" dirty="0" smtClean="0"/>
                  <a:t>)</a:t>
                </a:r>
                <a:endParaRPr lang="en-GB" b="1" dirty="0"/>
              </a:p>
            </p:txBody>
          </p:sp>
        </mc:Choice>
        <mc:Fallback>
          <p:sp>
            <p:nvSpPr>
              <p:cNvPr id="26" name="Rounded Rectangular Callout 2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20072" y="3163128"/>
                <a:ext cx="3600400" cy="1534732"/>
              </a:xfrm>
              <a:prstGeom prst="wedgeRoundRectCallout">
                <a:avLst>
                  <a:gd name="adj1" fmla="val -13315"/>
                  <a:gd name="adj2" fmla="val -168068"/>
                  <a:gd name="adj3" fmla="val 16667"/>
                </a:avLst>
              </a:prstGeom>
              <a:blipFill rotWithShape="1">
                <a:blip r:embed="rId7" cstate="print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xmlns="" val="42406686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3" grpId="0" animBg="1"/>
      <p:bldP spid="18" grpId="0" animBg="1"/>
      <p:bldP spid="23" grpId="0"/>
      <p:bldP spid="24" grpId="0"/>
      <p:bldP spid="25" grpId="0"/>
      <p:bldP spid="2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Syntax of SPS schemes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sz="3200" b="1" dirty="0" smtClean="0"/>
              <a:t>Setup(</a:t>
            </a:r>
            <a:r>
              <a:rPr lang="el-GR" sz="3200" b="1" dirty="0" smtClean="0"/>
              <a:t>ν</a:t>
            </a:r>
            <a:r>
              <a:rPr lang="en-GB" sz="3200" b="1" dirty="0" smtClean="0"/>
              <a:t>)</a:t>
            </a:r>
            <a:r>
              <a:rPr lang="en-GB" sz="3200" dirty="0" smtClean="0"/>
              <a:t>: generates (</a:t>
            </a:r>
            <a:r>
              <a:rPr lang="en-GB" sz="3200" b="1" dirty="0" err="1" smtClean="0"/>
              <a:t>x</a:t>
            </a:r>
            <a:r>
              <a:rPr lang="en-GB" sz="3200" dirty="0" err="1" smtClean="0"/>
              <a:t>,</a:t>
            </a:r>
            <a:r>
              <a:rPr lang="en-GB" sz="3200" b="1" dirty="0" err="1" smtClean="0"/>
              <a:t>y</a:t>
            </a:r>
            <a:r>
              <a:rPr lang="en-GB" sz="3200" dirty="0" err="1" smtClean="0"/>
              <a:t>,</a:t>
            </a:r>
            <a:r>
              <a:rPr lang="en-GB" sz="3200" b="1" dirty="0" err="1" smtClean="0"/>
              <a:t>BB</a:t>
            </a:r>
            <a:r>
              <a:rPr lang="en-GB" sz="3200" dirty="0" smtClean="0"/>
              <a:t>) secret information for tallying, public information parameters of the scheme, initial </a:t>
            </a:r>
            <a:r>
              <a:rPr lang="en-GB" sz="3200" b="1" dirty="0" smtClean="0"/>
              <a:t>BB</a:t>
            </a:r>
            <a:r>
              <a:rPr lang="en-GB" sz="3200" dirty="0" smtClean="0"/>
              <a:t> </a:t>
            </a:r>
          </a:p>
          <a:p>
            <a:r>
              <a:rPr lang="en-GB" sz="3200" b="1" dirty="0" smtClean="0"/>
              <a:t>Vote(</a:t>
            </a:r>
            <a:r>
              <a:rPr lang="en-GB" sz="3200" b="1" dirty="0" err="1" smtClean="0"/>
              <a:t>y,v</a:t>
            </a:r>
            <a:r>
              <a:rPr lang="en-GB" sz="3200" b="1" dirty="0" smtClean="0"/>
              <a:t>)</a:t>
            </a:r>
            <a:r>
              <a:rPr lang="en-GB" sz="3200" dirty="0" smtClean="0"/>
              <a:t>: the algorithm run by each voter to produce a ballot </a:t>
            </a:r>
            <a:r>
              <a:rPr lang="en-GB" sz="3200" b="1" dirty="0" smtClean="0"/>
              <a:t>b</a:t>
            </a:r>
            <a:endParaRPr lang="en-GB" sz="3200" b="1" dirty="0"/>
          </a:p>
          <a:p>
            <a:r>
              <a:rPr lang="en-GB" sz="3200" b="1" dirty="0" smtClean="0"/>
              <a:t>Ballot(</a:t>
            </a:r>
            <a:r>
              <a:rPr lang="en-GB" sz="3200" b="1" dirty="0" err="1" smtClean="0"/>
              <a:t>BB,b</a:t>
            </a:r>
            <a:r>
              <a:rPr lang="en-GB" sz="3200" b="1" dirty="0" smtClean="0"/>
              <a:t>)</a:t>
            </a:r>
            <a:r>
              <a:rPr lang="en-GB" sz="3200" dirty="0" smtClean="0"/>
              <a:t>: run by the bulleting board; outputs new </a:t>
            </a:r>
            <a:r>
              <a:rPr lang="en-GB" sz="3200" b="1" dirty="0" smtClean="0"/>
              <a:t>BB</a:t>
            </a:r>
            <a:r>
              <a:rPr lang="en-GB" sz="3200" dirty="0" smtClean="0"/>
              <a:t> and accept/reject</a:t>
            </a:r>
            <a:endParaRPr lang="en-GB" sz="3200" dirty="0"/>
          </a:p>
          <a:p>
            <a:r>
              <a:rPr lang="en-GB" sz="3200" b="1" dirty="0" smtClean="0"/>
              <a:t>Tallying(</a:t>
            </a:r>
            <a:r>
              <a:rPr lang="en-GB" sz="3200" b="1" dirty="0" err="1" smtClean="0"/>
              <a:t>BB,x</a:t>
            </a:r>
            <a:r>
              <a:rPr lang="en-GB" sz="3200" b="1" dirty="0" smtClean="0"/>
              <a:t>)</a:t>
            </a:r>
            <a:r>
              <a:rPr lang="en-GB" sz="3200" dirty="0" smtClean="0"/>
              <a:t>: run by the tallying authorities to calculate the final result</a:t>
            </a:r>
            <a:endParaRPr lang="en-GB" sz="32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0135815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Aims and objectives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Models are useful, desirable</a:t>
            </a:r>
          </a:p>
          <a:p>
            <a:r>
              <a:rPr lang="en-GB" dirty="0" smtClean="0"/>
              <a:t>Cryptographic proofs are not difficult</a:t>
            </a:r>
          </a:p>
          <a:p>
            <a:pPr marL="114300" indent="0">
              <a:buNone/>
            </a:pPr>
            <a:endParaRPr lang="en-GB" dirty="0" smtClean="0"/>
          </a:p>
          <a:p>
            <a:pPr marL="114300" indent="0">
              <a:buNone/>
            </a:pPr>
            <a:endParaRPr lang="en-GB" dirty="0"/>
          </a:p>
          <a:p>
            <a:r>
              <a:rPr lang="en-GB" dirty="0" smtClean="0"/>
              <a:t>Have y’all do one cryptographic proof</a:t>
            </a:r>
          </a:p>
          <a:p>
            <a:r>
              <a:rPr lang="en-GB" dirty="0" smtClean="0"/>
              <a:t>Have y’all  develop a zero-knowledge protocol</a:t>
            </a:r>
          </a:p>
          <a:p>
            <a:r>
              <a:rPr lang="en-GB" dirty="0" smtClean="0"/>
              <a:t>Have y’all prove one property for a zero-knowledge protocol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837973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An implementation: </a:t>
            </a:r>
            <a:r>
              <a:rPr lang="en-GB" dirty="0" smtClean="0">
                <a:latin typeface="+mn-lt"/>
              </a:rPr>
              <a:t>Enc2Vote</a:t>
            </a:r>
            <a:endParaRPr lang="en-GB" dirty="0">
              <a:latin typeface="+mn-lt"/>
            </a:endParaRPr>
          </a:p>
        </p:txBody>
      </p:sp>
      <mc:AlternateContent xmlns:mc="http://schemas.openxmlformats.org/markup-compatibility/2006">
        <mc:Choice xmlns:a14="http://schemas.microsoft.com/office/drawing/2010/main" xmlns=""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457200" y="1628800"/>
                <a:ext cx="7620000" cy="4800600"/>
              </a:xfrm>
            </p:spPr>
            <p:txBody>
              <a:bodyPr>
                <a:normAutofit fontScale="92500" lnSpcReduction="10000"/>
              </a:bodyPr>
              <a:lstStyle/>
              <a:p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GB" sz="3200" b="0" i="0" dirty="0" smtClean="0"/>
                      <m:t>Let</m:t>
                    </m:r>
                    <m:r>
                      <m:rPr>
                        <m:nor/>
                      </m:rPr>
                      <a:rPr lang="en-GB" sz="3200" b="0" i="0" dirty="0" smtClean="0"/>
                      <m:t> </m:t>
                    </m:r>
                    <m:r>
                      <a:rPr lang="en-GB" sz="3200" b="0" i="1" dirty="0" smtClean="0">
                        <a:latin typeface="Cambria Math"/>
                        <a:ea typeface="Cambria Math"/>
                      </a:rPr>
                      <m:t>𝜋</m:t>
                    </m:r>
                  </m:oMath>
                </a14:m>
                <a:r>
                  <a:rPr lang="en-GB" sz="3200" dirty="0" smtClean="0"/>
                  <a:t>=(KG,ENC,DEC)</a:t>
                </a:r>
                <a:r>
                  <a:rPr lang="en-GB" sz="3200" b="1" dirty="0" smtClean="0"/>
                  <a:t> </a:t>
                </a:r>
                <a:r>
                  <a:rPr lang="en-GB" sz="3200" dirty="0" smtClean="0"/>
                  <a:t>be a </a:t>
                </a:r>
                <a:r>
                  <a:rPr lang="en-GB" sz="3200" dirty="0" err="1" smtClean="0"/>
                  <a:t>homomorphic</a:t>
                </a:r>
                <a:r>
                  <a:rPr lang="en-GB" sz="3200" dirty="0" smtClean="0"/>
                  <a:t> encryption scheme. </a:t>
                </a:r>
                <a:r>
                  <a:rPr lang="en-GB" sz="2800" dirty="0" smtClean="0"/>
                  <a:t>Enc2Vote(</a:t>
                </a:r>
                <a14:m>
                  <m:oMath xmlns:m="http://schemas.openxmlformats.org/officeDocument/2006/math">
                    <m:r>
                      <a:rPr lang="en-GB" sz="3200" i="1" dirty="0">
                        <a:latin typeface="Cambria Math"/>
                        <a:ea typeface="Cambria Math"/>
                      </a:rPr>
                      <m:t>𝜋</m:t>
                    </m:r>
                  </m:oMath>
                </a14:m>
                <a:r>
                  <a:rPr lang="en-GB" sz="3200" dirty="0" smtClean="0"/>
                  <a:t>) is: </a:t>
                </a:r>
              </a:p>
              <a:p>
                <a:r>
                  <a:rPr lang="en-GB" sz="3200" b="1" dirty="0" smtClean="0"/>
                  <a:t>Setup(</a:t>
                </a:r>
                <a:r>
                  <a:rPr lang="el-GR" sz="3200" b="1" dirty="0" smtClean="0"/>
                  <a:t>ν</a:t>
                </a:r>
                <a:r>
                  <a:rPr lang="en-GB" sz="3200" b="1" dirty="0" smtClean="0"/>
                  <a:t>)</a:t>
                </a:r>
                <a:r>
                  <a:rPr lang="en-GB" sz="3200" dirty="0" smtClean="0"/>
                  <a:t>: </a:t>
                </a:r>
                <a:r>
                  <a:rPr lang="en-GB" sz="3200" dirty="0"/>
                  <a:t>KG </a:t>
                </a:r>
                <a:r>
                  <a:rPr lang="en-GB" sz="3200" dirty="0" smtClean="0"/>
                  <a:t>generates (SK,PK,[]) </a:t>
                </a:r>
              </a:p>
              <a:p>
                <a:r>
                  <a:rPr lang="en-GB" sz="3200" b="1" dirty="0" smtClean="0"/>
                  <a:t>Vote(</a:t>
                </a:r>
                <a:r>
                  <a:rPr lang="en-GB" sz="3200" b="1" dirty="0" err="1" smtClean="0"/>
                  <a:t>PK,v</a:t>
                </a:r>
                <a:r>
                  <a:rPr lang="en-GB" sz="3200" b="1" dirty="0" smtClean="0"/>
                  <a:t>)</a:t>
                </a:r>
                <a:r>
                  <a:rPr lang="en-GB" sz="3200" dirty="0" smtClean="0"/>
                  <a:t>: b </a:t>
                </a:r>
                <a14:m>
                  <m:oMath xmlns:m="http://schemas.openxmlformats.org/officeDocument/2006/math">
                    <m:r>
                      <a:rPr lang="en-GB" sz="3200" i="1">
                        <a:latin typeface="Cambria Math"/>
                        <a:ea typeface="Cambria Math"/>
                      </a:rPr>
                      <m:t>←</m:t>
                    </m:r>
                  </m:oMath>
                </a14:m>
                <a:r>
                  <a:rPr lang="en-GB" sz="3200" dirty="0"/>
                  <a:t> </a:t>
                </a:r>
                <a:r>
                  <a:rPr lang="en-GB" sz="3200" dirty="0" smtClean="0"/>
                  <a:t>ENC</a:t>
                </a:r>
                <a:r>
                  <a:rPr lang="en-GB" sz="3200" baseline="-25000" dirty="0" smtClean="0"/>
                  <a:t>PK</a:t>
                </a:r>
                <a:r>
                  <a:rPr lang="en-GB" sz="3200" dirty="0" smtClean="0"/>
                  <a:t>(v)</a:t>
                </a:r>
              </a:p>
              <a:p>
                <a:r>
                  <a:rPr lang="en-GB" sz="3200" b="1" dirty="0" smtClean="0"/>
                  <a:t>Process Ballot([BB],b)</a:t>
                </a:r>
                <a:r>
                  <a:rPr lang="en-GB" sz="3200" dirty="0" smtClean="0"/>
                  <a:t>: [BB] </a:t>
                </a:r>
                <a14:m>
                  <m:oMath xmlns:m="http://schemas.openxmlformats.org/officeDocument/2006/math">
                    <m:r>
                      <a:rPr lang="en-GB" sz="3200" i="1">
                        <a:latin typeface="Cambria Math"/>
                        <a:ea typeface="Cambria Math"/>
                      </a:rPr>
                      <m:t>←</m:t>
                    </m:r>
                  </m:oMath>
                </a14:m>
                <a:r>
                  <a:rPr lang="en-GB" sz="3200" dirty="0" smtClean="0"/>
                  <a:t> [</a:t>
                </a:r>
                <a:r>
                  <a:rPr lang="en-GB" sz="3200" dirty="0" err="1" smtClean="0"/>
                  <a:t>BB,b</a:t>
                </a:r>
                <a:r>
                  <a:rPr lang="en-GB" sz="3200" dirty="0" smtClean="0"/>
                  <a:t>]</a:t>
                </a:r>
                <a:endParaRPr lang="en-GB" sz="3200" dirty="0"/>
              </a:p>
              <a:p>
                <a:r>
                  <a:rPr lang="en-GB" sz="3200" b="1" dirty="0" smtClean="0"/>
                  <a:t>Tallying([BB],x)</a:t>
                </a:r>
                <a:r>
                  <a:rPr lang="en-GB" sz="3200" dirty="0" smtClean="0"/>
                  <a:t>: where  [BB] = [b</a:t>
                </a:r>
                <a:r>
                  <a:rPr lang="en-GB" sz="3200" baseline="-25000" dirty="0" smtClean="0"/>
                  <a:t>1</a:t>
                </a:r>
                <a14:m>
                  <m:oMath xmlns:m="http://schemas.openxmlformats.org/officeDocument/2006/math">
                    <m:r>
                      <a:rPr lang="en-GB" sz="3200" b="0" i="1" smtClean="0">
                        <a:latin typeface="Cambria Math"/>
                        <a:ea typeface="Cambria Math"/>
                      </a:rPr>
                      <m:t>,</m:t>
                    </m:r>
                  </m:oMath>
                </a14:m>
                <a:r>
                  <a:rPr lang="en-GB" sz="3200" dirty="0"/>
                  <a:t>b</a:t>
                </a:r>
                <a:r>
                  <a:rPr lang="en-GB" sz="3200" baseline="-25000" dirty="0"/>
                  <a:t>2</a:t>
                </a:r>
                <a:r>
                  <a:rPr lang="en-GB" sz="3200" baseline="-25000" dirty="0" smtClean="0"/>
                  <a:t>,</a:t>
                </a:r>
                <a:r>
                  <a:rPr lang="en-GB" sz="3200" dirty="0" smtClean="0"/>
                  <a:t>…</a:t>
                </a:r>
                <a:r>
                  <a:rPr lang="en-GB" sz="3200" dirty="0" smtClean="0">
                    <a:ea typeface="Cambria Math"/>
                  </a:rPr>
                  <a:t>,</a:t>
                </a:r>
                <a:r>
                  <a:rPr lang="en-GB" sz="3200" dirty="0" err="1" smtClean="0"/>
                  <a:t>b</a:t>
                </a:r>
                <a:r>
                  <a:rPr lang="en-GB" sz="3200" baseline="-25000" dirty="0" err="1" smtClean="0"/>
                  <a:t>n</a:t>
                </a:r>
                <a:r>
                  <a:rPr lang="en-GB" sz="3200" dirty="0" smtClean="0"/>
                  <a:t>]</a:t>
                </a:r>
              </a:p>
              <a:p>
                <a:pPr marL="114300" indent="0">
                  <a:buNone/>
                </a:pPr>
                <a:r>
                  <a:rPr lang="en-GB" sz="3200" dirty="0" smtClean="0"/>
                  <a:t>			   b = b</a:t>
                </a:r>
                <a:r>
                  <a:rPr lang="en-GB" sz="3200" baseline="-25000" dirty="0" smtClean="0"/>
                  <a:t>1</a:t>
                </a:r>
                <a14:m>
                  <m:oMath xmlns:m="http://schemas.openxmlformats.org/officeDocument/2006/math">
                    <m:r>
                      <a:rPr lang="en-GB" sz="3200" i="1" smtClean="0">
                        <a:latin typeface="Cambria Math"/>
                        <a:ea typeface="Cambria Math"/>
                      </a:rPr>
                      <m:t>∙</m:t>
                    </m:r>
                    <m:r>
                      <a:rPr lang="en-GB" sz="3200" b="0" i="1" smtClean="0">
                        <a:latin typeface="Cambria Math"/>
                        <a:ea typeface="Cambria Math"/>
                      </a:rPr>
                      <m:t> </m:t>
                    </m:r>
                  </m:oMath>
                </a14:m>
                <a:r>
                  <a:rPr lang="en-GB" sz="3200" dirty="0" smtClean="0"/>
                  <a:t>b</a:t>
                </a:r>
                <a:r>
                  <a:rPr lang="en-GB" sz="3200" baseline="-25000" dirty="0" smtClean="0"/>
                  <a:t>2</a:t>
                </a:r>
                <a:r>
                  <a:rPr lang="en-GB" sz="3200" dirty="0">
                    <a:ea typeface="Cambria Math"/>
                  </a:rPr>
                  <a:t> </a:t>
                </a:r>
                <a14:m>
                  <m:oMath xmlns:m="http://schemas.openxmlformats.org/officeDocument/2006/math">
                    <m:r>
                      <a:rPr lang="en-GB" sz="3200" i="1">
                        <a:latin typeface="Cambria Math"/>
                        <a:ea typeface="Cambria Math"/>
                      </a:rPr>
                      <m:t>∙ </m:t>
                    </m:r>
                  </m:oMath>
                </a14:m>
                <a:r>
                  <a:rPr lang="en-GB" sz="3200" dirty="0" smtClean="0"/>
                  <a:t>…</a:t>
                </a:r>
                <a:r>
                  <a:rPr lang="en-GB" sz="3200" dirty="0">
                    <a:ea typeface="Cambria Math"/>
                  </a:rPr>
                  <a:t> </a:t>
                </a:r>
                <a14:m>
                  <m:oMath xmlns:m="http://schemas.openxmlformats.org/officeDocument/2006/math">
                    <m:r>
                      <a:rPr lang="en-GB" sz="3200" i="1">
                        <a:latin typeface="Cambria Math"/>
                        <a:ea typeface="Cambria Math"/>
                      </a:rPr>
                      <m:t>∙ </m:t>
                    </m:r>
                  </m:oMath>
                </a14:m>
                <a:r>
                  <a:rPr lang="en-GB" sz="3200" dirty="0" smtClean="0"/>
                  <a:t>b</a:t>
                </a:r>
                <a:r>
                  <a:rPr lang="en-GB" sz="3200" baseline="-25000" dirty="0" smtClean="0"/>
                  <a:t>n</a:t>
                </a:r>
              </a:p>
              <a:p>
                <a:pPr lvl="7"/>
                <a:r>
                  <a:rPr lang="en-GB" sz="2400" dirty="0" smtClean="0"/>
                  <a:t>              </a:t>
                </a:r>
                <a:r>
                  <a:rPr lang="en-GB" sz="3200" b="1" dirty="0" smtClean="0"/>
                  <a:t>result</a:t>
                </a:r>
                <a:r>
                  <a:rPr lang="en-GB" sz="3200" dirty="0" smtClean="0"/>
                  <a:t> </a:t>
                </a:r>
                <a14:m>
                  <m:oMath xmlns:m="http://schemas.openxmlformats.org/officeDocument/2006/math">
                    <m:r>
                      <a:rPr lang="en-GB" sz="3200" i="1" smtClean="0">
                        <a:latin typeface="Cambria Math"/>
                        <a:ea typeface="Cambria Math"/>
                      </a:rPr>
                      <m:t>←</m:t>
                    </m:r>
                  </m:oMath>
                </a14:m>
                <a:r>
                  <a:rPr lang="en-GB" sz="3200" dirty="0" smtClean="0"/>
                  <a:t>DEC</a:t>
                </a:r>
                <a:r>
                  <a:rPr lang="en-GB" sz="3200" baseline="-25000" dirty="0" smtClean="0"/>
                  <a:t>SK</a:t>
                </a:r>
                <a:r>
                  <a:rPr lang="en-GB" sz="3200" dirty="0" smtClean="0"/>
                  <a:t>(x,b</a:t>
                </a:r>
                <a:r>
                  <a:rPr lang="en-GB" sz="3200" dirty="0" smtClean="0"/>
                  <a:t>)</a:t>
                </a:r>
              </a:p>
              <a:p>
                <a:pPr marL="1920240" lvl="7" indent="0">
                  <a:buNone/>
                </a:pPr>
                <a:r>
                  <a:rPr lang="en-GB" sz="3200" dirty="0"/>
                  <a:t> </a:t>
                </a:r>
                <a:r>
                  <a:rPr lang="en-GB" sz="3200" dirty="0" smtClean="0"/>
                  <a:t>            output </a:t>
                </a:r>
                <a:r>
                  <a:rPr lang="en-GB" sz="3200" b="1" dirty="0" smtClean="0"/>
                  <a:t>result</a:t>
                </a:r>
                <a:endParaRPr lang="en-GB" sz="3200" b="1" dirty="0"/>
              </a:p>
            </p:txBody>
          </p:sp>
        </mc:Choice>
        <mc:Fallback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1628800"/>
                <a:ext cx="7620000" cy="4800600"/>
              </a:xfrm>
              <a:blipFill rotWithShape="1">
                <a:blip r:embed="rId2" cstate="print"/>
                <a:stretch>
                  <a:fillRect l="-80" t="-253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4038980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Group 31"/>
          <p:cNvGrpSpPr/>
          <p:nvPr/>
        </p:nvGrpSpPr>
        <p:grpSpPr>
          <a:xfrm>
            <a:off x="3275856" y="981268"/>
            <a:ext cx="2448272" cy="4241516"/>
            <a:chOff x="3275856" y="849918"/>
            <a:chExt cx="2448272" cy="4241516"/>
          </a:xfrm>
        </p:grpSpPr>
        <p:sp>
          <p:nvSpPr>
            <p:cNvPr id="33" name="Rectangle 32"/>
            <p:cNvSpPr/>
            <p:nvPr/>
          </p:nvSpPr>
          <p:spPr>
            <a:xfrm>
              <a:off x="4499992" y="1563042"/>
              <a:ext cx="1224136" cy="352839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  <a:p>
              <a:pPr algn="ctr"/>
              <a:endParaRPr lang="en-GB" dirty="0" smtClean="0"/>
            </a:p>
            <a:p>
              <a:pPr algn="ctr"/>
              <a:endParaRPr lang="en-GB" dirty="0"/>
            </a:p>
            <a:p>
              <a:pPr algn="ctr"/>
              <a:endParaRPr lang="en-GB" dirty="0" smtClean="0"/>
            </a:p>
            <a:p>
              <a:pPr algn="ctr"/>
              <a:endParaRPr lang="en-GB" dirty="0"/>
            </a:p>
            <a:p>
              <a:pPr algn="ctr"/>
              <a:endParaRPr lang="en-GB" dirty="0" smtClean="0"/>
            </a:p>
            <a:p>
              <a:pPr algn="ctr"/>
              <a:endParaRPr lang="en-GB" dirty="0"/>
            </a:p>
            <a:p>
              <a:pPr algn="ctr"/>
              <a:endParaRPr lang="en-GB" dirty="0" smtClean="0"/>
            </a:p>
            <a:p>
              <a:pPr algn="ctr"/>
              <a:endParaRPr lang="en-GB" dirty="0"/>
            </a:p>
            <a:p>
              <a:pPr algn="ctr"/>
              <a:endParaRPr lang="en-GB" dirty="0"/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3275856" y="849918"/>
              <a:ext cx="57606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800" dirty="0" smtClean="0"/>
                <a:t>PK</a:t>
              </a:r>
              <a:endParaRPr lang="en-GB" sz="2800" dirty="0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Attack against privacy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21</a:t>
            </a:fld>
            <a:endParaRPr lang="en-US"/>
          </a:p>
        </p:txBody>
      </p:sp>
      <p:pic>
        <p:nvPicPr>
          <p:cNvPr id="5" name="Picture 2" descr="C:\Program Files\Microsoft Office\MEDIA\CAGCAT10\j0292020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7505" y="1838408"/>
            <a:ext cx="954982" cy="9063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22" name="Group 21"/>
          <p:cNvGrpSpPr/>
          <p:nvPr/>
        </p:nvGrpSpPr>
        <p:grpSpPr>
          <a:xfrm>
            <a:off x="6372200" y="824046"/>
            <a:ext cx="1209300" cy="1459324"/>
            <a:chOff x="6930797" y="692696"/>
            <a:chExt cx="1209300" cy="1459324"/>
          </a:xfrm>
        </p:grpSpPr>
        <p:pic>
          <p:nvPicPr>
            <p:cNvPr id="2050" name="Picture 2" descr="C:\Users\toshiba\AppData\Local\Microsoft\Windows\Temporary Internet Files\Content.IE5\CMVHZYSO\MC900390752[1].wmf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930797" y="692696"/>
              <a:ext cx="1209300" cy="136088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9" name="TextBox 8"/>
            <p:cNvSpPr txBox="1"/>
            <p:nvPr/>
          </p:nvSpPr>
          <p:spPr>
            <a:xfrm>
              <a:off x="7535447" y="1628800"/>
              <a:ext cx="60465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800" dirty="0" smtClean="0"/>
                <a:t>SK</a:t>
              </a:r>
              <a:endParaRPr lang="en-GB" sz="2800" dirty="0"/>
            </a:p>
          </p:txBody>
        </p:sp>
      </p:grpSp>
      <mc:AlternateContent xmlns:mc="http://schemas.openxmlformats.org/markup-compatibility/2006">
        <mc:Choice xmlns:a14="http://schemas.microsoft.com/office/drawing/2010/main" xmlns="" Requires="a14">
          <p:sp>
            <p:nvSpPr>
              <p:cNvPr id="10" name="Right Arrow 9"/>
              <p:cNvSpPr/>
              <p:nvPr/>
            </p:nvSpPr>
            <p:spPr>
              <a:xfrm>
                <a:off x="1619672" y="1772816"/>
                <a:ext cx="2254980" cy="864096"/>
              </a:xfrm>
              <a:prstGeom prst="rightArrow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GB" sz="2400" b="1" dirty="0" smtClean="0"/>
                  <a:t>C</a:t>
                </a:r>
                <a:r>
                  <a:rPr lang="en-GB" sz="2400" b="1" baseline="-25000" dirty="0" smtClean="0"/>
                  <a:t>1</a:t>
                </a:r>
                <a:r>
                  <a:rPr lang="en-GB" sz="2400" dirty="0" smtClean="0"/>
                  <a:t> </a:t>
                </a:r>
                <a14:m>
                  <m:oMath xmlns:m="http://schemas.openxmlformats.org/officeDocument/2006/math">
                    <m:r>
                      <a:rPr lang="en-GB" sz="2400" i="1" smtClean="0">
                        <a:latin typeface="Cambria Math"/>
                        <a:ea typeface="Cambria Math"/>
                      </a:rPr>
                      <m:t>←</m:t>
                    </m:r>
                  </m:oMath>
                </a14:m>
                <a:r>
                  <a:rPr lang="en-GB" sz="2400" dirty="0" smtClean="0"/>
                  <a:t> ENC</a:t>
                </a:r>
                <a:r>
                  <a:rPr lang="en-GB" sz="2400" baseline="-25000" dirty="0" smtClean="0"/>
                  <a:t>PK</a:t>
                </a:r>
                <a:r>
                  <a:rPr lang="en-GB" sz="2400" dirty="0" smtClean="0"/>
                  <a:t>(v</a:t>
                </a:r>
                <a:r>
                  <a:rPr lang="en-GB" sz="2400" baseline="-25000" dirty="0" smtClean="0"/>
                  <a:t>1</a:t>
                </a:r>
                <a:r>
                  <a:rPr lang="en-GB" sz="2400" dirty="0" smtClean="0"/>
                  <a:t>)</a:t>
                </a:r>
                <a:endParaRPr lang="en-GB" sz="2400" dirty="0"/>
              </a:p>
            </p:txBody>
          </p:sp>
        </mc:Choice>
        <mc:Fallback>
          <p:sp>
            <p:nvSpPr>
              <p:cNvPr id="10" name="Right Arrow 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19672" y="1772816"/>
                <a:ext cx="2254980" cy="864096"/>
              </a:xfrm>
              <a:prstGeom prst="rightArrow">
                <a:avLst/>
              </a:prstGeom>
              <a:blipFill rotWithShape="1">
                <a:blip r:embed="rId5" cstate="print"/>
                <a:stretch>
                  <a:fillRect l="-266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Rectangle 7"/>
          <p:cNvSpPr/>
          <p:nvPr/>
        </p:nvSpPr>
        <p:spPr>
          <a:xfrm>
            <a:off x="797386" y="1525971"/>
            <a:ext cx="95410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800" dirty="0" smtClean="0"/>
              <a:t>P</a:t>
            </a:r>
            <a:r>
              <a:rPr lang="en-GB" sz="2800" baseline="-25000" dirty="0" smtClean="0"/>
              <a:t>1</a:t>
            </a:r>
            <a:r>
              <a:rPr lang="en-GB" sz="2800" dirty="0" smtClean="0"/>
              <a:t>: v</a:t>
            </a:r>
            <a:r>
              <a:rPr lang="en-GB" sz="2800" baseline="-25000" dirty="0" smtClean="0"/>
              <a:t>1</a:t>
            </a:r>
            <a:endParaRPr lang="en-GB" sz="2800" dirty="0"/>
          </a:p>
        </p:txBody>
      </p:sp>
      <p:pic>
        <p:nvPicPr>
          <p:cNvPr id="12" name="Picture 2" descr="C:\Program Files\Microsoft Office\MEDIA\CAGCAT10\j0292020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9948" y="3062544"/>
            <a:ext cx="903660" cy="85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xmlns="" Requires="a14">
          <p:sp>
            <p:nvSpPr>
              <p:cNvPr id="13" name="Right Arrow 12"/>
              <p:cNvSpPr/>
              <p:nvPr/>
            </p:nvSpPr>
            <p:spPr>
              <a:xfrm>
                <a:off x="1619672" y="2852936"/>
                <a:ext cx="2254980" cy="864096"/>
              </a:xfrm>
              <a:prstGeom prst="rightArrow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GB" sz="2400" b="1" dirty="0" smtClean="0"/>
                  <a:t>C</a:t>
                </a:r>
                <a:r>
                  <a:rPr lang="en-GB" sz="2400" b="1" baseline="-25000" dirty="0" smtClean="0"/>
                  <a:t>2</a:t>
                </a:r>
                <a:r>
                  <a:rPr lang="en-GB" sz="2400" dirty="0" smtClean="0"/>
                  <a:t> </a:t>
                </a:r>
                <a14:m>
                  <m:oMath xmlns:m="http://schemas.openxmlformats.org/officeDocument/2006/math">
                    <m:r>
                      <a:rPr lang="en-GB" sz="2400" i="1" smtClean="0">
                        <a:latin typeface="Cambria Math"/>
                        <a:ea typeface="Cambria Math"/>
                      </a:rPr>
                      <m:t>←</m:t>
                    </m:r>
                  </m:oMath>
                </a14:m>
                <a:r>
                  <a:rPr lang="en-GB" sz="2400" dirty="0" smtClean="0"/>
                  <a:t> ENC</a:t>
                </a:r>
                <a:r>
                  <a:rPr lang="en-GB" sz="2400" baseline="-25000" dirty="0" smtClean="0"/>
                  <a:t>PK</a:t>
                </a:r>
                <a:r>
                  <a:rPr lang="en-GB" sz="2400" dirty="0" smtClean="0"/>
                  <a:t>(v</a:t>
                </a:r>
                <a:r>
                  <a:rPr lang="en-GB" sz="2400" baseline="-25000" dirty="0" smtClean="0"/>
                  <a:t>2</a:t>
                </a:r>
                <a:r>
                  <a:rPr lang="en-GB" sz="2400" dirty="0" smtClean="0"/>
                  <a:t>)</a:t>
                </a:r>
                <a:endParaRPr lang="en-GB" sz="2400" dirty="0"/>
              </a:p>
            </p:txBody>
          </p:sp>
        </mc:Choice>
        <mc:Fallback>
          <p:sp>
            <p:nvSpPr>
              <p:cNvPr id="13" name="Right Arrow 1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19672" y="2852936"/>
                <a:ext cx="2254980" cy="864096"/>
              </a:xfrm>
              <a:prstGeom prst="rightArrow">
                <a:avLst/>
              </a:prstGeom>
              <a:blipFill rotWithShape="1">
                <a:blip r:embed="rId6" cstate="print"/>
                <a:stretch>
                  <a:fillRect l="-266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" name="Rectangle 13"/>
          <p:cNvSpPr/>
          <p:nvPr/>
        </p:nvSpPr>
        <p:spPr>
          <a:xfrm>
            <a:off x="816265" y="2745275"/>
            <a:ext cx="95410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800" dirty="0" smtClean="0"/>
              <a:t>P</a:t>
            </a:r>
            <a:r>
              <a:rPr lang="en-GB" sz="2800" baseline="-25000" dirty="0" smtClean="0"/>
              <a:t>2</a:t>
            </a:r>
            <a:r>
              <a:rPr lang="en-GB" sz="2800" dirty="0" smtClean="0"/>
              <a:t>: v</a:t>
            </a:r>
            <a:r>
              <a:rPr lang="en-GB" sz="2800" baseline="-25000" dirty="0" smtClean="0"/>
              <a:t>2</a:t>
            </a:r>
            <a:endParaRPr lang="en-GB" sz="2800" dirty="0"/>
          </a:p>
        </p:txBody>
      </p:sp>
      <p:sp>
        <p:nvSpPr>
          <p:cNvPr id="18" name="Right Arrow 17"/>
          <p:cNvSpPr/>
          <p:nvPr/>
        </p:nvSpPr>
        <p:spPr>
          <a:xfrm>
            <a:off x="1619672" y="4149080"/>
            <a:ext cx="2254980" cy="86409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 smtClean="0"/>
              <a:t>C</a:t>
            </a:r>
            <a:r>
              <a:rPr lang="en-GB" sz="2400" b="1" baseline="-25000" dirty="0" smtClean="0"/>
              <a:t>1</a:t>
            </a:r>
            <a:endParaRPr lang="en-GB" sz="2400" dirty="0"/>
          </a:p>
        </p:txBody>
      </p:sp>
      <p:sp>
        <p:nvSpPr>
          <p:cNvPr id="19" name="Rectangle 18"/>
          <p:cNvSpPr/>
          <p:nvPr/>
        </p:nvSpPr>
        <p:spPr>
          <a:xfrm>
            <a:off x="927837" y="4070656"/>
            <a:ext cx="49244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800" dirty="0" smtClean="0"/>
              <a:t>P</a:t>
            </a:r>
            <a:r>
              <a:rPr lang="en-GB" sz="2800" baseline="-25000" dirty="0" smtClean="0"/>
              <a:t>3</a:t>
            </a:r>
            <a:endParaRPr lang="en-GB" sz="2800" dirty="0"/>
          </a:p>
        </p:txBody>
      </p:sp>
      <p:pic>
        <p:nvPicPr>
          <p:cNvPr id="23" name="Picture 16" descr="C:\Documents and Settings\bogdan\Application Data\Microsoft\Media Catalog\Downloaded Clips\cl54\j0210820.wmf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107504" y="4271128"/>
            <a:ext cx="1067231" cy="8013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23527" y="5445224"/>
            <a:ext cx="7816569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itchFamily="34" charset="0"/>
              <a:buChar char="•"/>
            </a:pPr>
            <a:r>
              <a:rPr lang="en-GB" sz="2800" dirty="0" smtClean="0"/>
              <a:t>Assume that votes are either 0 or 1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en-GB" sz="2800" dirty="0" smtClean="0"/>
              <a:t>If the result is 0 or 1 then v</a:t>
            </a:r>
            <a:r>
              <a:rPr lang="en-GB" sz="2800" baseline="-25000" dirty="0" smtClean="0"/>
              <a:t>1</a:t>
            </a:r>
            <a:r>
              <a:rPr lang="en-GB" sz="2800" dirty="0" smtClean="0"/>
              <a:t> was 0, otherwise v</a:t>
            </a:r>
            <a:r>
              <a:rPr lang="en-GB" sz="2800" baseline="-25000" dirty="0" smtClean="0"/>
              <a:t>1</a:t>
            </a:r>
            <a:r>
              <a:rPr lang="en-GB" sz="2800" dirty="0" smtClean="0"/>
              <a:t> was 1</a:t>
            </a:r>
            <a:endParaRPr lang="en-GB" dirty="0"/>
          </a:p>
        </p:txBody>
      </p:sp>
      <p:sp>
        <p:nvSpPr>
          <p:cNvPr id="25" name="Rectangle 24"/>
          <p:cNvSpPr/>
          <p:nvPr/>
        </p:nvSpPr>
        <p:spPr>
          <a:xfrm>
            <a:off x="4572000" y="1918726"/>
            <a:ext cx="62537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3200" b="1" dirty="0" smtClean="0">
                <a:solidFill>
                  <a:schemeClr val="bg1"/>
                </a:solidFill>
              </a:rPr>
              <a:t>C</a:t>
            </a:r>
            <a:r>
              <a:rPr lang="en-GB" sz="3200" b="1" baseline="-25000" dirty="0" smtClean="0">
                <a:solidFill>
                  <a:schemeClr val="bg1"/>
                </a:solidFill>
              </a:rPr>
              <a:t>1</a:t>
            </a:r>
            <a:endParaRPr lang="en-GB" b="1" dirty="0">
              <a:solidFill>
                <a:schemeClr val="bg1"/>
              </a:solidFill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4572000" y="2916233"/>
            <a:ext cx="62537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3200" b="1" dirty="0" smtClean="0">
                <a:solidFill>
                  <a:schemeClr val="bg1"/>
                </a:solidFill>
              </a:rPr>
              <a:t>C</a:t>
            </a:r>
            <a:r>
              <a:rPr lang="en-GB" sz="3200" b="1" baseline="-25000" dirty="0" smtClean="0">
                <a:solidFill>
                  <a:schemeClr val="bg1"/>
                </a:solidFill>
              </a:rPr>
              <a:t>2</a:t>
            </a:r>
            <a:endParaRPr lang="en-GB" b="1" dirty="0">
              <a:solidFill>
                <a:schemeClr val="bg1"/>
              </a:solidFill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4644008" y="4284385"/>
            <a:ext cx="62537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3200" b="1" dirty="0" smtClean="0">
                <a:solidFill>
                  <a:schemeClr val="bg1"/>
                </a:solidFill>
              </a:rPr>
              <a:t>C</a:t>
            </a:r>
            <a:r>
              <a:rPr lang="en-GB" sz="3200" b="1" baseline="-25000" dirty="0" smtClean="0">
                <a:solidFill>
                  <a:schemeClr val="bg1"/>
                </a:solidFill>
              </a:rPr>
              <a:t>1</a:t>
            </a:r>
            <a:endParaRPr lang="en-GB" b="1" dirty="0">
              <a:solidFill>
                <a:schemeClr val="bg1"/>
              </a:solidFill>
            </a:endParaRPr>
          </a:p>
        </p:txBody>
      </p:sp>
      <p:sp>
        <p:nvSpPr>
          <p:cNvPr id="24" name="Rounded Rectangular Callout 23"/>
          <p:cNvSpPr/>
          <p:nvPr/>
        </p:nvSpPr>
        <p:spPr>
          <a:xfrm>
            <a:off x="5090257" y="3110720"/>
            <a:ext cx="3159755" cy="1184424"/>
          </a:xfrm>
          <a:prstGeom prst="wedgeRoundRectCallout">
            <a:avLst>
              <a:gd name="adj1" fmla="val -22464"/>
              <a:gd name="adj2" fmla="val -50051"/>
              <a:gd name="adj3" fmla="val 16667"/>
            </a:avLst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2400" b="1" dirty="0" smtClean="0"/>
              <a:t>FIX: weed out equal </a:t>
            </a:r>
            <a:r>
              <a:rPr lang="en-GB" sz="2400" b="1" dirty="0" err="1" smtClean="0"/>
              <a:t>ciphertexts</a:t>
            </a:r>
            <a:endParaRPr lang="en-GB" b="1" dirty="0"/>
          </a:p>
        </p:txBody>
      </p:sp>
      <p:sp>
        <p:nvSpPr>
          <p:cNvPr id="31" name="Rectangle 30"/>
          <p:cNvSpPr/>
          <p:nvPr/>
        </p:nvSpPr>
        <p:spPr>
          <a:xfrm>
            <a:off x="4572000" y="1196752"/>
            <a:ext cx="96052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BB</a:t>
            </a:r>
            <a:endParaRPr lang="en-US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mc:AlternateContent xmlns:mc="http://schemas.openxmlformats.org/markup-compatibility/2006">
        <mc:Choice xmlns:a14="http://schemas.microsoft.com/office/drawing/2010/main" xmlns="" Requires="a14">
          <p:sp>
            <p:nvSpPr>
              <p:cNvPr id="28" name="Rounded Rectangular Callout 27"/>
              <p:cNvSpPr/>
              <p:nvPr/>
            </p:nvSpPr>
            <p:spPr>
              <a:xfrm>
                <a:off x="1763688" y="349201"/>
                <a:ext cx="3600400" cy="1534732"/>
              </a:xfrm>
              <a:prstGeom prst="wedgeRoundRectCallout">
                <a:avLst>
                  <a:gd name="adj1" fmla="val 85855"/>
                  <a:gd name="adj2" fmla="val 743"/>
                  <a:gd name="adj3" fmla="val 16667"/>
                </a:avLst>
              </a:prstGeom>
            </p:spPr>
            <p:style>
              <a:lnRef idx="1">
                <a:schemeClr val="dk1"/>
              </a:lnRef>
              <a:fillRef idx="2">
                <a:schemeClr val="dk1"/>
              </a:fillRef>
              <a:effectRef idx="1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en-GB" sz="2400" b="1" dirty="0" smtClean="0"/>
                  <a:t>Use SK to </a:t>
                </a:r>
                <a:r>
                  <a:rPr lang="en-GB" sz="2400" b="1" dirty="0"/>
                  <a:t>obtain </a:t>
                </a:r>
                <a:r>
                  <a:rPr lang="en-GB" sz="2400" b="1" dirty="0" smtClean="0"/>
                  <a:t>v</a:t>
                </a:r>
                <a:r>
                  <a:rPr lang="en-GB" sz="2400" b="1" baseline="-25000" dirty="0" smtClean="0"/>
                  <a:t>1</a:t>
                </a:r>
                <a:r>
                  <a:rPr lang="en-GB" sz="2400" b="1" dirty="0"/>
                  <a:t> </a:t>
                </a:r>
                <a:r>
                  <a:rPr lang="en-GB" sz="2400" b="1" dirty="0" smtClean="0"/>
                  <a:t>,v</a:t>
                </a:r>
                <a:r>
                  <a:rPr lang="en-GB" sz="2400" b="1" baseline="-25000" dirty="0" smtClean="0"/>
                  <a:t>2</a:t>
                </a:r>
                <a:r>
                  <a:rPr lang="en-GB" sz="2400" b="1" dirty="0"/>
                  <a:t>, </a:t>
                </a:r>
                <a:r>
                  <a:rPr lang="en-GB" sz="2400" b="1" dirty="0" smtClean="0"/>
                  <a:t>v</a:t>
                </a:r>
                <a:r>
                  <a:rPr lang="en-GB" sz="2400" b="1" baseline="-25000" dirty="0" smtClean="0"/>
                  <a:t>3 </a:t>
                </a:r>
                <a:r>
                  <a:rPr lang="en-GB" sz="2400" b="1" dirty="0" smtClean="0"/>
                  <a:t>Out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l-GR" sz="2400" i="1">
                        <a:latin typeface="Cambria Math"/>
                        <a:ea typeface="Cambria Math"/>
                      </a:rPr>
                      <m:t>ρ</m:t>
                    </m:r>
                  </m:oMath>
                </a14:m>
                <a:r>
                  <a:rPr lang="en-GB" sz="2400" b="1" dirty="0"/>
                  <a:t>(v</a:t>
                </a:r>
                <a:r>
                  <a:rPr lang="en-GB" sz="2400" b="1" baseline="-25000" dirty="0"/>
                  <a:t>1</a:t>
                </a:r>
                <a:r>
                  <a:rPr lang="en-GB" sz="2400" b="1" dirty="0"/>
                  <a:t> ,v</a:t>
                </a:r>
                <a:r>
                  <a:rPr lang="en-GB" sz="2400" b="1" baseline="-25000" dirty="0"/>
                  <a:t>2</a:t>
                </a:r>
                <a:r>
                  <a:rPr lang="en-GB" sz="2400" b="1" dirty="0"/>
                  <a:t>, v</a:t>
                </a:r>
                <a:r>
                  <a:rPr lang="en-GB" sz="2400" b="1" baseline="-25000" dirty="0"/>
                  <a:t>3 </a:t>
                </a:r>
                <a:r>
                  <a:rPr lang="en-GB" sz="2400" b="1" dirty="0" smtClean="0"/>
                  <a:t>) = 2v</a:t>
                </a:r>
                <a:r>
                  <a:rPr lang="en-GB" b="1" baseline="-25000" dirty="0" smtClean="0"/>
                  <a:t>1</a:t>
                </a:r>
                <a:r>
                  <a:rPr lang="en-GB" b="1" dirty="0"/>
                  <a:t> </a:t>
                </a:r>
                <a:r>
                  <a:rPr lang="en-GB" b="1" dirty="0" smtClean="0"/>
                  <a:t>+ </a:t>
                </a:r>
                <a:r>
                  <a:rPr lang="en-GB" sz="2400" b="1" dirty="0" smtClean="0"/>
                  <a:t>v</a:t>
                </a:r>
                <a:r>
                  <a:rPr lang="en-GB" sz="2400" b="1" baseline="-25000" dirty="0" smtClean="0"/>
                  <a:t>2</a:t>
                </a:r>
                <a:endParaRPr lang="en-GB" b="1" dirty="0"/>
              </a:p>
            </p:txBody>
          </p:sp>
        </mc:Choice>
        <mc:Fallback>
          <p:sp>
            <p:nvSpPr>
              <p:cNvPr id="28" name="Rounded Rectangular Callout 2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63688" y="349201"/>
                <a:ext cx="3600400" cy="1534732"/>
              </a:xfrm>
              <a:prstGeom prst="wedgeRoundRectCallout">
                <a:avLst>
                  <a:gd name="adj1" fmla="val 85855"/>
                  <a:gd name="adj2" fmla="val 743"/>
                  <a:gd name="adj3" fmla="val 16667"/>
                </a:avLst>
              </a:prstGeom>
              <a:blipFill rotWithShape="1">
                <a:blip r:embed="rId8" cstate="print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xmlns="" val="26003408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3" grpId="0" animBg="1"/>
      <p:bldP spid="18" grpId="0" animBg="1"/>
      <p:bldP spid="25" grpId="0"/>
      <p:bldP spid="26" grpId="0"/>
      <p:bldP spid="27" grpId="0"/>
      <p:bldP spid="24" grpId="0" animBg="1"/>
      <p:bldP spid="28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New attack 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22</a:t>
            </a:fld>
            <a:endParaRPr lang="en-US"/>
          </a:p>
        </p:txBody>
      </p:sp>
      <p:pic>
        <p:nvPicPr>
          <p:cNvPr id="5" name="Picture 2" descr="C:\Program Files\Microsoft Office\MEDIA\CAGCAT10\j0292020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7505" y="1838408"/>
            <a:ext cx="954982" cy="9063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xmlns="" Requires="a14">
          <p:sp>
            <p:nvSpPr>
              <p:cNvPr id="10" name="Right Arrow 9"/>
              <p:cNvSpPr/>
              <p:nvPr/>
            </p:nvSpPr>
            <p:spPr>
              <a:xfrm>
                <a:off x="1619672" y="1772816"/>
                <a:ext cx="2254980" cy="864096"/>
              </a:xfrm>
              <a:prstGeom prst="rightArrow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GB" sz="2400" b="1" dirty="0" smtClean="0"/>
                  <a:t>C</a:t>
                </a:r>
                <a:r>
                  <a:rPr lang="en-GB" sz="2400" b="1" baseline="-25000" dirty="0" smtClean="0"/>
                  <a:t>1</a:t>
                </a:r>
                <a:r>
                  <a:rPr lang="en-GB" sz="2400" dirty="0" smtClean="0"/>
                  <a:t> </a:t>
                </a:r>
                <a14:m>
                  <m:oMath xmlns:m="http://schemas.openxmlformats.org/officeDocument/2006/math">
                    <m:r>
                      <a:rPr lang="en-GB" sz="2400" i="1" smtClean="0">
                        <a:latin typeface="Cambria Math"/>
                        <a:ea typeface="Cambria Math"/>
                      </a:rPr>
                      <m:t>←</m:t>
                    </m:r>
                  </m:oMath>
                </a14:m>
                <a:r>
                  <a:rPr lang="en-GB" sz="2400" dirty="0" smtClean="0"/>
                  <a:t> </a:t>
                </a:r>
                <a:r>
                  <a:rPr lang="en-GB" sz="2400" b="1" dirty="0" smtClean="0"/>
                  <a:t>ENC</a:t>
                </a:r>
                <a:r>
                  <a:rPr lang="en-GB" sz="2400" b="1" baseline="-25000" dirty="0" smtClean="0"/>
                  <a:t>PK</a:t>
                </a:r>
                <a:r>
                  <a:rPr lang="en-GB" sz="2400" b="1" dirty="0" smtClean="0"/>
                  <a:t>(v</a:t>
                </a:r>
                <a:r>
                  <a:rPr lang="en-GB" sz="2400" b="1" baseline="-25000" dirty="0" smtClean="0"/>
                  <a:t>1</a:t>
                </a:r>
                <a:r>
                  <a:rPr lang="en-GB" sz="2400" dirty="0" smtClean="0"/>
                  <a:t>)</a:t>
                </a:r>
                <a:endParaRPr lang="en-GB" sz="2400" dirty="0"/>
              </a:p>
            </p:txBody>
          </p:sp>
        </mc:Choice>
        <mc:Fallback>
          <p:sp>
            <p:nvSpPr>
              <p:cNvPr id="10" name="Right Arrow 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19672" y="1772816"/>
                <a:ext cx="2254980" cy="864096"/>
              </a:xfrm>
              <a:prstGeom prst="rightArrow">
                <a:avLst/>
              </a:prstGeom>
              <a:blipFill rotWithShape="1">
                <a:blip r:embed="rId3" cstate="print"/>
                <a:stretch>
                  <a:fillRect l="-3200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Rectangle 7"/>
          <p:cNvSpPr/>
          <p:nvPr/>
        </p:nvSpPr>
        <p:spPr>
          <a:xfrm>
            <a:off x="797386" y="1525971"/>
            <a:ext cx="95410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800" dirty="0" smtClean="0"/>
              <a:t>P</a:t>
            </a:r>
            <a:r>
              <a:rPr lang="en-GB" sz="2800" baseline="-25000" dirty="0" smtClean="0"/>
              <a:t>1</a:t>
            </a:r>
            <a:r>
              <a:rPr lang="en-GB" sz="2800" dirty="0" smtClean="0"/>
              <a:t>: v</a:t>
            </a:r>
            <a:r>
              <a:rPr lang="en-GB" sz="2800" baseline="-25000" dirty="0" smtClean="0"/>
              <a:t>1</a:t>
            </a:r>
            <a:endParaRPr lang="en-GB" sz="2800" dirty="0"/>
          </a:p>
        </p:txBody>
      </p:sp>
      <p:pic>
        <p:nvPicPr>
          <p:cNvPr id="12" name="Picture 2" descr="C:\Program Files\Microsoft Office\MEDIA\CAGCAT10\j0292020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9948" y="3062544"/>
            <a:ext cx="903660" cy="85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xmlns="" Requires="a14">
          <p:sp>
            <p:nvSpPr>
              <p:cNvPr id="13" name="Right Arrow 12"/>
              <p:cNvSpPr/>
              <p:nvPr/>
            </p:nvSpPr>
            <p:spPr>
              <a:xfrm>
                <a:off x="1619672" y="2852936"/>
                <a:ext cx="2254980" cy="864096"/>
              </a:xfrm>
              <a:prstGeom prst="rightArrow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GB" sz="2400" b="1" dirty="0" smtClean="0"/>
                  <a:t>C</a:t>
                </a:r>
                <a:r>
                  <a:rPr lang="en-GB" sz="2400" b="1" baseline="-25000" dirty="0" smtClean="0"/>
                  <a:t>2</a:t>
                </a:r>
                <a:r>
                  <a:rPr lang="en-GB" sz="2400" dirty="0" smtClean="0"/>
                  <a:t> </a:t>
                </a:r>
                <a14:m>
                  <m:oMath xmlns:m="http://schemas.openxmlformats.org/officeDocument/2006/math">
                    <m:r>
                      <a:rPr lang="en-GB" sz="2400" b="1" i="1" smtClean="0">
                        <a:latin typeface="Cambria Math"/>
                        <a:ea typeface="Cambria Math"/>
                      </a:rPr>
                      <m:t>←</m:t>
                    </m:r>
                  </m:oMath>
                </a14:m>
                <a:r>
                  <a:rPr lang="en-GB" sz="2400" b="1" dirty="0" smtClean="0"/>
                  <a:t> ENC</a:t>
                </a:r>
                <a:r>
                  <a:rPr lang="en-GB" sz="2400" b="1" baseline="-25000" dirty="0" smtClean="0"/>
                  <a:t>PK</a:t>
                </a:r>
                <a:r>
                  <a:rPr lang="en-GB" sz="2400" b="1" dirty="0" smtClean="0"/>
                  <a:t>(v</a:t>
                </a:r>
                <a:r>
                  <a:rPr lang="en-GB" sz="2400" b="1" baseline="-25000" dirty="0" smtClean="0"/>
                  <a:t>2</a:t>
                </a:r>
                <a:r>
                  <a:rPr lang="en-GB" sz="2400" b="1" dirty="0" smtClean="0"/>
                  <a:t>)</a:t>
                </a:r>
                <a:endParaRPr lang="en-GB" sz="2400" b="1" dirty="0"/>
              </a:p>
            </p:txBody>
          </p:sp>
        </mc:Choice>
        <mc:Fallback>
          <p:sp>
            <p:nvSpPr>
              <p:cNvPr id="13" name="Right Arrow 1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19672" y="2852936"/>
                <a:ext cx="2254980" cy="864096"/>
              </a:xfrm>
              <a:prstGeom prst="rightArrow">
                <a:avLst/>
              </a:prstGeom>
              <a:blipFill rotWithShape="1">
                <a:blip r:embed="rId4" cstate="print"/>
                <a:stretch>
                  <a:fillRect l="-3200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" name="Rectangle 13"/>
          <p:cNvSpPr/>
          <p:nvPr/>
        </p:nvSpPr>
        <p:spPr>
          <a:xfrm>
            <a:off x="816265" y="2745275"/>
            <a:ext cx="95410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800" dirty="0" smtClean="0"/>
              <a:t>P</a:t>
            </a:r>
            <a:r>
              <a:rPr lang="en-GB" sz="2800" baseline="-25000" dirty="0" smtClean="0"/>
              <a:t>2</a:t>
            </a:r>
            <a:r>
              <a:rPr lang="en-GB" sz="2800" dirty="0" smtClean="0"/>
              <a:t>: v</a:t>
            </a:r>
            <a:r>
              <a:rPr lang="en-GB" sz="2800" baseline="-25000" dirty="0" smtClean="0"/>
              <a:t>2</a:t>
            </a:r>
            <a:endParaRPr lang="en-GB" sz="2800" dirty="0"/>
          </a:p>
        </p:txBody>
      </p:sp>
      <p:sp>
        <p:nvSpPr>
          <p:cNvPr id="18" name="Right Arrow 17"/>
          <p:cNvSpPr/>
          <p:nvPr/>
        </p:nvSpPr>
        <p:spPr>
          <a:xfrm>
            <a:off x="1619672" y="4227504"/>
            <a:ext cx="2254980" cy="86409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 smtClean="0"/>
              <a:t>C</a:t>
            </a:r>
            <a:endParaRPr lang="en-GB" sz="2400" dirty="0"/>
          </a:p>
        </p:txBody>
      </p:sp>
      <p:sp>
        <p:nvSpPr>
          <p:cNvPr id="19" name="Rectangle 18"/>
          <p:cNvSpPr/>
          <p:nvPr/>
        </p:nvSpPr>
        <p:spPr>
          <a:xfrm>
            <a:off x="927837" y="4070656"/>
            <a:ext cx="49244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800" dirty="0" smtClean="0"/>
              <a:t>P</a:t>
            </a:r>
            <a:r>
              <a:rPr lang="en-GB" sz="2800" baseline="-25000" dirty="0" smtClean="0"/>
              <a:t>3</a:t>
            </a:r>
            <a:endParaRPr lang="en-GB" sz="2800" dirty="0"/>
          </a:p>
        </p:txBody>
      </p:sp>
      <p:grpSp>
        <p:nvGrpSpPr>
          <p:cNvPr id="16" name="Group 15"/>
          <p:cNvGrpSpPr/>
          <p:nvPr/>
        </p:nvGrpSpPr>
        <p:grpSpPr>
          <a:xfrm>
            <a:off x="3275856" y="981268"/>
            <a:ext cx="2448272" cy="4241516"/>
            <a:chOff x="3275856" y="849918"/>
            <a:chExt cx="2448272" cy="4241516"/>
          </a:xfrm>
        </p:grpSpPr>
        <p:sp>
          <p:nvSpPr>
            <p:cNvPr id="6" name="Rectangle 5"/>
            <p:cNvSpPr/>
            <p:nvPr/>
          </p:nvSpPr>
          <p:spPr>
            <a:xfrm>
              <a:off x="4499992" y="1563042"/>
              <a:ext cx="1224136" cy="352839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  <a:p>
              <a:pPr algn="ctr"/>
              <a:endParaRPr lang="en-GB" dirty="0" smtClean="0"/>
            </a:p>
            <a:p>
              <a:pPr algn="ctr"/>
              <a:endParaRPr lang="en-GB" dirty="0"/>
            </a:p>
            <a:p>
              <a:pPr algn="ctr"/>
              <a:endParaRPr lang="en-GB" dirty="0" smtClean="0"/>
            </a:p>
            <a:p>
              <a:pPr algn="ctr"/>
              <a:endParaRPr lang="en-GB" dirty="0"/>
            </a:p>
            <a:p>
              <a:pPr algn="ctr"/>
              <a:endParaRPr lang="en-GB" dirty="0" smtClean="0"/>
            </a:p>
            <a:p>
              <a:pPr algn="ctr"/>
              <a:endParaRPr lang="en-GB" dirty="0"/>
            </a:p>
            <a:p>
              <a:pPr algn="ctr"/>
              <a:endParaRPr lang="en-GB" dirty="0" smtClean="0"/>
            </a:p>
            <a:p>
              <a:pPr algn="ctr"/>
              <a:endParaRPr lang="en-GB" dirty="0"/>
            </a:p>
            <a:p>
              <a:pPr algn="ctr"/>
              <a:endParaRPr lang="en-GB" dirty="0"/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3275856" y="849918"/>
              <a:ext cx="57606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800" dirty="0" smtClean="0"/>
                <a:t>PK</a:t>
              </a:r>
              <a:endParaRPr lang="en-GB" sz="2800" dirty="0"/>
            </a:p>
          </p:txBody>
        </p:sp>
      </p:grpSp>
      <p:pic>
        <p:nvPicPr>
          <p:cNvPr id="23" name="Picture 16" descr="C:\Documents and Settings\bogdan\Application Data\Microsoft\Media Catalog\Downloaded Clips\cl54\j0210820.wmf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107504" y="4271128"/>
            <a:ext cx="1067231" cy="8013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xmlns="" Requires="a14">
          <p:sp>
            <p:nvSpPr>
              <p:cNvPr id="15" name="Rounded Rectangular Callout 14"/>
              <p:cNvSpPr/>
              <p:nvPr/>
            </p:nvSpPr>
            <p:spPr>
              <a:xfrm>
                <a:off x="116101" y="5229200"/>
                <a:ext cx="3159755" cy="1184424"/>
              </a:xfrm>
              <a:prstGeom prst="wedgeRoundRectCallout">
                <a:avLst>
                  <a:gd name="adj1" fmla="val -43151"/>
                  <a:gd name="adj2" fmla="val -66723"/>
                  <a:gd name="adj3" fmla="val 16667"/>
                </a:avLst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GB" sz="2400" dirty="0" smtClean="0"/>
                  <a:t>Calculate </a:t>
                </a:r>
                <a:r>
                  <a:rPr lang="en-GB" sz="2400" b="1" dirty="0" smtClean="0"/>
                  <a:t>C</a:t>
                </a:r>
                <a:r>
                  <a:rPr lang="en-GB" sz="2400" b="1" baseline="-25000" dirty="0" smtClean="0"/>
                  <a:t>0</a:t>
                </a:r>
                <a:r>
                  <a:rPr lang="en-GB" sz="2400" b="1" dirty="0" smtClean="0"/>
                  <a:t>=ENC</a:t>
                </a:r>
                <a:r>
                  <a:rPr lang="en-GB" sz="2400" b="1" baseline="-25000" dirty="0" smtClean="0"/>
                  <a:t>PK</a:t>
                </a:r>
                <a:r>
                  <a:rPr lang="en-GB" sz="2400" b="1" dirty="0" smtClean="0"/>
                  <a:t>(0)</a:t>
                </a:r>
              </a:p>
              <a:p>
                <a:pPr algn="ctr"/>
                <a:r>
                  <a:rPr lang="en-GB" sz="2400" dirty="0" smtClean="0"/>
                  <a:t>and </a:t>
                </a:r>
                <a:r>
                  <a:rPr lang="en-GB" sz="2400" b="1" dirty="0" smtClean="0"/>
                  <a:t>C=C</a:t>
                </a:r>
                <a:r>
                  <a:rPr lang="en-GB" sz="2400" b="1" baseline="-25000" dirty="0" smtClean="0"/>
                  <a:t>1</a:t>
                </a:r>
                <a14:m>
                  <m:oMath xmlns:m="http://schemas.openxmlformats.org/officeDocument/2006/math">
                    <m:r>
                      <a:rPr lang="en-GB" sz="2400" b="1" i="1">
                        <a:latin typeface="Cambria Math"/>
                        <a:ea typeface="Cambria Math"/>
                      </a:rPr>
                      <m:t>∙</m:t>
                    </m:r>
                  </m:oMath>
                </a14:m>
                <a:r>
                  <a:rPr lang="en-GB" sz="2400" b="1" dirty="0" smtClean="0"/>
                  <a:t>C</a:t>
                </a:r>
                <a:r>
                  <a:rPr lang="en-GB" sz="2400" b="1" baseline="-25000" dirty="0" smtClean="0"/>
                  <a:t>0</a:t>
                </a:r>
                <a:r>
                  <a:rPr lang="en-GB" sz="2400" b="1" dirty="0" smtClean="0"/>
                  <a:t>=ENC</a:t>
                </a:r>
                <a:r>
                  <a:rPr lang="en-GB" sz="2400" b="1" baseline="-25000" dirty="0" smtClean="0"/>
                  <a:t>PK</a:t>
                </a:r>
                <a:r>
                  <a:rPr lang="en-GB" sz="2400" b="1" dirty="0" smtClean="0"/>
                  <a:t>(v</a:t>
                </a:r>
                <a:r>
                  <a:rPr lang="en-GB" sz="2400" b="1" baseline="-25000" dirty="0" smtClean="0"/>
                  <a:t>1</a:t>
                </a:r>
                <a:r>
                  <a:rPr lang="en-GB" sz="2400" b="1" dirty="0"/>
                  <a:t>)</a:t>
                </a:r>
                <a:endParaRPr lang="en-GB" b="1" dirty="0"/>
              </a:p>
            </p:txBody>
          </p:sp>
        </mc:Choice>
        <mc:Fallback>
          <p:sp>
            <p:nvSpPr>
              <p:cNvPr id="15" name="Rounded Rectangular Callout 1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6101" y="5229200"/>
                <a:ext cx="3159755" cy="1184424"/>
              </a:xfrm>
              <a:prstGeom prst="wedgeRoundRectCallout">
                <a:avLst>
                  <a:gd name="adj1" fmla="val -43151"/>
                  <a:gd name="adj2" fmla="val -66723"/>
                  <a:gd name="adj3" fmla="val 16667"/>
                </a:avLst>
              </a:prstGeom>
              <a:blipFill rotWithShape="1">
                <a:blip r:embed="rId6" cstate="print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4" name="Rectangle 23"/>
          <p:cNvSpPr/>
          <p:nvPr/>
        </p:nvSpPr>
        <p:spPr>
          <a:xfrm>
            <a:off x="4572000" y="1918726"/>
            <a:ext cx="62537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3200" b="1" dirty="0" smtClean="0">
                <a:solidFill>
                  <a:schemeClr val="bg1"/>
                </a:solidFill>
              </a:rPr>
              <a:t>C</a:t>
            </a:r>
            <a:r>
              <a:rPr lang="en-GB" sz="3200" b="1" baseline="-25000" dirty="0" smtClean="0">
                <a:solidFill>
                  <a:schemeClr val="bg1"/>
                </a:solidFill>
              </a:rPr>
              <a:t>1</a:t>
            </a:r>
            <a:endParaRPr lang="en-GB" b="1" dirty="0">
              <a:solidFill>
                <a:schemeClr val="bg1"/>
              </a:solidFill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4572000" y="2916233"/>
            <a:ext cx="62537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3200" b="1" dirty="0" smtClean="0">
                <a:solidFill>
                  <a:schemeClr val="bg1"/>
                </a:solidFill>
              </a:rPr>
              <a:t>C</a:t>
            </a:r>
            <a:r>
              <a:rPr lang="en-GB" sz="3200" b="1" baseline="-25000" dirty="0" smtClean="0">
                <a:solidFill>
                  <a:schemeClr val="bg1"/>
                </a:solidFill>
              </a:rPr>
              <a:t>2</a:t>
            </a:r>
            <a:endParaRPr lang="en-GB" b="1" dirty="0">
              <a:solidFill>
                <a:schemeClr val="bg1"/>
              </a:solidFill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4644008" y="4284385"/>
            <a:ext cx="62537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3200" b="1" dirty="0" smtClean="0">
                <a:solidFill>
                  <a:schemeClr val="bg1"/>
                </a:solidFill>
              </a:rPr>
              <a:t>C</a:t>
            </a:r>
            <a:endParaRPr lang="en-GB" b="1" dirty="0">
              <a:solidFill>
                <a:schemeClr val="bg1"/>
              </a:solidFill>
            </a:endParaRPr>
          </a:p>
        </p:txBody>
      </p:sp>
      <p:sp>
        <p:nvSpPr>
          <p:cNvPr id="27" name="Rounded Rectangular Callout 26"/>
          <p:cNvSpPr/>
          <p:nvPr/>
        </p:nvSpPr>
        <p:spPr>
          <a:xfrm>
            <a:off x="5239155" y="3068960"/>
            <a:ext cx="3159755" cy="1534732"/>
          </a:xfrm>
          <a:prstGeom prst="wedgeRoundRectCallout">
            <a:avLst>
              <a:gd name="adj1" fmla="val -17449"/>
              <a:gd name="adj2" fmla="val -48435"/>
              <a:gd name="adj3" fmla="val 16667"/>
            </a:avLst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2400" b="1" dirty="0" smtClean="0"/>
              <a:t>FIX: Make sure </a:t>
            </a:r>
            <a:r>
              <a:rPr lang="en-GB" sz="2400" b="1" dirty="0" err="1" smtClean="0"/>
              <a:t>ciphertexts</a:t>
            </a:r>
            <a:r>
              <a:rPr lang="en-GB" sz="2400" b="1" dirty="0" smtClean="0"/>
              <a:t> cannot be mauled and weed out equal </a:t>
            </a:r>
            <a:r>
              <a:rPr lang="en-GB" sz="2400" b="1" dirty="0" err="1" smtClean="0"/>
              <a:t>ciphertexts</a:t>
            </a:r>
            <a:endParaRPr lang="en-GB" b="1" dirty="0"/>
          </a:p>
        </p:txBody>
      </p:sp>
      <p:sp>
        <p:nvSpPr>
          <p:cNvPr id="3" name="Rectangle 2"/>
          <p:cNvSpPr/>
          <p:nvPr/>
        </p:nvSpPr>
        <p:spPr>
          <a:xfrm>
            <a:off x="4572000" y="1196752"/>
            <a:ext cx="96052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BB</a:t>
            </a:r>
            <a:endParaRPr lang="en-US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grpSp>
        <p:nvGrpSpPr>
          <p:cNvPr id="29" name="Group 28"/>
          <p:cNvGrpSpPr/>
          <p:nvPr/>
        </p:nvGrpSpPr>
        <p:grpSpPr>
          <a:xfrm>
            <a:off x="6372200" y="824046"/>
            <a:ext cx="1209300" cy="1459324"/>
            <a:chOff x="6930797" y="692696"/>
            <a:chExt cx="1209300" cy="1459324"/>
          </a:xfrm>
        </p:grpSpPr>
        <p:pic>
          <p:nvPicPr>
            <p:cNvPr id="30" name="Picture 2" descr="C:\Users\toshiba\AppData\Local\Microsoft\Windows\Temporary Internet Files\Content.IE5\CMVHZYSO\MC900390752[1].wmf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930797" y="692696"/>
              <a:ext cx="1209300" cy="136088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1" name="TextBox 30"/>
            <p:cNvSpPr txBox="1"/>
            <p:nvPr/>
          </p:nvSpPr>
          <p:spPr>
            <a:xfrm>
              <a:off x="7535447" y="1628800"/>
              <a:ext cx="60465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800" dirty="0" smtClean="0"/>
                <a:t>SK</a:t>
              </a:r>
              <a:endParaRPr lang="en-GB" sz="2800" dirty="0"/>
            </a:p>
          </p:txBody>
        </p:sp>
      </p:grpSp>
      <mc:AlternateContent xmlns:mc="http://schemas.openxmlformats.org/markup-compatibility/2006">
        <mc:Choice xmlns:a14="http://schemas.microsoft.com/office/drawing/2010/main" xmlns="" Requires="a14">
          <p:sp>
            <p:nvSpPr>
              <p:cNvPr id="32" name="Rounded Rectangular Callout 31"/>
              <p:cNvSpPr/>
              <p:nvPr/>
            </p:nvSpPr>
            <p:spPr>
              <a:xfrm>
                <a:off x="1763688" y="349201"/>
                <a:ext cx="3600400" cy="1534732"/>
              </a:xfrm>
              <a:prstGeom prst="wedgeRoundRectCallout">
                <a:avLst>
                  <a:gd name="adj1" fmla="val 85855"/>
                  <a:gd name="adj2" fmla="val 743"/>
                  <a:gd name="adj3" fmla="val 16667"/>
                </a:avLst>
              </a:prstGeom>
            </p:spPr>
            <p:style>
              <a:lnRef idx="1">
                <a:schemeClr val="dk1"/>
              </a:lnRef>
              <a:fillRef idx="2">
                <a:schemeClr val="dk1"/>
              </a:fillRef>
              <a:effectRef idx="1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en-GB" sz="2400" b="1" dirty="0" smtClean="0"/>
                  <a:t>Use SK to </a:t>
                </a:r>
                <a:r>
                  <a:rPr lang="en-GB" sz="2400" b="1" dirty="0"/>
                  <a:t>obtain </a:t>
                </a:r>
                <a:r>
                  <a:rPr lang="en-GB" sz="2400" b="1" dirty="0" smtClean="0"/>
                  <a:t>v</a:t>
                </a:r>
                <a:r>
                  <a:rPr lang="en-GB" sz="2400" b="1" baseline="-25000" dirty="0" smtClean="0"/>
                  <a:t>1</a:t>
                </a:r>
                <a:r>
                  <a:rPr lang="en-GB" sz="2400" b="1" dirty="0"/>
                  <a:t> </a:t>
                </a:r>
                <a:r>
                  <a:rPr lang="en-GB" sz="2400" b="1" dirty="0" smtClean="0"/>
                  <a:t>,v</a:t>
                </a:r>
                <a:r>
                  <a:rPr lang="en-GB" sz="2400" b="1" baseline="-25000" dirty="0" smtClean="0"/>
                  <a:t>2</a:t>
                </a:r>
                <a:r>
                  <a:rPr lang="en-GB" sz="2400" b="1" dirty="0"/>
                  <a:t>, </a:t>
                </a:r>
                <a:r>
                  <a:rPr lang="en-GB" sz="2400" b="1" dirty="0" smtClean="0"/>
                  <a:t>v</a:t>
                </a:r>
                <a:r>
                  <a:rPr lang="en-GB" sz="2400" b="1" baseline="-25000" dirty="0" smtClean="0"/>
                  <a:t>3 </a:t>
                </a:r>
                <a:r>
                  <a:rPr lang="en-GB" sz="2400" b="1" dirty="0" smtClean="0"/>
                  <a:t>Out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l-GR" sz="2400" i="1">
                        <a:latin typeface="Cambria Math"/>
                        <a:ea typeface="Cambria Math"/>
                      </a:rPr>
                      <m:t>ρ</m:t>
                    </m:r>
                  </m:oMath>
                </a14:m>
                <a:r>
                  <a:rPr lang="en-GB" sz="2400" b="1" dirty="0"/>
                  <a:t>(v</a:t>
                </a:r>
                <a:r>
                  <a:rPr lang="en-GB" sz="2400" b="1" baseline="-25000" dirty="0"/>
                  <a:t>1</a:t>
                </a:r>
                <a:r>
                  <a:rPr lang="en-GB" sz="2400" b="1" dirty="0"/>
                  <a:t> ,v</a:t>
                </a:r>
                <a:r>
                  <a:rPr lang="en-GB" sz="2400" b="1" baseline="-25000" dirty="0"/>
                  <a:t>2</a:t>
                </a:r>
                <a:r>
                  <a:rPr lang="en-GB" sz="2400" b="1" dirty="0"/>
                  <a:t>, v</a:t>
                </a:r>
                <a:r>
                  <a:rPr lang="en-GB" sz="2400" b="1" baseline="-25000" dirty="0"/>
                  <a:t>3 </a:t>
                </a:r>
                <a:r>
                  <a:rPr lang="en-GB" sz="2400" b="1" dirty="0" smtClean="0"/>
                  <a:t>) = 2v</a:t>
                </a:r>
                <a:r>
                  <a:rPr lang="en-GB" b="1" baseline="-25000" dirty="0" smtClean="0"/>
                  <a:t>1</a:t>
                </a:r>
                <a:r>
                  <a:rPr lang="en-GB" b="1" dirty="0"/>
                  <a:t> </a:t>
                </a:r>
                <a:r>
                  <a:rPr lang="en-GB" b="1" dirty="0" smtClean="0"/>
                  <a:t>+ </a:t>
                </a:r>
                <a:r>
                  <a:rPr lang="en-GB" sz="2400" b="1" dirty="0" smtClean="0"/>
                  <a:t>v</a:t>
                </a:r>
                <a:r>
                  <a:rPr lang="en-GB" sz="2400" b="1" baseline="-25000" dirty="0" smtClean="0"/>
                  <a:t>2</a:t>
                </a:r>
                <a:endParaRPr lang="en-GB" b="1" dirty="0"/>
              </a:p>
            </p:txBody>
          </p:sp>
        </mc:Choice>
        <mc:Fallback>
          <p:sp>
            <p:nvSpPr>
              <p:cNvPr id="32" name="Rounded Rectangular Callout 3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63688" y="349201"/>
                <a:ext cx="3600400" cy="1534732"/>
              </a:xfrm>
              <a:prstGeom prst="wedgeRoundRectCallout">
                <a:avLst>
                  <a:gd name="adj1" fmla="val 85855"/>
                  <a:gd name="adj2" fmla="val 743"/>
                  <a:gd name="adj3" fmla="val 16667"/>
                </a:avLst>
              </a:prstGeom>
              <a:blipFill rotWithShape="1">
                <a:blip r:embed="rId8" cstate="print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xmlns="" val="17782635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3" grpId="0" animBg="1"/>
      <p:bldP spid="18" grpId="0" animBg="1"/>
      <p:bldP spid="15" grpId="0" animBg="1"/>
      <p:bldP spid="24" grpId="0"/>
      <p:bldP spid="25" grpId="0"/>
      <p:bldP spid="26" grpId="0"/>
      <p:bldP spid="27" grpId="0" animBg="1"/>
      <p:bldP spid="32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Non-malleable encryption (NM-CPA)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23</a:t>
            </a:fld>
            <a:endParaRPr lang="en-US"/>
          </a:p>
        </p:txBody>
      </p:sp>
      <mc:AlternateContent xmlns:mc="http://schemas.openxmlformats.org/markup-compatibility/2006">
        <mc:Choice xmlns:a14="http://schemas.microsoft.com/office/drawing/2010/main" xmlns="" Requires="a14">
          <p:sp>
            <p:nvSpPr>
              <p:cNvPr id="3" name="Rectangle 2"/>
              <p:cNvSpPr/>
              <p:nvPr/>
            </p:nvSpPr>
            <p:spPr>
              <a:xfrm>
                <a:off x="3923928" y="1935995"/>
                <a:ext cx="3168352" cy="4352999"/>
              </a:xfrm>
              <a:prstGeom prst="rect">
                <a:avLst/>
              </a:prstGeom>
            </p:spPr>
            <p:style>
              <a:lnRef idx="2">
                <a:schemeClr val="accent2">
                  <a:shade val="50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vert="horz" rtlCol="0" anchor="ctr"/>
              <a:lstStyle/>
              <a:p>
                <a:endParaRPr lang="en-GB" sz="2000" b="1" dirty="0" smtClean="0"/>
              </a:p>
              <a:p>
                <a:r>
                  <a:rPr lang="en-GB" sz="2400" b="1" dirty="0" err="1" smtClean="0"/>
                  <a:t>Params</a:t>
                </a:r>
                <a:r>
                  <a:rPr lang="en-GB" sz="2400" b="1" dirty="0" smtClean="0"/>
                  <a:t> </a:t>
                </a:r>
                <a14:m>
                  <m:oMath xmlns:m="http://schemas.openxmlformats.org/officeDocument/2006/math">
                    <m:r>
                      <a:rPr lang="en-GB" sz="2400" b="1" i="1">
                        <a:latin typeface="Cambria Math"/>
                        <a:ea typeface="Cambria Math"/>
                      </a:rPr>
                      <m:t>←</m:t>
                    </m:r>
                  </m:oMath>
                </a14:m>
                <a:r>
                  <a:rPr lang="en-GB" sz="2400" b="1" dirty="0" smtClean="0"/>
                  <a:t> Setup()</a:t>
                </a:r>
              </a:p>
              <a:p>
                <a:r>
                  <a:rPr lang="en-GB" sz="2400" b="1" dirty="0" smtClean="0"/>
                  <a:t>  (PK,SK ) </a:t>
                </a:r>
                <a14:m>
                  <m:oMath xmlns:m="http://schemas.openxmlformats.org/officeDocument/2006/math">
                    <m:r>
                      <a:rPr lang="en-GB" sz="2400" b="1" i="1">
                        <a:latin typeface="Cambria Math"/>
                        <a:ea typeface="Cambria Math"/>
                      </a:rPr>
                      <m:t>←</m:t>
                    </m:r>
                    <m:r>
                      <a:rPr lang="en-GB" sz="2400" b="1" i="1" smtClean="0">
                        <a:latin typeface="Cambria Math"/>
                        <a:ea typeface="Cambria Math"/>
                      </a:rPr>
                      <m:t> </m:t>
                    </m:r>
                  </m:oMath>
                </a14:m>
                <a:r>
                  <a:rPr lang="en-GB" sz="2400" b="1" dirty="0" smtClean="0"/>
                  <a:t> Kg (</a:t>
                </a:r>
                <a:r>
                  <a:rPr lang="en-GB" sz="2400" b="1" dirty="0" err="1" smtClean="0"/>
                  <a:t>params</a:t>
                </a:r>
                <a:r>
                  <a:rPr lang="en-GB" sz="2400" b="1" dirty="0" smtClean="0"/>
                  <a:t>)</a:t>
                </a:r>
              </a:p>
              <a:p>
                <a:endParaRPr lang="en-GB" sz="2400" b="1" dirty="0" smtClean="0"/>
              </a:p>
              <a:p>
                <a:r>
                  <a:rPr lang="en-GB" sz="2400" b="1" dirty="0" smtClean="0"/>
                  <a:t>   </a:t>
                </a:r>
                <a:r>
                  <a:rPr lang="en-GB" sz="2400" b="1" dirty="0"/>
                  <a:t>b</a:t>
                </a:r>
                <a14:m>
                  <m:oMath xmlns:m="http://schemas.openxmlformats.org/officeDocument/2006/math">
                    <m:r>
                      <a:rPr lang="en-GB" sz="2400" b="1">
                        <a:latin typeface="Cambria Math"/>
                        <a:ea typeface="Cambria Math"/>
                      </a:rPr>
                      <m:t> </m:t>
                    </m:r>
                    <m:r>
                      <a:rPr lang="en-GB" sz="2400" b="1" i="1">
                        <a:latin typeface="Cambria Math"/>
                        <a:ea typeface="Cambria Math"/>
                      </a:rPr>
                      <m:t> ←{</m:t>
                    </m:r>
                    <m:r>
                      <a:rPr lang="en-GB" sz="2400" b="1" i="1">
                        <a:latin typeface="Cambria Math"/>
                        <a:ea typeface="Cambria Math"/>
                      </a:rPr>
                      <m:t>𝟎</m:t>
                    </m:r>
                    <m:r>
                      <a:rPr lang="en-GB" sz="2400" b="1" i="1">
                        <a:latin typeface="Cambria Math"/>
                        <a:ea typeface="Cambria Math"/>
                      </a:rPr>
                      <m:t>,</m:t>
                    </m:r>
                    <m:r>
                      <a:rPr lang="en-GB" sz="2400" b="1" i="1">
                        <a:latin typeface="Cambria Math"/>
                        <a:ea typeface="Cambria Math"/>
                      </a:rPr>
                      <m:t>𝟏</m:t>
                    </m:r>
                    <m:r>
                      <a:rPr lang="en-GB" sz="2400" b="1" i="1">
                        <a:latin typeface="Cambria Math"/>
                        <a:ea typeface="Cambria Math"/>
                      </a:rPr>
                      <m:t>}</m:t>
                    </m:r>
                  </m:oMath>
                </a14:m>
                <a:endParaRPr lang="en-GB" sz="2400" b="1" dirty="0"/>
              </a:p>
              <a:p>
                <a:r>
                  <a:rPr lang="en-GB" sz="2400" b="1" dirty="0" smtClean="0"/>
                  <a:t>   </a:t>
                </a:r>
                <a:r>
                  <a:rPr lang="en-GB" sz="2400" b="1" dirty="0"/>
                  <a:t>C</a:t>
                </a:r>
                <a:r>
                  <a:rPr lang="en-GB" sz="2400" b="1" dirty="0">
                    <a:ea typeface="Cambria Math"/>
                  </a:rPr>
                  <a:t> </a:t>
                </a:r>
                <a14:m>
                  <m:oMath xmlns:m="http://schemas.openxmlformats.org/officeDocument/2006/math">
                    <m:r>
                      <a:rPr lang="en-GB" sz="2400" b="1" i="1">
                        <a:latin typeface="Cambria Math"/>
                        <a:ea typeface="Cambria Math"/>
                      </a:rPr>
                      <m:t>← </m:t>
                    </m:r>
                  </m:oMath>
                </a14:m>
                <a:r>
                  <a:rPr lang="en-GB" sz="2400" b="1" dirty="0" err="1" smtClean="0"/>
                  <a:t>Enc</a:t>
                </a:r>
                <a:r>
                  <a:rPr lang="en-GB" sz="2400" b="1" baseline="-25000" dirty="0" err="1" smtClean="0"/>
                  <a:t>PK</a:t>
                </a:r>
                <a:r>
                  <a:rPr lang="en-GB" sz="2400" b="1" dirty="0" smtClean="0"/>
                  <a:t>(M</a:t>
                </a:r>
                <a:r>
                  <a:rPr lang="en-GB" sz="2400" b="1" baseline="-25000" dirty="0" smtClean="0"/>
                  <a:t>b</a:t>
                </a:r>
                <a:r>
                  <a:rPr lang="en-GB" sz="2400" b="1" dirty="0" smtClean="0"/>
                  <a:t>)</a:t>
                </a:r>
              </a:p>
              <a:p>
                <a:endParaRPr lang="en-GB" sz="2400" b="1" dirty="0" smtClean="0"/>
              </a:p>
              <a:p>
                <a:r>
                  <a:rPr lang="en-GB" sz="2400" b="1" dirty="0" err="1" smtClean="0"/>
                  <a:t>M</a:t>
                </a:r>
                <a:r>
                  <a:rPr lang="en-GB" sz="2400" b="1" baseline="-25000" dirty="0" err="1" smtClean="0"/>
                  <a:t>i</a:t>
                </a:r>
                <a:r>
                  <a:rPr lang="en-GB" sz="2400" b="1" dirty="0" smtClean="0">
                    <a:ea typeface="Cambria Math"/>
                  </a:rPr>
                  <a:t> </a:t>
                </a:r>
                <a14:m>
                  <m:oMath xmlns:m="http://schemas.openxmlformats.org/officeDocument/2006/math">
                    <m:r>
                      <a:rPr lang="en-GB" sz="2400" b="1" i="1">
                        <a:latin typeface="Cambria Math"/>
                        <a:ea typeface="Cambria Math"/>
                      </a:rPr>
                      <m:t>← </m:t>
                    </m:r>
                  </m:oMath>
                </a14:m>
                <a:r>
                  <a:rPr lang="en-GB" sz="2400" b="1" dirty="0" err="1" smtClean="0"/>
                  <a:t>Dec</a:t>
                </a:r>
                <a:r>
                  <a:rPr lang="en-GB" sz="2400" b="1" baseline="-25000" dirty="0" err="1" smtClean="0"/>
                  <a:t>PK</a:t>
                </a:r>
                <a:r>
                  <a:rPr lang="en-GB" sz="2400" b="1" dirty="0" smtClean="0"/>
                  <a:t>(</a:t>
                </a:r>
                <a:r>
                  <a:rPr lang="en-GB" sz="2400" b="1" dirty="0" err="1" smtClean="0"/>
                  <a:t>C</a:t>
                </a:r>
                <a:r>
                  <a:rPr lang="en-GB" sz="2400" b="1" baseline="-25000" dirty="0" err="1" smtClean="0"/>
                  <a:t>i</a:t>
                </a:r>
                <a:r>
                  <a:rPr lang="en-GB" sz="2400" b="1" dirty="0" smtClean="0"/>
                  <a:t>),   for </a:t>
                </a:r>
                <a:r>
                  <a:rPr lang="en-GB" sz="2400" b="1" dirty="0" err="1" smtClean="0"/>
                  <a:t>i</a:t>
                </a:r>
                <a:r>
                  <a:rPr lang="en-GB" sz="2400" b="1" dirty="0" smtClean="0"/>
                  <a:t>=1..n</a:t>
                </a:r>
                <a:endParaRPr lang="en-GB" sz="2400" b="1" baseline="-25000" dirty="0"/>
              </a:p>
              <a:p>
                <a:endParaRPr lang="en-GB" sz="2400" b="1" dirty="0" smtClean="0"/>
              </a:p>
              <a:p>
                <a:r>
                  <a:rPr lang="en-GB" sz="2400" b="1" dirty="0" smtClean="0"/>
                  <a:t> </a:t>
                </a:r>
                <a:r>
                  <a:rPr lang="en-GB" sz="2400" b="1" dirty="0" smtClean="0"/>
                  <a:t>win </a:t>
                </a:r>
                <a14:m>
                  <m:oMath xmlns:m="http://schemas.openxmlformats.org/officeDocument/2006/math">
                    <m:r>
                      <a:rPr lang="en-GB" sz="2400" b="1" i="1">
                        <a:latin typeface="Cambria Math"/>
                        <a:ea typeface="Cambria Math"/>
                      </a:rPr>
                      <m:t>←</m:t>
                    </m:r>
                  </m:oMath>
                </a14:m>
                <a:r>
                  <a:rPr lang="en-GB" sz="2400" b="1" dirty="0" smtClean="0"/>
                  <a:t> d=b</a:t>
                </a:r>
              </a:p>
              <a:p>
                <a:endParaRPr lang="en-GB" sz="2000" b="1" dirty="0"/>
              </a:p>
              <a:p>
                <a:endParaRPr lang="en-GB" sz="2000" b="1" dirty="0" smtClean="0"/>
              </a:p>
            </p:txBody>
          </p:sp>
        </mc:Choice>
        <mc:Fallback>
          <p:sp>
            <p:nvSpPr>
              <p:cNvPr id="3" name="Rectangle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23928" y="1935995"/>
                <a:ext cx="3168352" cy="4352999"/>
              </a:xfrm>
              <a:prstGeom prst="rect">
                <a:avLst/>
              </a:prstGeom>
              <a:blipFill rotWithShape="1">
                <a:blip r:embed="rId2" cstate="print"/>
                <a:stretch>
                  <a:fillRect l="-2677" t="-1671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4" name="Picture 16" descr="C:\Documents and Settings\bogdan\Application Data\Microsoft\Media Catalog\Downloaded Clips\cl54\j0210820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251520" y="2832611"/>
            <a:ext cx="1752600" cy="1316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ight Arrow 4"/>
          <p:cNvSpPr/>
          <p:nvPr/>
        </p:nvSpPr>
        <p:spPr>
          <a:xfrm>
            <a:off x="2051720" y="1772816"/>
            <a:ext cx="1656184" cy="72008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 smtClean="0"/>
              <a:t>Public Key</a:t>
            </a:r>
            <a:endParaRPr lang="en-GB" dirty="0"/>
          </a:p>
        </p:txBody>
      </p:sp>
      <p:sp>
        <p:nvSpPr>
          <p:cNvPr id="18" name="Right Arrow 17"/>
          <p:cNvSpPr/>
          <p:nvPr/>
        </p:nvSpPr>
        <p:spPr>
          <a:xfrm flipH="1">
            <a:off x="1979712" y="2420888"/>
            <a:ext cx="1656184" cy="72008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 smtClean="0"/>
              <a:t>PK</a:t>
            </a:r>
            <a:endParaRPr lang="en-GB" dirty="0"/>
          </a:p>
        </p:txBody>
      </p:sp>
      <p:grpSp>
        <p:nvGrpSpPr>
          <p:cNvPr id="11" name="Group 10"/>
          <p:cNvGrpSpPr/>
          <p:nvPr/>
        </p:nvGrpSpPr>
        <p:grpSpPr>
          <a:xfrm>
            <a:off x="5148064" y="6072971"/>
            <a:ext cx="648072" cy="884421"/>
            <a:chOff x="4067944" y="4149080"/>
            <a:chExt cx="648072" cy="884421"/>
          </a:xfrm>
        </p:grpSpPr>
        <p:sp>
          <p:nvSpPr>
            <p:cNvPr id="8" name="Down Arrow 7"/>
            <p:cNvSpPr/>
            <p:nvPr/>
          </p:nvSpPr>
          <p:spPr>
            <a:xfrm>
              <a:off x="4283968" y="4149080"/>
              <a:ext cx="180020" cy="360040"/>
            </a:xfrm>
            <a:prstGeom prst="down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4067944" y="4571836"/>
              <a:ext cx="64807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400" dirty="0" smtClean="0"/>
                <a:t>win</a:t>
              </a:r>
              <a:endParaRPr lang="en-GB" sz="2400" dirty="0"/>
            </a:p>
          </p:txBody>
        </p:sp>
      </p:grpSp>
      <mc:AlternateContent xmlns:mc="http://schemas.openxmlformats.org/markup-compatibility/2006">
        <mc:Choice xmlns:a14="http://schemas.microsoft.com/office/drawing/2010/main" xmlns="" Requires="a14">
          <p:sp>
            <p:nvSpPr>
              <p:cNvPr id="6" name="Rectangle 5"/>
              <p:cNvSpPr/>
              <p:nvPr/>
            </p:nvSpPr>
            <p:spPr>
              <a:xfrm>
                <a:off x="35496" y="1412776"/>
                <a:ext cx="7252690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GB" sz="2800" b="0" i="0" smtClean="0">
                          <a:latin typeface="Cambria Math"/>
                          <a:ea typeface="Cambria Math"/>
                        </a:rPr>
                        <m:t>Nonnmalleability</m:t>
                      </m:r>
                      <m:r>
                        <a:rPr lang="en-GB" sz="2800" b="0" i="0" smtClean="0">
                          <a:latin typeface="Cambria Math"/>
                          <a:ea typeface="Cambria Math"/>
                        </a:rPr>
                        <m:t> </m:t>
                      </m:r>
                      <m:r>
                        <m:rPr>
                          <m:sty m:val="p"/>
                        </m:rPr>
                        <a:rPr lang="en-GB" sz="2800" b="0" i="0" smtClean="0">
                          <a:latin typeface="Cambria Math"/>
                          <a:ea typeface="Cambria Math"/>
                        </a:rPr>
                        <m:t>of</m:t>
                      </m:r>
                      <m:r>
                        <a:rPr lang="en-GB" sz="2800" b="0" i="0" smtClean="0">
                          <a:latin typeface="Cambria Math"/>
                          <a:ea typeface="Cambria Math"/>
                        </a:rPr>
                        <m:t> </m:t>
                      </m:r>
                      <m:r>
                        <a:rPr lang="en-GB" sz="2800" b="0" i="1" smtClean="0">
                          <a:latin typeface="Cambria Math"/>
                          <a:ea typeface="Cambria Math"/>
                        </a:rPr>
                        <m:t> </m:t>
                      </m:r>
                      <m:r>
                        <a:rPr lang="en-GB" sz="2800" i="1">
                          <a:latin typeface="Cambria Math"/>
                          <a:ea typeface="Cambria Math"/>
                        </a:rPr>
                        <m:t>𝜋</m:t>
                      </m:r>
                      <m:r>
                        <a:rPr lang="en-GB" sz="2800" b="0" i="0" smtClean="0">
                          <a:latin typeface="Cambria Math"/>
                          <a:ea typeface="Cambria Math"/>
                        </a:rPr>
                        <m:t>=(</m:t>
                      </m:r>
                      <m:r>
                        <m:rPr>
                          <m:sty m:val="p"/>
                        </m:rPr>
                        <a:rPr lang="en-GB" sz="2800" b="0" i="0" smtClean="0">
                          <a:latin typeface="Cambria Math"/>
                          <a:ea typeface="Cambria Math"/>
                        </a:rPr>
                        <m:t>Setup</m:t>
                      </m:r>
                      <m:r>
                        <a:rPr lang="en-GB" sz="2800" b="0" i="0" smtClean="0">
                          <a:latin typeface="Cambria Math"/>
                          <a:ea typeface="Cambria Math"/>
                        </a:rPr>
                        <m:t>,</m:t>
                      </m:r>
                      <m:r>
                        <m:rPr>
                          <m:sty m:val="p"/>
                        </m:rPr>
                        <a:rPr lang="en-GB" sz="2800" b="0" i="0" smtClean="0">
                          <a:latin typeface="Cambria Math"/>
                          <a:ea typeface="Cambria Math"/>
                        </a:rPr>
                        <m:t>Kg</m:t>
                      </m:r>
                      <m:r>
                        <a:rPr lang="en-GB" sz="2800" b="0" i="0" smtClean="0">
                          <a:latin typeface="Cambria Math"/>
                          <a:ea typeface="Cambria Math"/>
                        </a:rPr>
                        <m:t>,</m:t>
                      </m:r>
                      <m:r>
                        <m:rPr>
                          <m:sty m:val="p"/>
                        </m:rPr>
                        <a:rPr lang="en-GB" sz="2800" b="0" i="0" smtClean="0">
                          <a:latin typeface="Cambria Math"/>
                          <a:ea typeface="Cambria Math"/>
                        </a:rPr>
                        <m:t>Enc</m:t>
                      </m:r>
                      <m:r>
                        <a:rPr lang="en-GB" sz="2800" b="0" i="0" smtClean="0">
                          <a:latin typeface="Cambria Math"/>
                          <a:ea typeface="Cambria Math"/>
                        </a:rPr>
                        <m:t>,</m:t>
                      </m:r>
                      <m:r>
                        <m:rPr>
                          <m:sty m:val="p"/>
                        </m:rPr>
                        <a:rPr lang="en-GB" sz="2800" b="0" i="0" smtClean="0">
                          <a:latin typeface="Cambria Math"/>
                          <a:ea typeface="Cambria Math"/>
                        </a:rPr>
                        <m:t>Dec</m:t>
                      </m:r>
                      <m:r>
                        <a:rPr lang="en-GB" sz="2800" b="0" i="0" smtClean="0">
                          <a:latin typeface="Cambria Math"/>
                          <a:ea typeface="Cambria Math"/>
                        </a:rPr>
                        <m:t>)</m:t>
                      </m:r>
                    </m:oMath>
                  </m:oMathPara>
                </a14:m>
                <a:endParaRPr lang="en-GB" dirty="0"/>
              </a:p>
            </p:txBody>
          </p:sp>
        </mc:Choice>
        <mc:Fallback>
          <p:sp>
            <p:nvSpPr>
              <p:cNvPr id="6" name="Rectangle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496" y="1412776"/>
                <a:ext cx="7252690" cy="523220"/>
              </a:xfrm>
              <a:prstGeom prst="rect">
                <a:avLst/>
              </a:prstGeom>
              <a:blipFill rotWithShape="1">
                <a:blip r:embed="rId4" cstate="print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6" name="Right Arrow 15"/>
          <p:cNvSpPr/>
          <p:nvPr/>
        </p:nvSpPr>
        <p:spPr>
          <a:xfrm>
            <a:off x="2123728" y="2996952"/>
            <a:ext cx="1656184" cy="72008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 smtClean="0"/>
              <a:t>M</a:t>
            </a:r>
            <a:r>
              <a:rPr lang="en-GB" baseline="-25000" dirty="0"/>
              <a:t>0</a:t>
            </a:r>
            <a:r>
              <a:rPr lang="en-GB" dirty="0" smtClean="0"/>
              <a:t>,M</a:t>
            </a:r>
            <a:r>
              <a:rPr lang="en-GB" baseline="-25000" dirty="0" smtClean="0"/>
              <a:t>1</a:t>
            </a:r>
            <a:endParaRPr lang="en-GB" baseline="-25000" dirty="0"/>
          </a:p>
        </p:txBody>
      </p:sp>
      <p:sp>
        <p:nvSpPr>
          <p:cNvPr id="20" name="Right Arrow 19"/>
          <p:cNvSpPr/>
          <p:nvPr/>
        </p:nvSpPr>
        <p:spPr>
          <a:xfrm flipH="1">
            <a:off x="1979712" y="3645024"/>
            <a:ext cx="1656184" cy="72008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 smtClean="0"/>
              <a:t>C</a:t>
            </a:r>
            <a:endParaRPr lang="en-GB" dirty="0"/>
          </a:p>
        </p:txBody>
      </p:sp>
      <p:sp>
        <p:nvSpPr>
          <p:cNvPr id="21" name="Right Arrow 20"/>
          <p:cNvSpPr/>
          <p:nvPr/>
        </p:nvSpPr>
        <p:spPr>
          <a:xfrm>
            <a:off x="2051720" y="5589240"/>
            <a:ext cx="1656184" cy="72008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 smtClean="0"/>
              <a:t>Guess d</a:t>
            </a:r>
            <a:endParaRPr lang="en-GB" dirty="0"/>
          </a:p>
        </p:txBody>
      </p:sp>
      <mc:AlternateContent xmlns:mc="http://schemas.openxmlformats.org/markup-compatibility/2006">
        <mc:Choice xmlns:a14="http://schemas.microsoft.com/office/drawing/2010/main" xmlns="" Requires="a14">
          <p:sp>
            <p:nvSpPr>
              <p:cNvPr id="15" name="Rectangle 14"/>
              <p:cNvSpPr/>
              <p:nvPr/>
            </p:nvSpPr>
            <p:spPr>
              <a:xfrm>
                <a:off x="6516216" y="1628800"/>
                <a:ext cx="1008112" cy="1008112"/>
              </a:xfrm>
              <a:prstGeom prst="rec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3600" i="1">
                          <a:latin typeface="Cambria Math"/>
                          <a:ea typeface="Cambria Math"/>
                        </a:rPr>
                        <m:t>𝜋</m:t>
                      </m:r>
                    </m:oMath>
                  </m:oMathPara>
                </a14:m>
                <a:endParaRPr lang="en-GB" sz="3600" dirty="0"/>
              </a:p>
            </p:txBody>
          </p:sp>
        </mc:Choice>
        <mc:Fallback>
          <p:sp>
            <p:nvSpPr>
              <p:cNvPr id="15" name="Rectangle 1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16216" y="1628800"/>
                <a:ext cx="1008112" cy="1008112"/>
              </a:xfrm>
              <a:prstGeom prst="rect">
                <a:avLst/>
              </a:prstGeom>
              <a:blipFill rotWithShape="1">
                <a:blip r:embed="rId5" cstate="print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7" name="Right Arrow 16"/>
          <p:cNvSpPr/>
          <p:nvPr/>
        </p:nvSpPr>
        <p:spPr>
          <a:xfrm>
            <a:off x="2123728" y="4293096"/>
            <a:ext cx="1656184" cy="72008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 smtClean="0"/>
              <a:t>C</a:t>
            </a:r>
            <a:r>
              <a:rPr lang="en-GB" baseline="-25000" dirty="0" smtClean="0"/>
              <a:t>1</a:t>
            </a:r>
            <a:r>
              <a:rPr lang="en-GB" dirty="0"/>
              <a:t>, </a:t>
            </a:r>
            <a:r>
              <a:rPr lang="en-GB" dirty="0" smtClean="0"/>
              <a:t>C</a:t>
            </a:r>
            <a:r>
              <a:rPr lang="en-GB" baseline="-25000" dirty="0" smtClean="0"/>
              <a:t>2 </a:t>
            </a:r>
            <a:r>
              <a:rPr lang="en-GB" dirty="0" smtClean="0"/>
              <a:t>…,</a:t>
            </a:r>
            <a:r>
              <a:rPr lang="en-GB" dirty="0" err="1" smtClean="0"/>
              <a:t>C</a:t>
            </a:r>
            <a:r>
              <a:rPr lang="en-GB" baseline="-25000" dirty="0" err="1" smtClean="0"/>
              <a:t>n</a:t>
            </a:r>
            <a:endParaRPr lang="en-GB" baseline="-25000" dirty="0"/>
          </a:p>
        </p:txBody>
      </p:sp>
      <p:sp>
        <p:nvSpPr>
          <p:cNvPr id="19" name="Right Arrow 18"/>
          <p:cNvSpPr/>
          <p:nvPr/>
        </p:nvSpPr>
        <p:spPr>
          <a:xfrm flipH="1">
            <a:off x="1979712" y="4941168"/>
            <a:ext cx="1656184" cy="72008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 smtClean="0"/>
              <a:t>M</a:t>
            </a:r>
            <a:r>
              <a:rPr lang="en-GB" baseline="-25000" dirty="0" smtClean="0"/>
              <a:t>1</a:t>
            </a:r>
            <a:r>
              <a:rPr lang="en-GB" dirty="0" smtClean="0"/>
              <a:t>,</a:t>
            </a:r>
            <a:r>
              <a:rPr lang="en-GB" baseline="-25000" dirty="0" smtClean="0"/>
              <a:t> </a:t>
            </a:r>
            <a:r>
              <a:rPr lang="en-GB" dirty="0" smtClean="0"/>
              <a:t>M</a:t>
            </a:r>
            <a:r>
              <a:rPr lang="en-GB" baseline="-25000" dirty="0" smtClean="0"/>
              <a:t>2</a:t>
            </a:r>
            <a:r>
              <a:rPr lang="en-GB" dirty="0" smtClean="0"/>
              <a:t>,…,</a:t>
            </a:r>
            <a:r>
              <a:rPr lang="en-GB" dirty="0" err="1" smtClean="0"/>
              <a:t>M</a:t>
            </a:r>
            <a:r>
              <a:rPr lang="en-GB" baseline="-25000" dirty="0" err="1" smtClean="0"/>
              <a:t>n</a:t>
            </a:r>
            <a:endParaRPr lang="en-GB" baseline="-25000" dirty="0"/>
          </a:p>
        </p:txBody>
      </p:sp>
      <p:sp>
        <p:nvSpPr>
          <p:cNvPr id="22" name="Rounded Rectangle 21"/>
          <p:cNvSpPr/>
          <p:nvPr/>
        </p:nvSpPr>
        <p:spPr>
          <a:xfrm>
            <a:off x="256819" y="541185"/>
            <a:ext cx="7848872" cy="2304256"/>
          </a:xfrm>
          <a:prstGeom prst="round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 smtClean="0"/>
              <a:t>Good definition?</a:t>
            </a:r>
            <a:endParaRPr lang="en-GB" sz="3200" dirty="0"/>
          </a:p>
        </p:txBody>
      </p:sp>
    </p:spTree>
    <p:extLst>
      <p:ext uri="{BB962C8B-B14F-4D97-AF65-F5344CB8AC3E}">
        <p14:creationId xmlns:p14="http://schemas.microsoft.com/office/powerpoint/2010/main" xmlns="" val="4914046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9" grpId="0" animBg="1"/>
      <p:bldP spid="22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err="1" smtClean="0"/>
              <a:t>ElGamal</a:t>
            </a:r>
            <a:r>
              <a:rPr lang="en-GB" dirty="0" smtClean="0"/>
              <a:t> is not non-malleable</a:t>
            </a:r>
            <a:endParaRPr lang="en-GB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24</a:t>
            </a:fld>
            <a:endParaRPr lang="en-US"/>
          </a:p>
        </p:txBody>
      </p:sp>
      <mc:AlternateContent xmlns:mc="http://schemas.openxmlformats.org/markup-compatibility/2006">
        <mc:Choice xmlns:a14="http://schemas.microsoft.com/office/drawing/2010/main" xmlns="" Requires="a14">
          <p:sp>
            <p:nvSpPr>
              <p:cNvPr id="4" name="TextBox 3"/>
              <p:cNvSpPr txBox="1"/>
              <p:nvPr/>
            </p:nvSpPr>
            <p:spPr>
              <a:xfrm>
                <a:off x="539552" y="1268760"/>
                <a:ext cx="7488832" cy="501675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457200" indent="-457200">
                  <a:buFont typeface="Arial" pitchFamily="34" charset="0"/>
                  <a:buChar char="•"/>
                </a:pPr>
                <a:r>
                  <a:rPr lang="en-GB" sz="3200" dirty="0" smtClean="0"/>
                  <a:t>Any </a:t>
                </a:r>
                <a:r>
                  <a:rPr lang="en-GB" sz="3200" dirty="0" err="1" smtClean="0"/>
                  <a:t>homomorphic</a:t>
                </a:r>
                <a:r>
                  <a:rPr lang="en-GB" sz="3200" dirty="0" smtClean="0"/>
                  <a:t> scheme is malleable:</a:t>
                </a:r>
              </a:p>
              <a:p>
                <a:pPr marL="914400" lvl="1" indent="-457200">
                  <a:buFont typeface="Arial" pitchFamily="34" charset="0"/>
                  <a:buChar char="•"/>
                </a:pPr>
                <a:r>
                  <a:rPr lang="en-GB" sz="3200" dirty="0" smtClean="0"/>
                  <a:t>Given </a:t>
                </a:r>
                <a:r>
                  <a:rPr lang="en-GB" sz="3200" dirty="0" err="1" smtClean="0"/>
                  <a:t>Enc</a:t>
                </a:r>
                <a:r>
                  <a:rPr lang="en-GB" sz="3200" baseline="-25000" dirty="0" err="1" smtClean="0"/>
                  <a:t>PK</a:t>
                </a:r>
                <a:r>
                  <a:rPr lang="en-GB" sz="3200" dirty="0" smtClean="0"/>
                  <a:t>(m) can efficiently compute </a:t>
                </a:r>
                <a:r>
                  <a:rPr lang="en-GB" sz="3200" dirty="0" err="1" smtClean="0"/>
                  <a:t>Enc</a:t>
                </a:r>
                <a:r>
                  <a:rPr lang="en-GB" sz="3200" baseline="-25000" dirty="0" err="1" smtClean="0"/>
                  <a:t>PK</a:t>
                </a:r>
                <a:r>
                  <a:rPr lang="en-GB" sz="3200" dirty="0" smtClean="0"/>
                  <a:t>(m+1) (by multiplying with an encryption of 1)</a:t>
                </a:r>
              </a:p>
              <a:p>
                <a:pPr marL="457200" indent="-457200">
                  <a:buFont typeface="Arial" pitchFamily="34" charset="0"/>
                  <a:buChar char="•"/>
                </a:pPr>
                <a:r>
                  <a:rPr lang="en-GB" sz="3200" dirty="0" smtClean="0"/>
                  <a:t>For </a:t>
                </a:r>
                <a:r>
                  <a:rPr lang="en-GB" sz="3200" dirty="0" err="1" smtClean="0"/>
                  <a:t>ElGamal</a:t>
                </a:r>
                <a:r>
                  <a:rPr lang="en-GB" sz="3200" dirty="0" smtClean="0"/>
                  <a:t>: </a:t>
                </a:r>
              </a:p>
              <a:p>
                <a:pPr marL="914400" lvl="1" indent="-457200">
                  <a:buFont typeface="Arial" pitchFamily="34" charset="0"/>
                  <a:buChar char="•"/>
                </a:pPr>
                <a:r>
                  <a:rPr lang="en-GB" sz="3200" dirty="0" smtClean="0"/>
                  <a:t>submit 0,1 as the challenge messages</a:t>
                </a:r>
              </a:p>
              <a:p>
                <a:pPr marL="914400" lvl="1" indent="-457200">
                  <a:buFont typeface="Arial" pitchFamily="34" charset="0"/>
                  <a:buChar char="•"/>
                </a:pPr>
                <a:r>
                  <a:rPr lang="en-GB" sz="3200" dirty="0" smtClean="0"/>
                  <a:t>Obtain c=(R,C)</a:t>
                </a:r>
              </a:p>
              <a:p>
                <a:pPr marL="914400" lvl="1" indent="-457200">
                  <a:buFont typeface="Arial" pitchFamily="34" charset="0"/>
                  <a:buChar char="•"/>
                </a:pPr>
                <a:r>
                  <a:rPr lang="en-GB" sz="3200" dirty="0" smtClean="0"/>
                  <a:t>Submit (R,C</a:t>
                </a:r>
                <a14:m>
                  <m:oMath xmlns:m="http://schemas.openxmlformats.org/officeDocument/2006/math">
                    <m:r>
                      <a:rPr lang="en-GB" sz="3200" i="1" smtClean="0">
                        <a:latin typeface="Cambria Math"/>
                        <a:ea typeface="Cambria Math"/>
                      </a:rPr>
                      <m:t>∙</m:t>
                    </m:r>
                  </m:oMath>
                </a14:m>
                <a:r>
                  <a:rPr lang="en-GB" sz="3200" dirty="0" smtClean="0"/>
                  <a:t>g) for decryption. If response is 1, then b is 0,  if response is 2 then b is 1</a:t>
                </a:r>
                <a:endParaRPr lang="en-GB" sz="3200" dirty="0" smtClean="0"/>
              </a:p>
            </p:txBody>
          </p:sp>
        </mc:Choice>
        <mc:Fallback>
          <p:sp>
            <p:nvSpPr>
              <p:cNvPr id="4" name="TextBox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552" y="1268760"/>
                <a:ext cx="7488832" cy="5016758"/>
              </a:xfrm>
              <a:prstGeom prst="rect">
                <a:avLst/>
              </a:prstGeom>
              <a:blipFill rotWithShape="1">
                <a:blip r:embed="rId2" cstate="print"/>
                <a:stretch>
                  <a:fillRect l="-1873" t="-1580" b="-303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xmlns="" val="16099282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 27"/>
          <p:cNvSpPr/>
          <p:nvPr/>
        </p:nvSpPr>
        <p:spPr>
          <a:xfrm>
            <a:off x="1974428" y="1419063"/>
            <a:ext cx="6269980" cy="4127786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pSp>
        <p:nvGrpSpPr>
          <p:cNvPr id="15" name="Group 14"/>
          <p:cNvGrpSpPr/>
          <p:nvPr/>
        </p:nvGrpSpPr>
        <p:grpSpPr>
          <a:xfrm>
            <a:off x="4788024" y="1268760"/>
            <a:ext cx="2621219" cy="3095681"/>
            <a:chOff x="4788024" y="1268760"/>
            <a:chExt cx="2621219" cy="3095681"/>
          </a:xfrm>
        </p:grpSpPr>
        <p:grpSp>
          <p:nvGrpSpPr>
            <p:cNvPr id="13" name="Group 12"/>
            <p:cNvGrpSpPr/>
            <p:nvPr/>
          </p:nvGrpSpPr>
          <p:grpSpPr>
            <a:xfrm>
              <a:off x="4788024" y="1301976"/>
              <a:ext cx="1194558" cy="3062465"/>
              <a:chOff x="4702518" y="1340768"/>
              <a:chExt cx="1194558" cy="3062465"/>
            </a:xfrm>
          </p:grpSpPr>
          <p:sp>
            <p:nvSpPr>
              <p:cNvPr id="6" name="Rectangle 5"/>
              <p:cNvSpPr/>
              <p:nvPr/>
            </p:nvSpPr>
            <p:spPr>
              <a:xfrm>
                <a:off x="4776703" y="1850195"/>
                <a:ext cx="1019433" cy="2553038"/>
              </a:xfrm>
              <a:prstGeom prst="rec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dirty="0"/>
              </a:p>
              <a:p>
                <a:pPr algn="ctr"/>
                <a:endParaRPr lang="en-GB" dirty="0" smtClean="0"/>
              </a:p>
              <a:p>
                <a:pPr algn="ctr"/>
                <a:endParaRPr lang="en-GB" dirty="0"/>
              </a:p>
              <a:p>
                <a:pPr algn="ctr"/>
                <a:endParaRPr lang="en-GB" dirty="0" smtClean="0"/>
              </a:p>
              <a:p>
                <a:pPr algn="ctr"/>
                <a:endParaRPr lang="en-GB" dirty="0"/>
              </a:p>
              <a:p>
                <a:pPr algn="ctr"/>
                <a:endParaRPr lang="en-GB" dirty="0" smtClean="0"/>
              </a:p>
              <a:p>
                <a:pPr algn="ctr"/>
                <a:endParaRPr lang="en-GB" dirty="0"/>
              </a:p>
              <a:p>
                <a:pPr algn="ctr"/>
                <a:endParaRPr lang="en-GB" dirty="0" smtClean="0"/>
              </a:p>
              <a:p>
                <a:pPr algn="ctr"/>
                <a:endParaRPr lang="en-GB" dirty="0"/>
              </a:p>
              <a:p>
                <a:pPr algn="ctr"/>
                <a:endParaRPr lang="en-GB" dirty="0"/>
              </a:p>
            </p:txBody>
          </p:sp>
          <p:sp>
            <p:nvSpPr>
              <p:cNvPr id="16" name="Rectangle 15"/>
              <p:cNvSpPr/>
              <p:nvPr/>
            </p:nvSpPr>
            <p:spPr>
              <a:xfrm>
                <a:off x="4702518" y="1340768"/>
                <a:ext cx="1194558" cy="923330"/>
              </a:xfrm>
              <a:prstGeom prst="rect">
                <a:avLst/>
              </a:prstGeom>
              <a:noFill/>
            </p:spPr>
            <p:txBody>
              <a:bodyPr wrap="none" lIns="91440" tIns="45720" rIns="91440" bIns="45720">
                <a:spAutoFit/>
              </a:bodyPr>
              <a:lstStyle/>
              <a:p>
                <a:pPr algn="ctr"/>
                <a:r>
                  <a:rPr lang="en-US" sz="5400" b="1" dirty="0">
                    <a:ln w="12700">
                      <a:solidFill>
                        <a:schemeClr val="tx2">
                          <a:satMod val="155000"/>
                        </a:schemeClr>
                      </a:solidFill>
                      <a:prstDash val="solid"/>
                    </a:ln>
                    <a:solidFill>
                      <a:schemeClr val="bg2">
                        <a:tint val="85000"/>
                        <a:satMod val="155000"/>
                      </a:schemeClr>
                    </a:solidFill>
                    <a:effectLst>
                      <a:outerShdw blurRad="41275" dist="20320" dir="1800000" algn="tl" rotWithShape="0">
                        <a:srgbClr val="000000">
                          <a:alpha val="40000"/>
                        </a:srgbClr>
                      </a:outerShdw>
                    </a:effectLst>
                  </a:rPr>
                  <a:t>BB</a:t>
                </a:r>
                <a:r>
                  <a:rPr lang="en-US" sz="5400" b="1" baseline="-25000" dirty="0">
                    <a:ln w="12700">
                      <a:solidFill>
                        <a:schemeClr val="tx2">
                          <a:satMod val="155000"/>
                        </a:schemeClr>
                      </a:solidFill>
                      <a:prstDash val="solid"/>
                    </a:ln>
                    <a:solidFill>
                      <a:schemeClr val="bg2">
                        <a:tint val="85000"/>
                        <a:satMod val="155000"/>
                      </a:schemeClr>
                    </a:solidFill>
                    <a:effectLst>
                      <a:outerShdw blurRad="41275" dist="20320" dir="1800000" algn="tl" rotWithShape="0">
                        <a:srgbClr val="000000">
                          <a:alpha val="40000"/>
                        </a:srgbClr>
                      </a:outerShdw>
                    </a:effectLst>
                  </a:rPr>
                  <a:t>0</a:t>
                </a:r>
              </a:p>
            </p:txBody>
          </p:sp>
        </p:grpSp>
        <p:grpSp>
          <p:nvGrpSpPr>
            <p:cNvPr id="14" name="Group 13"/>
            <p:cNvGrpSpPr/>
            <p:nvPr/>
          </p:nvGrpSpPr>
          <p:grpSpPr>
            <a:xfrm>
              <a:off x="6214685" y="1268760"/>
              <a:ext cx="1194558" cy="3053754"/>
              <a:chOff x="6214685" y="1340768"/>
              <a:chExt cx="1194558" cy="3053754"/>
            </a:xfrm>
          </p:grpSpPr>
          <p:sp>
            <p:nvSpPr>
              <p:cNvPr id="24" name="Rectangle 23"/>
              <p:cNvSpPr/>
              <p:nvPr/>
            </p:nvSpPr>
            <p:spPr>
              <a:xfrm>
                <a:off x="6288871" y="1874242"/>
                <a:ext cx="1019433" cy="2520280"/>
              </a:xfrm>
              <a:prstGeom prst="rec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dirty="0"/>
              </a:p>
              <a:p>
                <a:pPr algn="ctr"/>
                <a:endParaRPr lang="en-GB" dirty="0" smtClean="0"/>
              </a:p>
              <a:p>
                <a:pPr algn="ctr"/>
                <a:endParaRPr lang="en-GB" dirty="0"/>
              </a:p>
              <a:p>
                <a:pPr algn="ctr"/>
                <a:endParaRPr lang="en-GB" dirty="0" smtClean="0"/>
              </a:p>
              <a:p>
                <a:pPr algn="ctr"/>
                <a:endParaRPr lang="en-GB" dirty="0"/>
              </a:p>
              <a:p>
                <a:pPr algn="ctr"/>
                <a:endParaRPr lang="en-GB" dirty="0" smtClean="0"/>
              </a:p>
              <a:p>
                <a:pPr algn="ctr"/>
                <a:endParaRPr lang="en-GB" dirty="0"/>
              </a:p>
              <a:p>
                <a:pPr algn="ctr"/>
                <a:endParaRPr lang="en-GB" dirty="0" smtClean="0"/>
              </a:p>
              <a:p>
                <a:pPr algn="ctr"/>
                <a:endParaRPr lang="en-GB" dirty="0"/>
              </a:p>
              <a:p>
                <a:pPr algn="ctr"/>
                <a:endParaRPr lang="en-GB" dirty="0"/>
              </a:p>
            </p:txBody>
          </p:sp>
          <p:sp>
            <p:nvSpPr>
              <p:cNvPr id="31" name="Rectangle 30"/>
              <p:cNvSpPr/>
              <p:nvPr/>
            </p:nvSpPr>
            <p:spPr>
              <a:xfrm>
                <a:off x="6214685" y="1340768"/>
                <a:ext cx="1194558" cy="923330"/>
              </a:xfrm>
              <a:prstGeom prst="rect">
                <a:avLst/>
              </a:prstGeom>
              <a:noFill/>
            </p:spPr>
            <p:txBody>
              <a:bodyPr wrap="none" lIns="91440" tIns="45720" rIns="91440" bIns="45720">
                <a:spAutoFit/>
              </a:bodyPr>
              <a:lstStyle/>
              <a:p>
                <a:pPr algn="ctr"/>
                <a:r>
                  <a:rPr lang="en-US" sz="5400" b="1" dirty="0" smtClean="0">
                    <a:ln w="12700">
                      <a:solidFill>
                        <a:schemeClr val="tx2">
                          <a:satMod val="155000"/>
                        </a:schemeClr>
                      </a:solidFill>
                      <a:prstDash val="solid"/>
                    </a:ln>
                    <a:solidFill>
                      <a:schemeClr val="bg2">
                        <a:tint val="85000"/>
                        <a:satMod val="155000"/>
                      </a:schemeClr>
                    </a:solidFill>
                    <a:effectLst>
                      <a:outerShdw blurRad="41275" dist="20320" dir="1800000" algn="tl" rotWithShape="0">
                        <a:srgbClr val="000000">
                          <a:alpha val="40000"/>
                        </a:srgbClr>
                      </a:outerShdw>
                    </a:effectLst>
                  </a:rPr>
                  <a:t>BB</a:t>
                </a:r>
                <a:r>
                  <a:rPr lang="en-US" sz="5400" b="1" baseline="-25000" dirty="0" smtClean="0">
                    <a:ln w="12700">
                      <a:solidFill>
                        <a:schemeClr val="tx2">
                          <a:satMod val="155000"/>
                        </a:schemeClr>
                      </a:solidFill>
                      <a:prstDash val="solid"/>
                    </a:ln>
                    <a:solidFill>
                      <a:schemeClr val="bg2">
                        <a:tint val="85000"/>
                        <a:satMod val="155000"/>
                      </a:schemeClr>
                    </a:solidFill>
                    <a:effectLst>
                      <a:outerShdw blurRad="41275" dist="20320" dir="1800000" algn="tl" rotWithShape="0">
                        <a:srgbClr val="000000">
                          <a:alpha val="40000"/>
                        </a:srgbClr>
                      </a:outerShdw>
                    </a:effectLst>
                  </a:rPr>
                  <a:t>1</a:t>
                </a:r>
                <a:endParaRPr lang="en-US" sz="5400" b="1" baseline="-25000" dirty="0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chemeClr val="bg2">
                      <a:tint val="85000"/>
                      <a:satMod val="155000"/>
                    </a:scheme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</a:endParaRPr>
              </a:p>
            </p:txBody>
          </p:sp>
        </p:grp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Ballot secrecy for SPS </a:t>
            </a:r>
            <a:r>
              <a:rPr lang="en-GB" sz="4000" dirty="0" smtClean="0"/>
              <a:t>[BCPSW11]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531788" y="6201112"/>
            <a:ext cx="548640" cy="396240"/>
          </a:xfrm>
        </p:spPr>
        <p:txBody>
          <a:bodyPr/>
          <a:lstStyle/>
          <a:p>
            <a:fld id="{6E2D2B3B-882E-40F3-A32F-6DD516915044}" type="slidenum">
              <a:rPr lang="en-US" smtClean="0"/>
              <a:pPr/>
              <a:t>25</a:t>
            </a:fld>
            <a:endParaRPr lang="en-US"/>
          </a:p>
        </p:txBody>
      </p:sp>
      <p:pic>
        <p:nvPicPr>
          <p:cNvPr id="5" name="Picture 2" descr="C:\Program Files\Microsoft Office\MEDIA\CAGCAT10\j0292020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084811" y="2090266"/>
            <a:ext cx="708760" cy="6726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xmlns="" Requires="a14">
          <p:sp>
            <p:nvSpPr>
              <p:cNvPr id="10" name="Right Arrow 9"/>
              <p:cNvSpPr/>
              <p:nvPr/>
            </p:nvSpPr>
            <p:spPr>
              <a:xfrm>
                <a:off x="2771799" y="1874242"/>
                <a:ext cx="1932897" cy="652427"/>
              </a:xfrm>
              <a:prstGeom prst="rightArrow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GB" sz="2000" b="1" dirty="0" smtClean="0"/>
                  <a:t>C</a:t>
                </a:r>
                <a:r>
                  <a:rPr lang="en-GB" sz="2000" b="1" baseline="-25000" dirty="0" smtClean="0"/>
                  <a:t>0</a:t>
                </a:r>
                <a:r>
                  <a:rPr lang="en-GB" sz="2000" dirty="0" smtClean="0"/>
                  <a:t> </a:t>
                </a:r>
                <a14:m>
                  <m:oMath xmlns:m="http://schemas.openxmlformats.org/officeDocument/2006/math">
                    <m:r>
                      <a:rPr lang="en-GB" sz="2000" i="1" smtClean="0">
                        <a:latin typeface="Cambria Math"/>
                        <a:ea typeface="Cambria Math"/>
                      </a:rPr>
                      <m:t>←</m:t>
                    </m:r>
                  </m:oMath>
                </a14:m>
                <a:r>
                  <a:rPr lang="en-GB" sz="2000" dirty="0" smtClean="0"/>
                  <a:t>Vote</a:t>
                </a:r>
                <a:r>
                  <a:rPr lang="en-GB" sz="2000" baseline="-25000" dirty="0" smtClean="0"/>
                  <a:t>PK</a:t>
                </a:r>
                <a:r>
                  <a:rPr lang="en-GB" sz="2000" dirty="0" smtClean="0"/>
                  <a:t>(h</a:t>
                </a:r>
                <a:r>
                  <a:rPr lang="en-GB" sz="2000" baseline="-25000" dirty="0" smtClean="0"/>
                  <a:t>0</a:t>
                </a:r>
                <a:r>
                  <a:rPr lang="en-GB" sz="2000" dirty="0" smtClean="0"/>
                  <a:t>)</a:t>
                </a:r>
                <a:endParaRPr lang="en-GB" sz="2000" dirty="0"/>
              </a:p>
            </p:txBody>
          </p:sp>
        </mc:Choice>
        <mc:Fallback>
          <p:sp>
            <p:nvSpPr>
              <p:cNvPr id="10" name="Right Arrow 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71799" y="1874242"/>
                <a:ext cx="1932897" cy="652427"/>
              </a:xfrm>
              <a:prstGeom prst="rightArrow">
                <a:avLst/>
              </a:prstGeom>
              <a:blipFill rotWithShape="1">
                <a:blip r:embed="rId3" cstate="print"/>
                <a:stretch>
                  <a:fillRect l="-1553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8" name="Right Arrow 17"/>
          <p:cNvSpPr/>
          <p:nvPr/>
        </p:nvSpPr>
        <p:spPr>
          <a:xfrm>
            <a:off x="3181146" y="3711749"/>
            <a:ext cx="1523550" cy="58134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 smtClean="0"/>
              <a:t>C</a:t>
            </a:r>
            <a:endParaRPr lang="en-GB" sz="2400" dirty="0"/>
          </a:p>
        </p:txBody>
      </p:sp>
      <p:pic>
        <p:nvPicPr>
          <p:cNvPr id="22" name="Picture 16" descr="C:\Documents and Settings\bogdan\Application Data\Microsoft\Media Catalog\Downloaded Clips\cl54\j0210820.wm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-38108" y="3386410"/>
            <a:ext cx="1513764" cy="1316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Up Arrow 2"/>
          <p:cNvSpPr/>
          <p:nvPr/>
        </p:nvSpPr>
        <p:spPr>
          <a:xfrm rot="2700000">
            <a:off x="1220531" y="2373690"/>
            <a:ext cx="560626" cy="1201154"/>
          </a:xfrm>
          <a:prstGeom prst="upArrow">
            <a:avLst/>
          </a:prstGeom>
          <a:scene3d>
            <a:camera prst="orthographicFront">
              <a:rot lat="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GB" dirty="0" smtClean="0"/>
              <a:t>h</a:t>
            </a:r>
            <a:r>
              <a:rPr lang="en-GB" baseline="-25000" dirty="0" smtClean="0"/>
              <a:t>0</a:t>
            </a:r>
            <a:r>
              <a:rPr lang="en-GB" dirty="0" smtClean="0"/>
              <a:t>,h</a:t>
            </a:r>
            <a:r>
              <a:rPr lang="en-GB" baseline="-25000" dirty="0" smtClean="0"/>
              <a:t>1</a:t>
            </a:r>
            <a:endParaRPr lang="en-GB" baseline="-25000" dirty="0"/>
          </a:p>
        </p:txBody>
      </p:sp>
      <p:pic>
        <p:nvPicPr>
          <p:cNvPr id="23" name="Picture 2" descr="C:\Program Files\Microsoft Office\MEDIA\CAGCAT10\j0292020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351072" y="3649817"/>
            <a:ext cx="708760" cy="672697"/>
          </a:xfrm>
          <a:prstGeom prst="rect">
            <a:avLst/>
          </a:prstGeom>
          <a:solidFill>
            <a:srgbClr val="FF0000"/>
          </a:solidFill>
          <a:extLst/>
        </p:spPr>
      </p:pic>
      <p:sp>
        <p:nvSpPr>
          <p:cNvPr id="25" name="Rectangle 24"/>
          <p:cNvSpPr/>
          <p:nvPr/>
        </p:nvSpPr>
        <p:spPr>
          <a:xfrm>
            <a:off x="6525485" y="2462414"/>
            <a:ext cx="56679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3200" b="1" dirty="0" smtClean="0">
                <a:solidFill>
                  <a:schemeClr val="bg1"/>
                </a:solidFill>
              </a:rPr>
              <a:t>C</a:t>
            </a:r>
            <a:r>
              <a:rPr lang="en-GB" sz="3200" b="1" baseline="-25000" dirty="0" smtClean="0">
                <a:solidFill>
                  <a:schemeClr val="bg1"/>
                </a:solidFill>
              </a:rPr>
              <a:t>1</a:t>
            </a:r>
            <a:endParaRPr lang="en-GB" b="1" dirty="0">
              <a:solidFill>
                <a:schemeClr val="bg1"/>
              </a:solidFill>
            </a:endParaRPr>
          </a:p>
        </p:txBody>
      </p:sp>
      <p:sp>
        <p:nvSpPr>
          <p:cNvPr id="29" name="Right Arrow 28"/>
          <p:cNvSpPr/>
          <p:nvPr/>
        </p:nvSpPr>
        <p:spPr>
          <a:xfrm>
            <a:off x="1403648" y="3757880"/>
            <a:ext cx="941764" cy="42061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 smtClean="0"/>
              <a:t>C</a:t>
            </a:r>
            <a:endParaRPr lang="en-GB" sz="2400" dirty="0"/>
          </a:p>
        </p:txBody>
      </p:sp>
      <mc:AlternateContent xmlns:mc="http://schemas.openxmlformats.org/markup-compatibility/2006">
        <mc:Choice xmlns:a14="http://schemas.microsoft.com/office/drawing/2010/main" xmlns="" Requires="a14">
          <p:sp>
            <p:nvSpPr>
              <p:cNvPr id="32" name="Right Arrow 31"/>
              <p:cNvSpPr/>
              <p:nvPr/>
            </p:nvSpPr>
            <p:spPr>
              <a:xfrm>
                <a:off x="2794913" y="2426614"/>
                <a:ext cx="3649295" cy="652427"/>
              </a:xfrm>
              <a:prstGeom prst="rightArrow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GB" sz="2000" b="1" dirty="0" smtClean="0"/>
                  <a:t>C</a:t>
                </a:r>
                <a:r>
                  <a:rPr lang="en-GB" sz="2000" b="1" baseline="-25000" dirty="0" smtClean="0"/>
                  <a:t>1</a:t>
                </a:r>
                <a:r>
                  <a:rPr lang="en-GB" sz="2000" dirty="0" smtClean="0"/>
                  <a:t> </a:t>
                </a:r>
                <a14:m>
                  <m:oMath xmlns:m="http://schemas.openxmlformats.org/officeDocument/2006/math">
                    <m:r>
                      <a:rPr lang="en-GB" sz="2000" i="1" smtClean="0">
                        <a:latin typeface="Cambria Math"/>
                        <a:ea typeface="Cambria Math"/>
                      </a:rPr>
                      <m:t>←</m:t>
                    </m:r>
                  </m:oMath>
                </a14:m>
                <a:r>
                  <a:rPr lang="en-GB" sz="2000" dirty="0" smtClean="0"/>
                  <a:t> </a:t>
                </a:r>
                <a:r>
                  <a:rPr lang="en-GB" sz="2000" dirty="0" smtClean="0"/>
                  <a:t>Vote</a:t>
                </a:r>
                <a:r>
                  <a:rPr lang="en-GB" sz="2000" baseline="-25000" dirty="0" smtClean="0"/>
                  <a:t>PK</a:t>
                </a:r>
                <a:r>
                  <a:rPr lang="en-GB" sz="2000" dirty="0" smtClean="0"/>
                  <a:t>(h</a:t>
                </a:r>
                <a:r>
                  <a:rPr lang="en-GB" sz="2000" baseline="-25000" dirty="0" smtClean="0"/>
                  <a:t>1</a:t>
                </a:r>
                <a:r>
                  <a:rPr lang="en-GB" sz="2000" dirty="0" smtClean="0"/>
                  <a:t>)</a:t>
                </a:r>
                <a:endParaRPr lang="en-GB" sz="2000" dirty="0"/>
              </a:p>
            </p:txBody>
          </p:sp>
        </mc:Choice>
        <mc:Fallback>
          <p:sp>
            <p:nvSpPr>
              <p:cNvPr id="32" name="Right Arrow 3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94913" y="2426614"/>
                <a:ext cx="3649295" cy="652427"/>
              </a:xfrm>
              <a:prstGeom prst="rightArrow">
                <a:avLst/>
              </a:prstGeom>
              <a:blipFill rotWithShape="1">
                <a:blip r:embed="rId5" cstate="print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0" name="Rounded Rectangular Callout 29"/>
          <p:cNvSpPr/>
          <p:nvPr/>
        </p:nvSpPr>
        <p:spPr>
          <a:xfrm>
            <a:off x="107504" y="1860686"/>
            <a:ext cx="1695018" cy="560202"/>
          </a:xfrm>
          <a:prstGeom prst="wedgeRoundRectCallout">
            <a:avLst>
              <a:gd name="adj1" fmla="val -20975"/>
              <a:gd name="adj2" fmla="val 193514"/>
              <a:gd name="adj3" fmla="val 16667"/>
            </a:avLst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2400" b="1" dirty="0" smtClean="0"/>
              <a:t>Sees </a:t>
            </a:r>
            <a:r>
              <a:rPr lang="en-GB" sz="2400" b="1" dirty="0" err="1" smtClean="0"/>
              <a:t>BB</a:t>
            </a:r>
            <a:r>
              <a:rPr lang="en-GB" sz="2400" b="1" baseline="-25000" dirty="0" err="1" smtClean="0">
                <a:solidFill>
                  <a:srgbClr val="FF0000"/>
                </a:solidFill>
              </a:rPr>
              <a:t>b</a:t>
            </a:r>
            <a:endParaRPr lang="en-GB" b="1" baseline="-25000" dirty="0">
              <a:solidFill>
                <a:srgbClr val="FF0000"/>
              </a:solidFill>
            </a:endParaRPr>
          </a:p>
        </p:txBody>
      </p:sp>
      <p:sp>
        <p:nvSpPr>
          <p:cNvPr id="33" name="Right Arrow 32"/>
          <p:cNvSpPr/>
          <p:nvPr/>
        </p:nvSpPr>
        <p:spPr>
          <a:xfrm>
            <a:off x="1397988" y="5104053"/>
            <a:ext cx="941764" cy="42061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 smtClean="0"/>
              <a:t>d</a:t>
            </a:r>
            <a:endParaRPr lang="en-GB" sz="2400" dirty="0"/>
          </a:p>
        </p:txBody>
      </p:sp>
      <mc:AlternateContent xmlns:mc="http://schemas.openxmlformats.org/markup-compatibility/2006">
        <mc:Choice xmlns:a14="http://schemas.microsoft.com/office/drawing/2010/main" xmlns="" Requires="a14">
          <p:sp>
            <p:nvSpPr>
              <p:cNvPr id="12" name="Rectangle 11"/>
              <p:cNvSpPr/>
              <p:nvPr/>
            </p:nvSpPr>
            <p:spPr>
              <a:xfrm>
                <a:off x="2411760" y="5085184"/>
                <a:ext cx="1603324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GB" sz="2400" b="1" dirty="0"/>
                  <a:t> </a:t>
                </a:r>
                <a:r>
                  <a:rPr lang="en-GB" sz="2400" b="1" dirty="0" smtClean="0">
                    <a:solidFill>
                      <a:schemeClr val="bg1"/>
                    </a:solidFill>
                  </a:rPr>
                  <a:t>win </a:t>
                </a:r>
                <a14:m>
                  <m:oMath xmlns:m="http://schemas.openxmlformats.org/officeDocument/2006/math">
                    <m:r>
                      <a:rPr lang="en-GB" sz="2400" b="1" i="1">
                        <a:solidFill>
                          <a:schemeClr val="bg1"/>
                        </a:solidFill>
                        <a:latin typeface="Cambria Math"/>
                        <a:ea typeface="Cambria Math"/>
                      </a:rPr>
                      <m:t>←</m:t>
                    </m:r>
                  </m:oMath>
                </a14:m>
                <a:r>
                  <a:rPr lang="en-GB" sz="2400" b="1" dirty="0">
                    <a:solidFill>
                      <a:schemeClr val="bg1"/>
                    </a:solidFill>
                  </a:rPr>
                  <a:t> d=b</a:t>
                </a:r>
              </a:p>
            </p:txBody>
          </p:sp>
        </mc:Choice>
        <mc:Fallback>
          <p:sp>
            <p:nvSpPr>
              <p:cNvPr id="12" name="Rectangle 1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11760" y="5085184"/>
                <a:ext cx="1603324" cy="461665"/>
              </a:xfrm>
              <a:prstGeom prst="rect">
                <a:avLst/>
              </a:prstGeom>
              <a:blipFill rotWithShape="1">
                <a:blip r:embed="rId6" cstate="print"/>
                <a:stretch>
                  <a:fillRect l="-1901" t="-10526" r="-4943" b="-2894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4" name="Right Arrow 33"/>
          <p:cNvSpPr/>
          <p:nvPr/>
        </p:nvSpPr>
        <p:spPr>
          <a:xfrm flipH="1">
            <a:off x="1331640" y="4520549"/>
            <a:ext cx="1091440" cy="45023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 smtClean="0"/>
              <a:t>result</a:t>
            </a:r>
            <a:endParaRPr lang="en-GB" sz="2400" dirty="0"/>
          </a:p>
        </p:txBody>
      </p:sp>
      <mc:AlternateContent xmlns:mc="http://schemas.openxmlformats.org/markup-compatibility/2006">
        <mc:Choice xmlns:a14="http://schemas.microsoft.com/office/drawing/2010/main" xmlns="" Requires="a14">
          <p:sp>
            <p:nvSpPr>
              <p:cNvPr id="35" name="Rectangle 34"/>
              <p:cNvSpPr/>
              <p:nvPr/>
            </p:nvSpPr>
            <p:spPr>
              <a:xfrm>
                <a:off x="2411760" y="4509120"/>
                <a:ext cx="2922275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GB" sz="2400" b="1" dirty="0" smtClean="0"/>
                  <a:t> </a:t>
                </a:r>
                <a:r>
                  <a:rPr lang="en-GB" sz="2400" b="1" dirty="0" smtClean="0">
                    <a:solidFill>
                      <a:schemeClr val="bg1"/>
                    </a:solidFill>
                  </a:rPr>
                  <a:t>r</a:t>
                </a:r>
                <a14:m>
                  <m:oMath xmlns:m="http://schemas.openxmlformats.org/officeDocument/2006/math">
                    <m:r>
                      <a:rPr lang="en-GB" sz="2400" b="1" i="0" smtClean="0">
                        <a:solidFill>
                          <a:schemeClr val="bg1"/>
                        </a:solidFill>
                        <a:latin typeface="Cambria Math"/>
                        <a:ea typeface="Cambria Math"/>
                      </a:rPr>
                      <m:t>𝐞𝐬𝐮𝐥𝐭</m:t>
                    </m:r>
                    <m:r>
                      <a:rPr lang="en-GB" sz="2400" b="1" i="1">
                        <a:solidFill>
                          <a:schemeClr val="bg1"/>
                        </a:solidFill>
                        <a:latin typeface="Cambria Math"/>
                        <a:ea typeface="Cambria Math"/>
                      </a:rPr>
                      <m:t>← </m:t>
                    </m:r>
                  </m:oMath>
                </a14:m>
                <a:r>
                  <a:rPr lang="en-GB" sz="2400" b="1" dirty="0" err="1" smtClean="0">
                    <a:solidFill>
                      <a:schemeClr val="bg1"/>
                    </a:solidFill>
                  </a:rPr>
                  <a:t>Tally</a:t>
                </a:r>
                <a:r>
                  <a:rPr lang="en-GB" sz="2400" b="1" baseline="-25000" dirty="0" err="1" smtClean="0">
                    <a:solidFill>
                      <a:schemeClr val="bg1"/>
                    </a:solidFill>
                  </a:rPr>
                  <a:t>SK</a:t>
                </a:r>
                <a:r>
                  <a:rPr lang="en-GB" sz="2400" b="1" dirty="0" smtClean="0">
                    <a:solidFill>
                      <a:schemeClr val="bg1"/>
                    </a:solidFill>
                  </a:rPr>
                  <a:t>(BB</a:t>
                </a:r>
                <a:r>
                  <a:rPr lang="en-GB" sz="2400" b="1" baseline="-25000" dirty="0" smtClean="0">
                    <a:solidFill>
                      <a:schemeClr val="bg1"/>
                    </a:solidFill>
                  </a:rPr>
                  <a:t>0</a:t>
                </a:r>
                <a:r>
                  <a:rPr lang="en-GB" sz="2400" b="1" dirty="0" smtClean="0">
                    <a:solidFill>
                      <a:schemeClr val="bg1"/>
                    </a:solidFill>
                  </a:rPr>
                  <a:t>)</a:t>
                </a:r>
                <a:endParaRPr lang="en-GB" sz="2400" b="1" dirty="0">
                  <a:solidFill>
                    <a:schemeClr val="bg1"/>
                  </a:solidFill>
                </a:endParaRPr>
              </a:p>
            </p:txBody>
          </p:sp>
        </mc:Choice>
        <mc:Fallback>
          <p:sp>
            <p:nvSpPr>
              <p:cNvPr id="35" name="Rectangle 3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11760" y="4509120"/>
                <a:ext cx="2922275" cy="461665"/>
              </a:xfrm>
              <a:prstGeom prst="rect">
                <a:avLst/>
              </a:prstGeom>
              <a:blipFill rotWithShape="1">
                <a:blip r:embed="rId7" cstate="print"/>
                <a:stretch>
                  <a:fillRect l="-1044" t="-10667" r="-2296" b="-3066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Rectangle 10"/>
          <p:cNvSpPr/>
          <p:nvPr/>
        </p:nvSpPr>
        <p:spPr>
          <a:xfrm>
            <a:off x="5085325" y="1916832"/>
            <a:ext cx="56679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3200" b="1" dirty="0" smtClean="0">
                <a:solidFill>
                  <a:schemeClr val="bg1"/>
                </a:solidFill>
              </a:rPr>
              <a:t>C</a:t>
            </a:r>
            <a:r>
              <a:rPr lang="en-GB" sz="3200" b="1" baseline="-25000" dirty="0" smtClean="0">
                <a:solidFill>
                  <a:schemeClr val="bg1"/>
                </a:solidFill>
              </a:rPr>
              <a:t>0</a:t>
            </a:r>
            <a:endParaRPr lang="en-GB" b="1" dirty="0">
              <a:solidFill>
                <a:schemeClr val="bg1"/>
              </a:solidFill>
            </a:endParaRPr>
          </a:p>
        </p:txBody>
      </p:sp>
      <p:grpSp>
        <p:nvGrpSpPr>
          <p:cNvPr id="17" name="Group 16"/>
          <p:cNvGrpSpPr/>
          <p:nvPr/>
        </p:nvGrpSpPr>
        <p:grpSpPr>
          <a:xfrm>
            <a:off x="5085325" y="3674442"/>
            <a:ext cx="1934947" cy="618654"/>
            <a:chOff x="5085325" y="3674442"/>
            <a:chExt cx="1934947" cy="618654"/>
          </a:xfrm>
        </p:grpSpPr>
        <p:sp>
          <p:nvSpPr>
            <p:cNvPr id="27" name="Rectangle 26"/>
            <p:cNvSpPr/>
            <p:nvPr/>
          </p:nvSpPr>
          <p:spPr>
            <a:xfrm>
              <a:off x="6453477" y="3674442"/>
              <a:ext cx="566795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GB" sz="3200" b="1" dirty="0" smtClean="0">
                  <a:solidFill>
                    <a:schemeClr val="bg1"/>
                  </a:solidFill>
                </a:rPr>
                <a:t>C</a:t>
              </a:r>
              <a:endParaRPr lang="en-GB" b="1" dirty="0">
                <a:solidFill>
                  <a:schemeClr val="bg1"/>
                </a:solidFill>
              </a:endParaRPr>
            </a:p>
          </p:txBody>
        </p:sp>
        <p:sp>
          <p:nvSpPr>
            <p:cNvPr id="26" name="Rectangle 25"/>
            <p:cNvSpPr/>
            <p:nvPr/>
          </p:nvSpPr>
          <p:spPr>
            <a:xfrm>
              <a:off x="5085325" y="3708321"/>
              <a:ext cx="566795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GB" sz="3200" b="1" dirty="0" smtClean="0">
                  <a:solidFill>
                    <a:schemeClr val="bg1"/>
                  </a:solidFill>
                </a:rPr>
                <a:t>C</a:t>
              </a:r>
              <a:endParaRPr lang="en-GB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8" name="Group 7"/>
          <p:cNvGrpSpPr/>
          <p:nvPr/>
        </p:nvGrpSpPr>
        <p:grpSpPr>
          <a:xfrm>
            <a:off x="2008178" y="1441242"/>
            <a:ext cx="6164222" cy="566762"/>
            <a:chOff x="2008178" y="1441242"/>
            <a:chExt cx="6164222" cy="566762"/>
          </a:xfrm>
        </p:grpSpPr>
        <p:sp>
          <p:nvSpPr>
            <p:cNvPr id="7" name="TextBox 6"/>
            <p:cNvSpPr txBox="1"/>
            <p:nvPr/>
          </p:nvSpPr>
          <p:spPr>
            <a:xfrm>
              <a:off x="2008178" y="1441242"/>
              <a:ext cx="57606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800" dirty="0" smtClean="0"/>
                <a:t>PK</a:t>
              </a:r>
              <a:endParaRPr lang="en-GB" sz="2800" dirty="0"/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7596336" y="1484784"/>
              <a:ext cx="57606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800" dirty="0" smtClean="0"/>
                <a:t>SK</a:t>
              </a:r>
              <a:endParaRPr lang="en-GB" sz="2800" dirty="0"/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2771800" y="5610771"/>
            <a:ext cx="648072" cy="884421"/>
            <a:chOff x="4067944" y="4149080"/>
            <a:chExt cx="648072" cy="884421"/>
          </a:xfrm>
        </p:grpSpPr>
        <p:sp>
          <p:nvSpPr>
            <p:cNvPr id="38" name="Down Arrow 37"/>
            <p:cNvSpPr/>
            <p:nvPr/>
          </p:nvSpPr>
          <p:spPr>
            <a:xfrm>
              <a:off x="4283968" y="4149080"/>
              <a:ext cx="180020" cy="360040"/>
            </a:xfrm>
            <a:prstGeom prst="down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4067944" y="4571836"/>
              <a:ext cx="64807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400" dirty="0" smtClean="0"/>
                <a:t>win</a:t>
              </a:r>
              <a:endParaRPr lang="en-GB" sz="2400" dirty="0"/>
            </a:p>
          </p:txBody>
        </p:sp>
      </p:grpSp>
      <mc:AlternateContent xmlns:mc="http://schemas.openxmlformats.org/markup-compatibility/2006">
        <mc:Choice xmlns:a14="http://schemas.microsoft.com/office/drawing/2010/main" xmlns="" Requires="a14">
          <p:sp>
            <p:nvSpPr>
              <p:cNvPr id="9" name="Rectangle 8"/>
              <p:cNvSpPr/>
              <p:nvPr/>
            </p:nvSpPr>
            <p:spPr>
              <a:xfrm>
                <a:off x="6660232" y="5013176"/>
                <a:ext cx="1702004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GB" sz="2800" b="1" dirty="0" smtClean="0">
                    <a:solidFill>
                      <a:srgbClr val="FF0000"/>
                    </a:solidFill>
                  </a:rPr>
                  <a:t>b</a:t>
                </a:r>
                <a:r>
                  <a:rPr lang="en-GB" sz="2800" b="1" dirty="0">
                    <a:solidFill>
                      <a:schemeClr val="bg1"/>
                    </a:solidFill>
                    <a:ea typeface="Cambria Math"/>
                  </a:rPr>
                  <a:t> </a:t>
                </a:r>
                <a14:m>
                  <m:oMath xmlns:m="http://schemas.openxmlformats.org/officeDocument/2006/math">
                    <m:r>
                      <a:rPr lang="en-GB" sz="2800" b="1" i="1">
                        <a:solidFill>
                          <a:schemeClr val="bg1"/>
                        </a:solidFill>
                        <a:latin typeface="Cambria Math"/>
                        <a:ea typeface="Cambria Math"/>
                      </a:rPr>
                      <m:t>←</m:t>
                    </m:r>
                    <m:r>
                      <a:rPr lang="en-GB" sz="2800" b="1" i="1" smtClean="0">
                        <a:solidFill>
                          <a:schemeClr val="bg1"/>
                        </a:solidFill>
                        <a:latin typeface="Cambria Math"/>
                        <a:ea typeface="Cambria Math"/>
                      </a:rPr>
                      <m:t>{</m:t>
                    </m:r>
                    <m:r>
                      <a:rPr lang="en-GB" sz="2800" b="1" i="1" smtClean="0">
                        <a:solidFill>
                          <a:schemeClr val="bg1"/>
                        </a:solidFill>
                        <a:latin typeface="Cambria Math"/>
                        <a:ea typeface="Cambria Math"/>
                      </a:rPr>
                      <m:t>𝟎</m:t>
                    </m:r>
                    <m:r>
                      <a:rPr lang="en-GB" sz="2800" b="1" i="1" smtClean="0">
                        <a:solidFill>
                          <a:schemeClr val="bg1"/>
                        </a:solidFill>
                        <a:latin typeface="Cambria Math"/>
                        <a:ea typeface="Cambria Math"/>
                      </a:rPr>
                      <m:t>,</m:t>
                    </m:r>
                    <m:r>
                      <a:rPr lang="en-GB" sz="2800" b="1" i="1" smtClean="0">
                        <a:solidFill>
                          <a:schemeClr val="bg1"/>
                        </a:solidFill>
                        <a:latin typeface="Cambria Math"/>
                        <a:ea typeface="Cambria Math"/>
                      </a:rPr>
                      <m:t>𝟏</m:t>
                    </m:r>
                    <m:r>
                      <a:rPr lang="en-GB" sz="2800" b="1" i="1" smtClean="0">
                        <a:solidFill>
                          <a:schemeClr val="bg1"/>
                        </a:solidFill>
                        <a:latin typeface="Cambria Math"/>
                        <a:ea typeface="Cambria Math"/>
                      </a:rPr>
                      <m:t>}</m:t>
                    </m:r>
                  </m:oMath>
                </a14:m>
                <a:endParaRPr lang="en-GB" dirty="0"/>
              </a:p>
            </p:txBody>
          </p:sp>
        </mc:Choice>
        <mc:Fallback>
          <p:sp>
            <p:nvSpPr>
              <p:cNvPr id="9" name="Rectangle 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60232" y="5013176"/>
                <a:ext cx="1702004" cy="523220"/>
              </a:xfrm>
              <a:prstGeom prst="rect">
                <a:avLst/>
              </a:prstGeom>
              <a:blipFill rotWithShape="1">
                <a:blip r:embed="rId8" cstate="print"/>
                <a:stretch>
                  <a:fillRect l="-7527" t="-10465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0" name="Picture 2" descr="C:\Program Files\Microsoft Office\MEDIA\CAGCAT10\j0292020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237211" y="2242666"/>
            <a:ext cx="708760" cy="6726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" name="Picture 2" descr="C:\Program Files\Microsoft Office\MEDIA\CAGCAT10\j0292020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389611" y="2395066"/>
            <a:ext cx="708760" cy="6726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2" name="Picture 2" descr="C:\Program Files\Microsoft Office\MEDIA\CAGCAT10\j0292020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03472" y="3802217"/>
            <a:ext cx="708760" cy="672697"/>
          </a:xfrm>
          <a:prstGeom prst="rect">
            <a:avLst/>
          </a:prstGeom>
          <a:solidFill>
            <a:srgbClr val="FF0000"/>
          </a:solidFill>
          <a:extLst/>
        </p:spPr>
      </p:pic>
      <p:pic>
        <p:nvPicPr>
          <p:cNvPr id="43" name="Picture 2" descr="C:\Program Files\Microsoft Office\MEDIA\CAGCAT10\j0292020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55872" y="3954617"/>
            <a:ext cx="708760" cy="672697"/>
          </a:xfrm>
          <a:prstGeom prst="rect">
            <a:avLst/>
          </a:prstGeom>
          <a:solidFill>
            <a:srgbClr val="FF0000"/>
          </a:solidFill>
          <a:extLst/>
        </p:spPr>
      </p:pic>
    </p:spTree>
    <p:extLst>
      <p:ext uri="{BB962C8B-B14F-4D97-AF65-F5344CB8AC3E}">
        <p14:creationId xmlns:p14="http://schemas.microsoft.com/office/powerpoint/2010/main" xmlns="" val="36610341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8" grpId="0" animBg="1"/>
      <p:bldP spid="3" grpId="0" animBg="1"/>
      <p:bldP spid="25" grpId="0"/>
      <p:bldP spid="29" grpId="0" animBg="1"/>
      <p:bldP spid="32" grpId="0" animBg="1"/>
      <p:bldP spid="30" grpId="0" animBg="1"/>
      <p:bldP spid="33" grpId="0" animBg="1"/>
      <p:bldP spid="12" grpId="0" animBg="1"/>
      <p:bldP spid="34" grpId="0" animBg="1"/>
      <p:bldP spid="35" grpId="0" animBg="1"/>
      <p:bldP spid="11" grpId="0"/>
      <p:bldP spid="9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26</a:t>
            </a:fld>
            <a:endParaRPr lang="en-US"/>
          </a:p>
        </p:txBody>
      </p:sp>
      <mc:AlternateContent xmlns:mc="http://schemas.openxmlformats.org/markup-compatibility/2006">
        <mc:Choice xmlns:a14="http://schemas.microsoft.com/office/drawing/2010/main" xmlns="" Requires="a14">
          <p:sp>
            <p:nvSpPr>
              <p:cNvPr id="5" name="TextBox 4"/>
              <p:cNvSpPr txBox="1"/>
              <p:nvPr/>
            </p:nvSpPr>
            <p:spPr>
              <a:xfrm>
                <a:off x="323528" y="332656"/>
                <a:ext cx="7920880" cy="1077218"/>
              </a:xfrm>
              <a:prstGeom prst="rect">
                <a:avLst/>
              </a:prstGeom>
            </p:spPr>
            <p:style>
              <a:lnRef idx="2">
                <a:schemeClr val="accent5">
                  <a:shade val="50000"/>
                </a:schemeClr>
              </a:lnRef>
              <a:fillRef idx="1">
                <a:schemeClr val="accent5"/>
              </a:fillRef>
              <a:effectRef idx="0">
                <a:schemeClr val="accent5"/>
              </a:effectRef>
              <a:fontRef idx="minor">
                <a:schemeClr val="lt1"/>
              </a:fontRef>
            </p:style>
            <p:txBody>
              <a:bodyPr wrap="square" rtlCol="0">
                <a:spAutoFit/>
              </a:bodyPr>
              <a:lstStyle/>
              <a:p>
                <a:r>
                  <a:rPr lang="en-GB" sz="3200" b="1" dirty="0" smtClean="0"/>
                  <a:t>Theorem:</a:t>
                </a:r>
                <a:r>
                  <a:rPr lang="en-GB" sz="3200" dirty="0" smtClean="0"/>
                  <a:t> If </a:t>
                </a:r>
                <a14:m>
                  <m:oMath xmlns:m="http://schemas.openxmlformats.org/officeDocument/2006/math">
                    <m:r>
                      <a:rPr lang="en-GB" sz="3200" i="1" smtClean="0">
                        <a:latin typeface="Cambria Math"/>
                        <a:ea typeface="Cambria Math"/>
                      </a:rPr>
                      <m:t>𝜋</m:t>
                    </m:r>
                    <m:r>
                      <m:rPr>
                        <m:nor/>
                      </m:rPr>
                      <a:rPr lang="en-GB" sz="3200" b="0" i="0" smtClean="0">
                        <a:latin typeface="Cambria Math"/>
                        <a:ea typeface="Cambria Math"/>
                      </a:rPr>
                      <m:t> </m:t>
                    </m:r>
                    <m:r>
                      <m:rPr>
                        <m:nor/>
                      </m:rPr>
                      <a:rPr lang="en-GB" sz="3200" b="0" i="0" dirty="0" smtClean="0"/>
                      <m:t>i</m:t>
                    </m:r>
                  </m:oMath>
                </a14:m>
                <a:r>
                  <a:rPr lang="en-GB" sz="3200" dirty="0" smtClean="0"/>
                  <a:t>s a non-malleable encryption scheme then Env2Vote(</a:t>
                </a:r>
                <a14:m>
                  <m:oMath xmlns:m="http://schemas.openxmlformats.org/officeDocument/2006/math">
                    <m:r>
                      <a:rPr lang="en-GB" sz="3200" i="1">
                        <a:latin typeface="Cambria Math"/>
                        <a:ea typeface="Cambria Math"/>
                      </a:rPr>
                      <m:t>𝜋</m:t>
                    </m:r>
                  </m:oMath>
                </a14:m>
                <a:r>
                  <a:rPr lang="en-GB" sz="3200" dirty="0" smtClean="0"/>
                  <a:t>) has </a:t>
                </a:r>
                <a:r>
                  <a:rPr lang="en-GB" sz="3200" dirty="0" smtClean="0"/>
                  <a:t>ballot </a:t>
                </a:r>
                <a:r>
                  <a:rPr lang="en-GB" sz="3200" dirty="0" smtClean="0"/>
                  <a:t>secrecy.</a:t>
                </a:r>
                <a:endParaRPr lang="en-GB" sz="3200" dirty="0"/>
              </a:p>
            </p:txBody>
          </p:sp>
        </mc:Choice>
        <mc:Fallback>
          <p:sp>
            <p:nvSpPr>
              <p:cNvPr id="5" name="TextBox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3528" y="332656"/>
                <a:ext cx="7920880" cy="1077218"/>
              </a:xfrm>
              <a:prstGeom prst="rect">
                <a:avLst/>
              </a:prstGeom>
              <a:blipFill rotWithShape="1">
                <a:blip r:embed="rId2" cstate="print"/>
                <a:stretch>
                  <a:fillRect l="-1765" t="-5556" b="-17222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8" name="Rectangle 27"/>
          <p:cNvSpPr/>
          <p:nvPr/>
        </p:nvSpPr>
        <p:spPr>
          <a:xfrm>
            <a:off x="144016" y="1677477"/>
            <a:ext cx="5364088" cy="4775859"/>
          </a:xfrm>
          <a:prstGeom prst="rect">
            <a:avLst/>
          </a:prstGeom>
          <a:solidFill>
            <a:srgbClr val="C00000"/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1" name="TextBox 30"/>
          <p:cNvSpPr txBox="1"/>
          <p:nvPr/>
        </p:nvSpPr>
        <p:spPr>
          <a:xfrm>
            <a:off x="7524328" y="1681644"/>
            <a:ext cx="5760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 smtClean="0"/>
              <a:t>PK</a:t>
            </a:r>
            <a:endParaRPr lang="en-GB" sz="2800" dirty="0"/>
          </a:p>
        </p:txBody>
      </p:sp>
      <p:sp>
        <p:nvSpPr>
          <p:cNvPr id="34" name="TextBox 33"/>
          <p:cNvSpPr txBox="1"/>
          <p:nvPr/>
        </p:nvSpPr>
        <p:spPr>
          <a:xfrm>
            <a:off x="7567750" y="3616437"/>
            <a:ext cx="6046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 smtClean="0"/>
              <a:t>SK</a:t>
            </a:r>
            <a:endParaRPr lang="en-GB" sz="2800" dirty="0"/>
          </a:p>
        </p:txBody>
      </p:sp>
      <p:pic>
        <p:nvPicPr>
          <p:cNvPr id="38" name="Picture 16" descr="C:\Documents and Settings\bogdan\Application Data\Microsoft\Media Catalog\Downloaded Clips\cl54\j0210820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179512" y="3068960"/>
            <a:ext cx="2249260" cy="2324150"/>
          </a:xfrm>
          <a:prstGeom prst="rect">
            <a:avLst/>
          </a:prstGeom>
          <a:solidFill>
            <a:schemeClr val="accent3"/>
          </a:solidFill>
          <a:extLst/>
        </p:spPr>
      </p:pic>
      <p:sp>
        <p:nvSpPr>
          <p:cNvPr id="39" name="Up Arrow 38"/>
          <p:cNvSpPr/>
          <p:nvPr/>
        </p:nvSpPr>
        <p:spPr>
          <a:xfrm rot="2529740">
            <a:off x="2362725" y="2223460"/>
            <a:ext cx="560626" cy="1333987"/>
          </a:xfrm>
          <a:prstGeom prst="upArrow">
            <a:avLst/>
          </a:prstGeom>
          <a:scene3d>
            <a:camera prst="orthographicFront">
              <a:rot lat="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GB" dirty="0" smtClean="0"/>
              <a:t>h</a:t>
            </a:r>
            <a:r>
              <a:rPr lang="en-GB" baseline="-25000" dirty="0" smtClean="0"/>
              <a:t>0</a:t>
            </a:r>
            <a:r>
              <a:rPr lang="en-GB" dirty="0" smtClean="0"/>
              <a:t>,h</a:t>
            </a:r>
            <a:r>
              <a:rPr lang="en-GB" baseline="-25000" dirty="0" smtClean="0"/>
              <a:t>1</a:t>
            </a:r>
            <a:endParaRPr lang="en-GB" baseline="-25000" dirty="0"/>
          </a:p>
        </p:txBody>
      </p:sp>
      <p:grpSp>
        <p:nvGrpSpPr>
          <p:cNvPr id="2" name="Group 1"/>
          <p:cNvGrpSpPr/>
          <p:nvPr/>
        </p:nvGrpSpPr>
        <p:grpSpPr>
          <a:xfrm>
            <a:off x="3203848" y="2230063"/>
            <a:ext cx="1019433" cy="2135041"/>
            <a:chOff x="3215199" y="2364656"/>
            <a:chExt cx="1019433" cy="2135041"/>
          </a:xfrm>
        </p:grpSpPr>
        <p:sp>
          <p:nvSpPr>
            <p:cNvPr id="30" name="Rectangle 29"/>
            <p:cNvSpPr/>
            <p:nvPr/>
          </p:nvSpPr>
          <p:spPr>
            <a:xfrm>
              <a:off x="3215199" y="2874083"/>
              <a:ext cx="1019433" cy="1625614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  <a:p>
              <a:pPr algn="ctr"/>
              <a:endParaRPr lang="en-GB" dirty="0" smtClean="0"/>
            </a:p>
            <a:p>
              <a:pPr algn="ctr"/>
              <a:endParaRPr lang="en-GB" dirty="0"/>
            </a:p>
            <a:p>
              <a:pPr algn="ctr"/>
              <a:endParaRPr lang="en-GB" dirty="0" smtClean="0"/>
            </a:p>
            <a:p>
              <a:pPr algn="ctr"/>
              <a:endParaRPr lang="en-GB" dirty="0"/>
            </a:p>
            <a:p>
              <a:pPr algn="ctr"/>
              <a:endParaRPr lang="en-GB" dirty="0" smtClean="0"/>
            </a:p>
            <a:p>
              <a:pPr algn="ctr"/>
              <a:endParaRPr lang="en-GB" dirty="0"/>
            </a:p>
            <a:p>
              <a:pPr algn="ctr"/>
              <a:endParaRPr lang="en-GB" dirty="0" smtClean="0"/>
            </a:p>
            <a:p>
              <a:pPr algn="ctr"/>
              <a:endParaRPr lang="en-GB" dirty="0"/>
            </a:p>
            <a:p>
              <a:pPr algn="ctr"/>
              <a:endParaRPr lang="en-GB" dirty="0"/>
            </a:p>
          </p:txBody>
        </p:sp>
        <p:sp>
          <p:nvSpPr>
            <p:cNvPr id="45" name="Rectangle 44"/>
            <p:cNvSpPr/>
            <p:nvPr/>
          </p:nvSpPr>
          <p:spPr>
            <a:xfrm>
              <a:off x="3258033" y="2364656"/>
              <a:ext cx="960519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5400" b="1" dirty="0" smtClean="0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chemeClr val="bg2">
                      <a:tint val="85000"/>
                      <a:satMod val="155000"/>
                    </a:scheme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</a:rPr>
                <a:t>BB</a:t>
              </a:r>
              <a:endParaRPr lang="en-US" sz="5400" b="1" baseline="-2500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endParaRPr>
            </a:p>
          </p:txBody>
        </p:sp>
      </p:grpSp>
      <p:sp>
        <p:nvSpPr>
          <p:cNvPr id="46" name="Right Arrow 45"/>
          <p:cNvSpPr/>
          <p:nvPr/>
        </p:nvSpPr>
        <p:spPr>
          <a:xfrm>
            <a:off x="2273436" y="3564019"/>
            <a:ext cx="953084" cy="60083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 smtClean="0"/>
              <a:t>C</a:t>
            </a:r>
            <a:endParaRPr lang="en-GB" sz="2400" dirty="0"/>
          </a:p>
        </p:txBody>
      </p:sp>
      <mc:AlternateContent xmlns:mc="http://schemas.openxmlformats.org/markup-compatibility/2006">
        <mc:Choice xmlns:a14="http://schemas.microsoft.com/office/drawing/2010/main" xmlns="" Requires="a14">
          <p:sp>
            <p:nvSpPr>
              <p:cNvPr id="48" name="Right Arrow 47"/>
              <p:cNvSpPr/>
              <p:nvPr/>
            </p:nvSpPr>
            <p:spPr>
              <a:xfrm flipH="1">
                <a:off x="4752019" y="2808134"/>
                <a:ext cx="2052229" cy="584112"/>
              </a:xfrm>
              <a:prstGeom prst="rightArrow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GB" sz="2000" b="1" dirty="0" smtClean="0"/>
                  <a:t>C</a:t>
                </a:r>
                <a:r>
                  <a:rPr lang="en-GB" sz="2000" b="1" baseline="-25000" dirty="0" smtClean="0"/>
                  <a:t>1</a:t>
                </a:r>
                <a:r>
                  <a:rPr lang="en-GB" sz="2000" dirty="0" smtClean="0"/>
                  <a:t> </a:t>
                </a:r>
                <a14:m>
                  <m:oMath xmlns:m="http://schemas.openxmlformats.org/officeDocument/2006/math">
                    <m:r>
                      <a:rPr lang="en-GB" sz="2000" i="1" smtClean="0">
                        <a:latin typeface="Cambria Math"/>
                        <a:ea typeface="Cambria Math"/>
                      </a:rPr>
                      <m:t>←</m:t>
                    </m:r>
                  </m:oMath>
                </a14:m>
                <a:r>
                  <a:rPr lang="en-GB" sz="2000" dirty="0" smtClean="0"/>
                  <a:t> ENC</a:t>
                </a:r>
                <a:r>
                  <a:rPr lang="en-GB" sz="2000" baseline="-25000" dirty="0" smtClean="0"/>
                  <a:t>PK</a:t>
                </a:r>
                <a:r>
                  <a:rPr lang="en-GB" sz="2000" dirty="0" smtClean="0"/>
                  <a:t>(h</a:t>
                </a:r>
                <a:r>
                  <a:rPr lang="en-GB" sz="2000" baseline="-25000" dirty="0" smtClean="0"/>
                  <a:t>b</a:t>
                </a:r>
                <a:r>
                  <a:rPr lang="en-GB" sz="2000" dirty="0" smtClean="0"/>
                  <a:t>)</a:t>
                </a:r>
                <a:endParaRPr lang="en-GB" sz="2000" dirty="0"/>
              </a:p>
            </p:txBody>
          </p:sp>
        </mc:Choice>
        <mc:Fallback>
          <p:sp>
            <p:nvSpPr>
              <p:cNvPr id="48" name="Right Arrow 4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flipH="1">
                <a:off x="4752019" y="2808134"/>
                <a:ext cx="2052229" cy="584112"/>
              </a:xfrm>
              <a:prstGeom prst="rightArrow">
                <a:avLst/>
              </a:prstGeom>
              <a:blipFill rotWithShape="1">
                <a:blip r:embed="rId4" cstate="print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0" name="Right Arrow 49"/>
          <p:cNvSpPr/>
          <p:nvPr/>
        </p:nvSpPr>
        <p:spPr>
          <a:xfrm>
            <a:off x="2428772" y="5463411"/>
            <a:ext cx="941764" cy="42061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 smtClean="0"/>
              <a:t>d</a:t>
            </a:r>
            <a:endParaRPr lang="en-GB" sz="2400" dirty="0"/>
          </a:p>
        </p:txBody>
      </p:sp>
      <p:sp>
        <p:nvSpPr>
          <p:cNvPr id="52" name="Right Arrow 51"/>
          <p:cNvSpPr/>
          <p:nvPr/>
        </p:nvSpPr>
        <p:spPr>
          <a:xfrm flipH="1">
            <a:off x="2290416" y="5013176"/>
            <a:ext cx="1091440" cy="45023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 smtClean="0"/>
              <a:t>result</a:t>
            </a:r>
            <a:endParaRPr lang="en-GB" sz="2400" dirty="0"/>
          </a:p>
        </p:txBody>
      </p:sp>
      <mc:AlternateContent xmlns:mc="http://schemas.openxmlformats.org/markup-compatibility/2006">
        <mc:Choice xmlns:a14="http://schemas.microsoft.com/office/drawing/2010/main" xmlns="" Requires="a14">
          <p:sp>
            <p:nvSpPr>
              <p:cNvPr id="53" name="Rectangle 52"/>
              <p:cNvSpPr/>
              <p:nvPr/>
            </p:nvSpPr>
            <p:spPr>
              <a:xfrm>
                <a:off x="2362424" y="4581128"/>
                <a:ext cx="2349233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GB" sz="2400" b="1" dirty="0" smtClean="0"/>
                  <a:t> </a:t>
                </a:r>
                <a:r>
                  <a:rPr lang="en-GB" sz="2400" b="1" dirty="0" smtClean="0">
                    <a:solidFill>
                      <a:schemeClr val="bg1"/>
                    </a:solidFill>
                  </a:rPr>
                  <a:t>r</a:t>
                </a:r>
                <a14:m>
                  <m:oMath xmlns:m="http://schemas.openxmlformats.org/officeDocument/2006/math">
                    <m:r>
                      <a:rPr lang="en-GB" sz="2400" b="1" i="0" smtClean="0">
                        <a:solidFill>
                          <a:schemeClr val="bg1"/>
                        </a:solidFill>
                        <a:latin typeface="Cambria Math"/>
                        <a:ea typeface="Cambria Math"/>
                      </a:rPr>
                      <m:t>𝐞𝐬𝐮𝐥𝐭</m:t>
                    </m:r>
                    <m:r>
                      <a:rPr lang="en-GB" sz="2400" b="1" i="1">
                        <a:solidFill>
                          <a:schemeClr val="bg1"/>
                        </a:solidFill>
                        <a:latin typeface="Cambria Math"/>
                        <a:ea typeface="Cambria Math"/>
                      </a:rPr>
                      <m:t>← </m:t>
                    </m:r>
                  </m:oMath>
                </a14:m>
                <a:r>
                  <a:rPr lang="en-GB" sz="2400" b="1" dirty="0" smtClean="0">
                    <a:solidFill>
                      <a:schemeClr val="bg1"/>
                    </a:solidFill>
                  </a:rPr>
                  <a:t>F(H</a:t>
                </a:r>
                <a:r>
                  <a:rPr lang="en-GB" sz="2400" b="1" baseline="-25000" dirty="0" smtClean="0">
                    <a:solidFill>
                      <a:schemeClr val="bg1"/>
                    </a:solidFill>
                  </a:rPr>
                  <a:t>0</a:t>
                </a:r>
                <a:r>
                  <a:rPr lang="en-GB" sz="2400" b="1" dirty="0" smtClean="0">
                    <a:solidFill>
                      <a:schemeClr val="bg1"/>
                    </a:solidFill>
                  </a:rPr>
                  <a:t>,V)</a:t>
                </a:r>
                <a:endParaRPr lang="en-GB" sz="2400" b="1" dirty="0">
                  <a:solidFill>
                    <a:schemeClr val="bg1"/>
                  </a:solidFill>
                </a:endParaRPr>
              </a:p>
            </p:txBody>
          </p:sp>
        </mc:Choice>
        <mc:Fallback>
          <p:sp>
            <p:nvSpPr>
              <p:cNvPr id="53" name="Rectangle 5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62424" y="4581128"/>
                <a:ext cx="2349233" cy="461665"/>
              </a:xfrm>
              <a:prstGeom prst="rect">
                <a:avLst/>
              </a:prstGeom>
              <a:blipFill rotWithShape="1">
                <a:blip r:embed="rId5" cstate="print"/>
                <a:stretch>
                  <a:fillRect l="-1299" t="-10526" r="-4416" b="-2894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4" name="Up Arrow 53"/>
          <p:cNvSpPr/>
          <p:nvPr/>
        </p:nvSpPr>
        <p:spPr>
          <a:xfrm rot="5400000">
            <a:off x="5497821" y="1485931"/>
            <a:ext cx="560626" cy="2052227"/>
          </a:xfrm>
          <a:prstGeom prst="upArrow">
            <a:avLst/>
          </a:prstGeom>
          <a:scene3d>
            <a:camera prst="orthographicFront">
              <a:rot lat="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GB" dirty="0" smtClean="0"/>
              <a:t>h</a:t>
            </a:r>
            <a:r>
              <a:rPr lang="en-GB" baseline="-25000" dirty="0" smtClean="0"/>
              <a:t>0</a:t>
            </a:r>
            <a:r>
              <a:rPr lang="en-GB" dirty="0" smtClean="0"/>
              <a:t>,h</a:t>
            </a:r>
            <a:r>
              <a:rPr lang="en-GB" baseline="-25000" dirty="0" smtClean="0"/>
              <a:t>1</a:t>
            </a:r>
            <a:endParaRPr lang="en-GB" baseline="-25000" dirty="0"/>
          </a:p>
        </p:txBody>
      </p:sp>
      <p:sp>
        <p:nvSpPr>
          <p:cNvPr id="55" name="Right Arrow 54"/>
          <p:cNvSpPr/>
          <p:nvPr/>
        </p:nvSpPr>
        <p:spPr>
          <a:xfrm>
            <a:off x="4762509" y="3944486"/>
            <a:ext cx="2329771" cy="60083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000" b="1" dirty="0"/>
              <a:t>C</a:t>
            </a:r>
            <a:r>
              <a:rPr lang="en-GB" sz="2000" b="1" baseline="-25000" dirty="0"/>
              <a:t>1</a:t>
            </a:r>
            <a:r>
              <a:rPr lang="en-GB" sz="2000" b="1" dirty="0"/>
              <a:t>, </a:t>
            </a:r>
            <a:r>
              <a:rPr lang="en-GB" sz="2000" b="1" dirty="0" smtClean="0"/>
              <a:t>C</a:t>
            </a:r>
            <a:r>
              <a:rPr lang="en-GB" sz="2000" b="1" baseline="-25000" dirty="0" smtClean="0"/>
              <a:t>2</a:t>
            </a:r>
            <a:r>
              <a:rPr lang="en-GB" sz="2000" b="1" dirty="0"/>
              <a:t>,…, </a:t>
            </a:r>
            <a:r>
              <a:rPr lang="en-GB" sz="2000" b="1" dirty="0" smtClean="0"/>
              <a:t>C</a:t>
            </a:r>
            <a:r>
              <a:rPr lang="en-GB" sz="2000" b="1" baseline="-25000" dirty="0" smtClean="0"/>
              <a:t>t</a:t>
            </a:r>
            <a:endParaRPr lang="en-GB" sz="2400" dirty="0"/>
          </a:p>
        </p:txBody>
      </p:sp>
      <p:sp>
        <p:nvSpPr>
          <p:cNvPr id="56" name="Right Arrow 55"/>
          <p:cNvSpPr/>
          <p:nvPr/>
        </p:nvSpPr>
        <p:spPr>
          <a:xfrm>
            <a:off x="4998388" y="5456654"/>
            <a:ext cx="941764" cy="42061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 smtClean="0"/>
              <a:t>d</a:t>
            </a:r>
            <a:endParaRPr lang="en-GB" sz="2400" dirty="0"/>
          </a:p>
        </p:txBody>
      </p:sp>
      <p:sp>
        <p:nvSpPr>
          <p:cNvPr id="57" name="Right Arrow 56"/>
          <p:cNvSpPr/>
          <p:nvPr/>
        </p:nvSpPr>
        <p:spPr>
          <a:xfrm flipH="1">
            <a:off x="4762509" y="4520550"/>
            <a:ext cx="2329771" cy="60083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000" b="1" dirty="0" smtClean="0"/>
              <a:t>v</a:t>
            </a:r>
            <a:r>
              <a:rPr lang="en-GB" sz="2000" b="1" baseline="-25000" dirty="0" smtClean="0"/>
              <a:t>1</a:t>
            </a:r>
            <a:r>
              <a:rPr lang="en-GB" sz="2000" b="1" dirty="0"/>
              <a:t>, </a:t>
            </a:r>
            <a:r>
              <a:rPr lang="en-GB" sz="2000" b="1" dirty="0" smtClean="0"/>
              <a:t>v</a:t>
            </a:r>
            <a:r>
              <a:rPr lang="en-GB" sz="2000" b="1" baseline="-25000" dirty="0" smtClean="0"/>
              <a:t>2</a:t>
            </a:r>
            <a:r>
              <a:rPr lang="en-GB" sz="2000" b="1" dirty="0"/>
              <a:t>,…, </a:t>
            </a:r>
            <a:r>
              <a:rPr lang="en-GB" sz="2000" b="1" dirty="0" err="1" smtClean="0"/>
              <a:t>v</a:t>
            </a:r>
            <a:r>
              <a:rPr lang="en-GB" sz="2000" b="1" baseline="-25000" dirty="0" err="1" smtClean="0"/>
              <a:t>t</a:t>
            </a:r>
            <a:endParaRPr lang="en-GB" sz="2400" dirty="0"/>
          </a:p>
        </p:txBody>
      </p:sp>
      <p:sp>
        <p:nvSpPr>
          <p:cNvPr id="58" name="Right Arrow 57"/>
          <p:cNvSpPr/>
          <p:nvPr/>
        </p:nvSpPr>
        <p:spPr>
          <a:xfrm>
            <a:off x="4716016" y="1628800"/>
            <a:ext cx="2052229" cy="58411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000" dirty="0" smtClean="0"/>
              <a:t>PK</a:t>
            </a:r>
            <a:endParaRPr lang="en-GB" sz="2000" dirty="0"/>
          </a:p>
        </p:txBody>
      </p:sp>
      <p:sp>
        <p:nvSpPr>
          <p:cNvPr id="43" name="Rectangle 42"/>
          <p:cNvSpPr/>
          <p:nvPr/>
        </p:nvSpPr>
        <p:spPr>
          <a:xfrm>
            <a:off x="3501386" y="3065572"/>
            <a:ext cx="56679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800" b="1" dirty="0" smtClean="0">
                <a:solidFill>
                  <a:schemeClr val="bg1"/>
                </a:solidFill>
              </a:rPr>
              <a:t>C</a:t>
            </a:r>
            <a:r>
              <a:rPr lang="en-GB" sz="2800" b="1" baseline="-25000" dirty="0" smtClean="0">
                <a:solidFill>
                  <a:schemeClr val="bg1"/>
                </a:solidFill>
              </a:rPr>
              <a:t>1</a:t>
            </a:r>
            <a:endParaRPr lang="en-GB" sz="1600" b="1" baseline="-25000" dirty="0">
              <a:solidFill>
                <a:schemeClr val="bg1"/>
              </a:solidFill>
            </a:endParaRPr>
          </a:p>
        </p:txBody>
      </p:sp>
      <p:sp>
        <p:nvSpPr>
          <p:cNvPr id="44" name="Rectangle 43"/>
          <p:cNvSpPr/>
          <p:nvPr/>
        </p:nvSpPr>
        <p:spPr>
          <a:xfrm>
            <a:off x="3523821" y="3588792"/>
            <a:ext cx="56679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800" b="1" dirty="0" smtClean="0">
                <a:solidFill>
                  <a:schemeClr val="bg1"/>
                </a:solidFill>
              </a:rPr>
              <a:t>C</a:t>
            </a:r>
            <a:endParaRPr lang="en-GB" sz="1600" b="1" dirty="0">
              <a:solidFill>
                <a:schemeClr val="bg1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7524328" y="1681644"/>
            <a:ext cx="5760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 smtClean="0"/>
              <a:t>PK</a:t>
            </a:r>
            <a:endParaRPr lang="en-GB" sz="2800" dirty="0"/>
          </a:p>
        </p:txBody>
      </p:sp>
    </p:spTree>
    <p:extLst>
      <p:ext uri="{BB962C8B-B14F-4D97-AF65-F5344CB8AC3E}">
        <p14:creationId xmlns:p14="http://schemas.microsoft.com/office/powerpoint/2010/main" xmlns="" val="4687556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7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-3.33333E-6 L -0.1901 0.03403 C -0.17604 0.04306 -0.47153 0.07223 -0.44965 0.07223 C -0.42465 0.07223 -0.62083 0.13195 -0.60677 0.12292 L -0.69236 0.15486 " pathEditMode="relative" rAng="0" ptsTypes="FffFF">
                                      <p:cBhvr>
                                        <p:cTn id="15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4618" y="77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6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 animBg="1"/>
      <p:bldP spid="46" grpId="0" animBg="1"/>
      <p:bldP spid="48" grpId="0" animBg="1"/>
      <p:bldP spid="50" grpId="0" animBg="1"/>
      <p:bldP spid="52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43" grpId="0"/>
      <p:bldP spid="44" grpId="0"/>
      <p:bldP spid="25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27</a:t>
            </a:fld>
            <a:endParaRPr lang="en-US"/>
          </a:p>
        </p:txBody>
      </p:sp>
      <mc:AlternateContent xmlns:mc="http://schemas.openxmlformats.org/markup-compatibility/2006">
        <mc:Choice xmlns:a14="http://schemas.microsoft.com/office/drawing/2010/main" xmlns="" Requires="a14">
          <p:sp>
            <p:nvSpPr>
              <p:cNvPr id="5" name="TextBox 4"/>
              <p:cNvSpPr txBox="1"/>
              <p:nvPr/>
            </p:nvSpPr>
            <p:spPr>
              <a:xfrm>
                <a:off x="323528" y="332656"/>
                <a:ext cx="7920880" cy="1077218"/>
              </a:xfrm>
              <a:prstGeom prst="rect">
                <a:avLst/>
              </a:prstGeom>
            </p:spPr>
            <p:style>
              <a:lnRef idx="2">
                <a:schemeClr val="accent5">
                  <a:shade val="50000"/>
                </a:schemeClr>
              </a:lnRef>
              <a:fillRef idx="1">
                <a:schemeClr val="accent5"/>
              </a:fillRef>
              <a:effectRef idx="0">
                <a:schemeClr val="accent5"/>
              </a:effectRef>
              <a:fontRef idx="minor">
                <a:schemeClr val="lt1"/>
              </a:fontRef>
            </p:style>
            <p:txBody>
              <a:bodyPr wrap="square" rtlCol="0">
                <a:spAutoFit/>
              </a:bodyPr>
              <a:lstStyle/>
              <a:p>
                <a:r>
                  <a:rPr lang="en-GB" sz="3200" b="1" dirty="0" smtClean="0"/>
                  <a:t>Theorem:</a:t>
                </a:r>
                <a:r>
                  <a:rPr lang="en-GB" sz="3200" dirty="0" smtClean="0"/>
                  <a:t> If </a:t>
                </a:r>
                <a14:m>
                  <m:oMath xmlns:m="http://schemas.openxmlformats.org/officeDocument/2006/math">
                    <m:r>
                      <a:rPr lang="en-GB" sz="3200" i="1" smtClean="0">
                        <a:latin typeface="Cambria Math"/>
                        <a:ea typeface="Cambria Math"/>
                      </a:rPr>
                      <m:t>𝜋</m:t>
                    </m:r>
                    <m:r>
                      <m:rPr>
                        <m:nor/>
                      </m:rPr>
                      <a:rPr lang="en-GB" sz="3200" b="0" i="0" smtClean="0">
                        <a:latin typeface="Cambria Math"/>
                        <a:ea typeface="Cambria Math"/>
                      </a:rPr>
                      <m:t> </m:t>
                    </m:r>
                    <m:r>
                      <m:rPr>
                        <m:nor/>
                      </m:rPr>
                      <a:rPr lang="en-GB" sz="3200" b="0" i="0" dirty="0" smtClean="0"/>
                      <m:t>i</m:t>
                    </m:r>
                  </m:oMath>
                </a14:m>
                <a:r>
                  <a:rPr lang="en-GB" sz="3200" dirty="0" smtClean="0"/>
                  <a:t>s a non-malleable encryption scheme then Env2Vote(</a:t>
                </a:r>
                <a14:m>
                  <m:oMath xmlns:m="http://schemas.openxmlformats.org/officeDocument/2006/math">
                    <m:r>
                      <a:rPr lang="en-GB" sz="3200" i="1">
                        <a:latin typeface="Cambria Math"/>
                        <a:ea typeface="Cambria Math"/>
                      </a:rPr>
                      <m:t>𝜋</m:t>
                    </m:r>
                  </m:oMath>
                </a14:m>
                <a:r>
                  <a:rPr lang="en-GB" sz="3200" dirty="0" smtClean="0"/>
                  <a:t>) has vote secrecy.</a:t>
                </a:r>
                <a:endParaRPr lang="en-GB" sz="3200" dirty="0"/>
              </a:p>
            </p:txBody>
          </p:sp>
        </mc:Choice>
        <mc:Fallback>
          <p:sp>
            <p:nvSpPr>
              <p:cNvPr id="5" name="TextBox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3528" y="332656"/>
                <a:ext cx="7920880" cy="1077218"/>
              </a:xfrm>
              <a:prstGeom prst="rect">
                <a:avLst/>
              </a:prstGeom>
              <a:blipFill rotWithShape="1">
                <a:blip r:embed="rId2" cstate="print"/>
                <a:stretch>
                  <a:fillRect l="-1765" t="-5556" b="-17222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8" name="Rectangle 27"/>
          <p:cNvSpPr/>
          <p:nvPr/>
        </p:nvSpPr>
        <p:spPr>
          <a:xfrm>
            <a:off x="144016" y="1677477"/>
            <a:ext cx="5364088" cy="4775859"/>
          </a:xfrm>
          <a:prstGeom prst="rect">
            <a:avLst/>
          </a:prstGeom>
          <a:solidFill>
            <a:srgbClr val="C00000"/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1" name="TextBox 30"/>
          <p:cNvSpPr txBox="1"/>
          <p:nvPr/>
        </p:nvSpPr>
        <p:spPr>
          <a:xfrm>
            <a:off x="7524328" y="1681644"/>
            <a:ext cx="5760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 smtClean="0"/>
              <a:t>PK</a:t>
            </a:r>
            <a:endParaRPr lang="en-GB" sz="2800" dirty="0"/>
          </a:p>
        </p:txBody>
      </p:sp>
      <p:sp>
        <p:nvSpPr>
          <p:cNvPr id="34" name="TextBox 33"/>
          <p:cNvSpPr txBox="1"/>
          <p:nvPr/>
        </p:nvSpPr>
        <p:spPr>
          <a:xfrm>
            <a:off x="7567750" y="3616437"/>
            <a:ext cx="6046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 smtClean="0"/>
              <a:t>SK</a:t>
            </a:r>
            <a:endParaRPr lang="en-GB" sz="2800" dirty="0"/>
          </a:p>
        </p:txBody>
      </p:sp>
      <p:pic>
        <p:nvPicPr>
          <p:cNvPr id="38" name="Picture 16" descr="C:\Documents and Settings\bogdan\Application Data\Microsoft\Media Catalog\Downloaded Clips\cl54\j0210820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179512" y="3068960"/>
            <a:ext cx="2249260" cy="2324150"/>
          </a:xfrm>
          <a:prstGeom prst="rect">
            <a:avLst/>
          </a:prstGeom>
          <a:solidFill>
            <a:schemeClr val="accent3"/>
          </a:solidFill>
          <a:extLst/>
        </p:spPr>
      </p:pic>
      <p:sp>
        <p:nvSpPr>
          <p:cNvPr id="39" name="Up Arrow 38"/>
          <p:cNvSpPr/>
          <p:nvPr/>
        </p:nvSpPr>
        <p:spPr>
          <a:xfrm rot="2529740">
            <a:off x="2362725" y="2223460"/>
            <a:ext cx="560626" cy="1333987"/>
          </a:xfrm>
          <a:prstGeom prst="upArrow">
            <a:avLst/>
          </a:prstGeom>
          <a:scene3d>
            <a:camera prst="orthographicFront">
              <a:rot lat="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GB" dirty="0" smtClean="0"/>
              <a:t>h</a:t>
            </a:r>
            <a:r>
              <a:rPr lang="en-GB" baseline="-25000" dirty="0" smtClean="0"/>
              <a:t>0</a:t>
            </a:r>
            <a:r>
              <a:rPr lang="en-GB" dirty="0" smtClean="0"/>
              <a:t>,h</a:t>
            </a:r>
            <a:r>
              <a:rPr lang="en-GB" baseline="-25000" dirty="0" smtClean="0"/>
              <a:t>1</a:t>
            </a:r>
            <a:endParaRPr lang="en-GB" baseline="-25000" dirty="0"/>
          </a:p>
        </p:txBody>
      </p:sp>
      <p:grpSp>
        <p:nvGrpSpPr>
          <p:cNvPr id="2" name="Group 1"/>
          <p:cNvGrpSpPr/>
          <p:nvPr/>
        </p:nvGrpSpPr>
        <p:grpSpPr>
          <a:xfrm>
            <a:off x="3203848" y="2230063"/>
            <a:ext cx="1019433" cy="2135041"/>
            <a:chOff x="3215199" y="2364656"/>
            <a:chExt cx="1019433" cy="2135041"/>
          </a:xfrm>
        </p:grpSpPr>
        <p:sp>
          <p:nvSpPr>
            <p:cNvPr id="30" name="Rectangle 29"/>
            <p:cNvSpPr/>
            <p:nvPr/>
          </p:nvSpPr>
          <p:spPr>
            <a:xfrm>
              <a:off x="3215199" y="2874083"/>
              <a:ext cx="1019433" cy="1625614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  <a:p>
              <a:pPr algn="ctr"/>
              <a:endParaRPr lang="en-GB" dirty="0" smtClean="0"/>
            </a:p>
            <a:p>
              <a:pPr algn="ctr"/>
              <a:endParaRPr lang="en-GB" dirty="0"/>
            </a:p>
            <a:p>
              <a:pPr algn="ctr"/>
              <a:endParaRPr lang="en-GB" dirty="0" smtClean="0"/>
            </a:p>
            <a:p>
              <a:pPr algn="ctr"/>
              <a:endParaRPr lang="en-GB" dirty="0"/>
            </a:p>
            <a:p>
              <a:pPr algn="ctr"/>
              <a:endParaRPr lang="en-GB" dirty="0" smtClean="0"/>
            </a:p>
            <a:p>
              <a:pPr algn="ctr"/>
              <a:endParaRPr lang="en-GB" dirty="0"/>
            </a:p>
            <a:p>
              <a:pPr algn="ctr"/>
              <a:endParaRPr lang="en-GB" dirty="0" smtClean="0"/>
            </a:p>
            <a:p>
              <a:pPr algn="ctr"/>
              <a:endParaRPr lang="en-GB" dirty="0"/>
            </a:p>
            <a:p>
              <a:pPr algn="ctr"/>
              <a:endParaRPr lang="en-GB" dirty="0"/>
            </a:p>
          </p:txBody>
        </p:sp>
        <p:sp>
          <p:nvSpPr>
            <p:cNvPr id="45" name="Rectangle 44"/>
            <p:cNvSpPr/>
            <p:nvPr/>
          </p:nvSpPr>
          <p:spPr>
            <a:xfrm>
              <a:off x="3258033" y="2364656"/>
              <a:ext cx="960519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5400" b="1" dirty="0" smtClean="0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chemeClr val="bg2">
                      <a:tint val="85000"/>
                      <a:satMod val="155000"/>
                    </a:scheme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</a:rPr>
                <a:t>BB</a:t>
              </a:r>
              <a:endParaRPr lang="en-US" sz="5400" b="1" baseline="-2500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endParaRPr>
            </a:p>
          </p:txBody>
        </p:sp>
      </p:grpSp>
      <p:sp>
        <p:nvSpPr>
          <p:cNvPr id="46" name="Right Arrow 45"/>
          <p:cNvSpPr/>
          <p:nvPr/>
        </p:nvSpPr>
        <p:spPr>
          <a:xfrm>
            <a:off x="2273436" y="3564019"/>
            <a:ext cx="953084" cy="60083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 smtClean="0"/>
              <a:t>C’</a:t>
            </a:r>
            <a:endParaRPr lang="en-GB" sz="2400" dirty="0"/>
          </a:p>
        </p:txBody>
      </p:sp>
      <mc:AlternateContent xmlns:mc="http://schemas.openxmlformats.org/markup-compatibility/2006">
        <mc:Choice xmlns:a14="http://schemas.microsoft.com/office/drawing/2010/main" xmlns="" Requires="a14">
          <p:sp>
            <p:nvSpPr>
              <p:cNvPr id="48" name="Right Arrow 47"/>
              <p:cNvSpPr/>
              <p:nvPr/>
            </p:nvSpPr>
            <p:spPr>
              <a:xfrm flipH="1">
                <a:off x="4752019" y="2808134"/>
                <a:ext cx="2052229" cy="584112"/>
              </a:xfrm>
              <a:prstGeom prst="rightArrow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GB" sz="2000" b="1" dirty="0" smtClean="0"/>
                  <a:t>C</a:t>
                </a:r>
                <a:r>
                  <a:rPr lang="en-GB" sz="2000" dirty="0" smtClean="0"/>
                  <a:t> </a:t>
                </a:r>
                <a14:m>
                  <m:oMath xmlns:m="http://schemas.openxmlformats.org/officeDocument/2006/math">
                    <m:r>
                      <a:rPr lang="en-GB" sz="2000" i="1" smtClean="0">
                        <a:latin typeface="Cambria Math"/>
                        <a:ea typeface="Cambria Math"/>
                      </a:rPr>
                      <m:t>←</m:t>
                    </m:r>
                  </m:oMath>
                </a14:m>
                <a:r>
                  <a:rPr lang="en-GB" sz="2000" dirty="0" smtClean="0"/>
                  <a:t> ENC</a:t>
                </a:r>
                <a:r>
                  <a:rPr lang="en-GB" sz="2000" baseline="-25000" dirty="0" smtClean="0"/>
                  <a:t>PK</a:t>
                </a:r>
                <a:r>
                  <a:rPr lang="en-GB" sz="2000" dirty="0" smtClean="0"/>
                  <a:t>(h</a:t>
                </a:r>
                <a:r>
                  <a:rPr lang="en-GB" sz="2000" baseline="-25000" dirty="0" smtClean="0"/>
                  <a:t>b</a:t>
                </a:r>
                <a:r>
                  <a:rPr lang="en-GB" sz="2000" dirty="0" smtClean="0"/>
                  <a:t>)</a:t>
                </a:r>
                <a:endParaRPr lang="en-GB" sz="2000" dirty="0"/>
              </a:p>
            </p:txBody>
          </p:sp>
        </mc:Choice>
        <mc:Fallback>
          <p:sp>
            <p:nvSpPr>
              <p:cNvPr id="48" name="Right Arrow 4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flipH="1">
                <a:off x="4752019" y="2808134"/>
                <a:ext cx="2052229" cy="584112"/>
              </a:xfrm>
              <a:prstGeom prst="rightArrow">
                <a:avLst/>
              </a:prstGeom>
              <a:blipFill rotWithShape="1">
                <a:blip r:embed="rId4" cstate="print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0" name="Right Arrow 49"/>
          <p:cNvSpPr/>
          <p:nvPr/>
        </p:nvSpPr>
        <p:spPr>
          <a:xfrm>
            <a:off x="2428772" y="5463411"/>
            <a:ext cx="941764" cy="42061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 smtClean="0"/>
              <a:t>d</a:t>
            </a:r>
            <a:endParaRPr lang="en-GB" sz="2400" dirty="0"/>
          </a:p>
        </p:txBody>
      </p:sp>
      <p:sp>
        <p:nvSpPr>
          <p:cNvPr id="52" name="Right Arrow 51"/>
          <p:cNvSpPr/>
          <p:nvPr/>
        </p:nvSpPr>
        <p:spPr>
          <a:xfrm flipH="1">
            <a:off x="2290416" y="5013176"/>
            <a:ext cx="1091440" cy="45023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 smtClean="0"/>
              <a:t>result</a:t>
            </a:r>
            <a:endParaRPr lang="en-GB" sz="2400" dirty="0"/>
          </a:p>
        </p:txBody>
      </p:sp>
      <mc:AlternateContent xmlns:mc="http://schemas.openxmlformats.org/markup-compatibility/2006">
        <mc:Choice xmlns:a14="http://schemas.microsoft.com/office/drawing/2010/main" xmlns="" Requires="a14">
          <p:sp>
            <p:nvSpPr>
              <p:cNvPr id="53" name="Rectangle 52"/>
              <p:cNvSpPr/>
              <p:nvPr/>
            </p:nvSpPr>
            <p:spPr>
              <a:xfrm>
                <a:off x="2362424" y="4581128"/>
                <a:ext cx="2349233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GB" sz="2400" b="1" dirty="0" smtClean="0"/>
                  <a:t> </a:t>
                </a:r>
                <a:r>
                  <a:rPr lang="en-GB" sz="2400" b="1" dirty="0" smtClean="0">
                    <a:solidFill>
                      <a:schemeClr val="bg1"/>
                    </a:solidFill>
                  </a:rPr>
                  <a:t>r</a:t>
                </a:r>
                <a14:m>
                  <m:oMath xmlns:m="http://schemas.openxmlformats.org/officeDocument/2006/math">
                    <m:r>
                      <a:rPr lang="en-GB" sz="2400" b="1" i="0" smtClean="0">
                        <a:solidFill>
                          <a:schemeClr val="bg1"/>
                        </a:solidFill>
                        <a:latin typeface="Cambria Math"/>
                        <a:ea typeface="Cambria Math"/>
                      </a:rPr>
                      <m:t>𝐞𝐬𝐮𝐥𝐭</m:t>
                    </m:r>
                    <m:r>
                      <a:rPr lang="en-GB" sz="2400" b="1" i="1">
                        <a:solidFill>
                          <a:schemeClr val="bg1"/>
                        </a:solidFill>
                        <a:latin typeface="Cambria Math"/>
                        <a:ea typeface="Cambria Math"/>
                      </a:rPr>
                      <m:t>← </m:t>
                    </m:r>
                  </m:oMath>
                </a14:m>
                <a:r>
                  <a:rPr lang="en-GB" sz="2400" b="1" dirty="0" smtClean="0">
                    <a:solidFill>
                      <a:schemeClr val="bg1"/>
                    </a:solidFill>
                  </a:rPr>
                  <a:t>F(H</a:t>
                </a:r>
                <a:r>
                  <a:rPr lang="en-GB" sz="2400" b="1" baseline="-25000" dirty="0" smtClean="0">
                    <a:solidFill>
                      <a:schemeClr val="bg1"/>
                    </a:solidFill>
                  </a:rPr>
                  <a:t>0</a:t>
                </a:r>
                <a:r>
                  <a:rPr lang="en-GB" sz="2400" b="1" dirty="0" smtClean="0">
                    <a:solidFill>
                      <a:schemeClr val="bg1"/>
                    </a:solidFill>
                  </a:rPr>
                  <a:t>,V)</a:t>
                </a:r>
                <a:endParaRPr lang="en-GB" sz="2400" b="1" dirty="0">
                  <a:solidFill>
                    <a:schemeClr val="bg1"/>
                  </a:solidFill>
                </a:endParaRPr>
              </a:p>
            </p:txBody>
          </p:sp>
        </mc:Choice>
        <mc:Fallback>
          <p:sp>
            <p:nvSpPr>
              <p:cNvPr id="53" name="Rectangle 5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62424" y="4581128"/>
                <a:ext cx="2349233" cy="461665"/>
              </a:xfrm>
              <a:prstGeom prst="rect">
                <a:avLst/>
              </a:prstGeom>
              <a:blipFill rotWithShape="1">
                <a:blip r:embed="rId5" cstate="print"/>
                <a:stretch>
                  <a:fillRect l="-1299" t="-10526" r="-4416" b="-2894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4" name="Up Arrow 53"/>
          <p:cNvSpPr/>
          <p:nvPr/>
        </p:nvSpPr>
        <p:spPr>
          <a:xfrm rot="5400000">
            <a:off x="5497821" y="1485931"/>
            <a:ext cx="560626" cy="2052227"/>
          </a:xfrm>
          <a:prstGeom prst="upArrow">
            <a:avLst/>
          </a:prstGeom>
          <a:scene3d>
            <a:camera prst="orthographicFront">
              <a:rot lat="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GB" dirty="0" smtClean="0"/>
              <a:t>h</a:t>
            </a:r>
            <a:r>
              <a:rPr lang="en-GB" baseline="-25000" dirty="0" smtClean="0"/>
              <a:t>0</a:t>
            </a:r>
            <a:r>
              <a:rPr lang="en-GB" dirty="0" smtClean="0"/>
              <a:t>,h</a:t>
            </a:r>
            <a:r>
              <a:rPr lang="en-GB" baseline="-25000" dirty="0" smtClean="0"/>
              <a:t>1</a:t>
            </a:r>
            <a:endParaRPr lang="en-GB" baseline="-25000" dirty="0"/>
          </a:p>
        </p:txBody>
      </p:sp>
      <p:sp>
        <p:nvSpPr>
          <p:cNvPr id="55" name="Right Arrow 54"/>
          <p:cNvSpPr/>
          <p:nvPr/>
        </p:nvSpPr>
        <p:spPr>
          <a:xfrm>
            <a:off x="4762509" y="3944486"/>
            <a:ext cx="2329771" cy="60083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000" b="1" dirty="0"/>
              <a:t>C</a:t>
            </a:r>
            <a:r>
              <a:rPr lang="en-GB" sz="2000" b="1" baseline="-25000" dirty="0"/>
              <a:t>1</a:t>
            </a:r>
            <a:r>
              <a:rPr lang="en-GB" sz="2000" b="1" dirty="0"/>
              <a:t>, </a:t>
            </a:r>
            <a:r>
              <a:rPr lang="en-GB" sz="2000" b="1" dirty="0" smtClean="0"/>
              <a:t>C</a:t>
            </a:r>
            <a:r>
              <a:rPr lang="en-GB" sz="2000" b="1" baseline="-25000" dirty="0" smtClean="0"/>
              <a:t>2</a:t>
            </a:r>
            <a:r>
              <a:rPr lang="en-GB" sz="2000" b="1" dirty="0"/>
              <a:t>,…, </a:t>
            </a:r>
            <a:r>
              <a:rPr lang="en-GB" sz="2000" b="1" dirty="0" smtClean="0"/>
              <a:t>C</a:t>
            </a:r>
            <a:r>
              <a:rPr lang="en-GB" sz="2000" b="1" baseline="-25000" dirty="0" smtClean="0"/>
              <a:t>t</a:t>
            </a:r>
            <a:endParaRPr lang="en-GB" sz="2400" dirty="0"/>
          </a:p>
        </p:txBody>
      </p:sp>
      <p:sp>
        <p:nvSpPr>
          <p:cNvPr id="56" name="Right Arrow 55"/>
          <p:cNvSpPr/>
          <p:nvPr/>
        </p:nvSpPr>
        <p:spPr>
          <a:xfrm>
            <a:off x="4998388" y="5456654"/>
            <a:ext cx="941764" cy="42061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 smtClean="0"/>
              <a:t>d</a:t>
            </a:r>
            <a:endParaRPr lang="en-GB" sz="2400" dirty="0"/>
          </a:p>
        </p:txBody>
      </p:sp>
      <p:sp>
        <p:nvSpPr>
          <p:cNvPr id="57" name="Right Arrow 56"/>
          <p:cNvSpPr/>
          <p:nvPr/>
        </p:nvSpPr>
        <p:spPr>
          <a:xfrm flipH="1">
            <a:off x="4762509" y="4520550"/>
            <a:ext cx="2329771" cy="60083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000" b="1" dirty="0" smtClean="0"/>
              <a:t>v</a:t>
            </a:r>
            <a:r>
              <a:rPr lang="en-GB" sz="2000" b="1" baseline="-25000" dirty="0" smtClean="0"/>
              <a:t>1</a:t>
            </a:r>
            <a:r>
              <a:rPr lang="en-GB" sz="2000" b="1" dirty="0"/>
              <a:t>, </a:t>
            </a:r>
            <a:r>
              <a:rPr lang="en-GB" sz="2000" b="1" dirty="0" smtClean="0"/>
              <a:t>v</a:t>
            </a:r>
            <a:r>
              <a:rPr lang="en-GB" sz="2000" b="1" baseline="-25000" dirty="0" smtClean="0"/>
              <a:t>2</a:t>
            </a:r>
            <a:r>
              <a:rPr lang="en-GB" sz="2000" b="1" dirty="0"/>
              <a:t>,…, </a:t>
            </a:r>
            <a:r>
              <a:rPr lang="en-GB" sz="2000" b="1" dirty="0" err="1" smtClean="0"/>
              <a:t>v</a:t>
            </a:r>
            <a:r>
              <a:rPr lang="en-GB" sz="2000" b="1" baseline="-25000" dirty="0" err="1" smtClean="0"/>
              <a:t>t</a:t>
            </a:r>
            <a:endParaRPr lang="en-GB" sz="2400" dirty="0"/>
          </a:p>
        </p:txBody>
      </p:sp>
      <p:sp>
        <p:nvSpPr>
          <p:cNvPr id="58" name="Right Arrow 57"/>
          <p:cNvSpPr/>
          <p:nvPr/>
        </p:nvSpPr>
        <p:spPr>
          <a:xfrm>
            <a:off x="4716016" y="1628800"/>
            <a:ext cx="2052229" cy="58411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000" dirty="0" smtClean="0"/>
              <a:t>PK</a:t>
            </a:r>
            <a:endParaRPr lang="en-GB" sz="2000" dirty="0"/>
          </a:p>
        </p:txBody>
      </p:sp>
      <p:sp>
        <p:nvSpPr>
          <p:cNvPr id="43" name="Rectangle 42"/>
          <p:cNvSpPr/>
          <p:nvPr/>
        </p:nvSpPr>
        <p:spPr>
          <a:xfrm>
            <a:off x="3501386" y="3065572"/>
            <a:ext cx="56679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800" b="1" dirty="0" smtClean="0">
                <a:solidFill>
                  <a:schemeClr val="bg1"/>
                </a:solidFill>
              </a:rPr>
              <a:t>C</a:t>
            </a:r>
            <a:endParaRPr lang="en-GB" sz="1600" b="1" baseline="-25000" dirty="0">
              <a:solidFill>
                <a:schemeClr val="bg1"/>
              </a:solidFill>
            </a:endParaRPr>
          </a:p>
        </p:txBody>
      </p:sp>
      <p:sp>
        <p:nvSpPr>
          <p:cNvPr id="44" name="Rectangle 43"/>
          <p:cNvSpPr/>
          <p:nvPr/>
        </p:nvSpPr>
        <p:spPr>
          <a:xfrm>
            <a:off x="3523821" y="3588792"/>
            <a:ext cx="56679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800" b="1" dirty="0" smtClean="0">
                <a:solidFill>
                  <a:schemeClr val="bg1"/>
                </a:solidFill>
              </a:rPr>
              <a:t>C’</a:t>
            </a:r>
            <a:endParaRPr lang="en-GB" sz="1600" b="1" dirty="0">
              <a:solidFill>
                <a:schemeClr val="bg1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7524328" y="1681644"/>
            <a:ext cx="5760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 smtClean="0"/>
              <a:t>PK</a:t>
            </a:r>
            <a:endParaRPr lang="en-GB" sz="2800" dirty="0"/>
          </a:p>
        </p:txBody>
      </p:sp>
      <mc:AlternateContent xmlns:mc="http://schemas.openxmlformats.org/markup-compatibility/2006">
        <mc:Choice xmlns:a14="http://schemas.microsoft.com/office/drawing/2010/main" xmlns="" Requires="a14">
          <p:sp>
            <p:nvSpPr>
              <p:cNvPr id="26" name="Rectangle 25"/>
              <p:cNvSpPr/>
              <p:nvPr/>
            </p:nvSpPr>
            <p:spPr>
              <a:xfrm>
                <a:off x="6228184" y="1700808"/>
                <a:ext cx="3168352" cy="4352999"/>
              </a:xfrm>
              <a:prstGeom prst="rect">
                <a:avLst/>
              </a:prstGeom>
            </p:spPr>
            <p:style>
              <a:lnRef idx="2">
                <a:schemeClr val="accent2">
                  <a:shade val="50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vert="horz" rtlCol="0" anchor="ctr"/>
              <a:lstStyle/>
              <a:p>
                <a:endParaRPr lang="en-GB" sz="2000" b="1" dirty="0" smtClean="0"/>
              </a:p>
              <a:p>
                <a:r>
                  <a:rPr lang="en-GB" sz="2400" b="1" dirty="0" err="1" smtClean="0"/>
                  <a:t>Params</a:t>
                </a:r>
                <a:r>
                  <a:rPr lang="en-GB" sz="2400" b="1" dirty="0" smtClean="0"/>
                  <a:t> </a:t>
                </a:r>
                <a14:m>
                  <m:oMath xmlns:m="http://schemas.openxmlformats.org/officeDocument/2006/math">
                    <m:r>
                      <a:rPr lang="en-GB" sz="2400" b="1" i="1">
                        <a:latin typeface="Cambria Math"/>
                        <a:ea typeface="Cambria Math"/>
                      </a:rPr>
                      <m:t>←</m:t>
                    </m:r>
                  </m:oMath>
                </a14:m>
                <a:r>
                  <a:rPr lang="en-GB" sz="2400" b="1" dirty="0" smtClean="0"/>
                  <a:t> Setup()</a:t>
                </a:r>
              </a:p>
              <a:p>
                <a:r>
                  <a:rPr lang="en-GB" sz="2400" b="1" dirty="0" smtClean="0"/>
                  <a:t>  (PK,SK ) </a:t>
                </a:r>
                <a14:m>
                  <m:oMath xmlns:m="http://schemas.openxmlformats.org/officeDocument/2006/math">
                    <m:r>
                      <a:rPr lang="en-GB" sz="2400" b="1" i="1">
                        <a:latin typeface="Cambria Math"/>
                        <a:ea typeface="Cambria Math"/>
                      </a:rPr>
                      <m:t>←</m:t>
                    </m:r>
                    <m:r>
                      <a:rPr lang="en-GB" sz="2400" b="1" i="1" smtClean="0">
                        <a:latin typeface="Cambria Math"/>
                        <a:ea typeface="Cambria Math"/>
                      </a:rPr>
                      <m:t> </m:t>
                    </m:r>
                  </m:oMath>
                </a14:m>
                <a:r>
                  <a:rPr lang="en-GB" sz="2400" b="1" dirty="0" smtClean="0"/>
                  <a:t> Kg (</a:t>
                </a:r>
                <a:r>
                  <a:rPr lang="en-GB" sz="2400" b="1" dirty="0" err="1" smtClean="0"/>
                  <a:t>params</a:t>
                </a:r>
                <a:r>
                  <a:rPr lang="en-GB" sz="2400" b="1" dirty="0" smtClean="0"/>
                  <a:t>)</a:t>
                </a:r>
              </a:p>
              <a:p>
                <a:endParaRPr lang="en-GB" sz="2400" b="1" dirty="0" smtClean="0"/>
              </a:p>
              <a:p>
                <a:r>
                  <a:rPr lang="en-GB" sz="2400" b="1" dirty="0" smtClean="0"/>
                  <a:t>   </a:t>
                </a:r>
                <a:r>
                  <a:rPr lang="en-GB" sz="2400" b="1" dirty="0"/>
                  <a:t>b</a:t>
                </a:r>
                <a14:m>
                  <m:oMath xmlns:m="http://schemas.openxmlformats.org/officeDocument/2006/math">
                    <m:r>
                      <a:rPr lang="en-GB" sz="2400" b="1">
                        <a:latin typeface="Cambria Math"/>
                        <a:ea typeface="Cambria Math"/>
                      </a:rPr>
                      <m:t> </m:t>
                    </m:r>
                    <m:r>
                      <a:rPr lang="en-GB" sz="2400" b="1" i="1">
                        <a:latin typeface="Cambria Math"/>
                        <a:ea typeface="Cambria Math"/>
                      </a:rPr>
                      <m:t> ←{</m:t>
                    </m:r>
                    <m:r>
                      <a:rPr lang="en-GB" sz="2400" b="1" i="1">
                        <a:latin typeface="Cambria Math"/>
                        <a:ea typeface="Cambria Math"/>
                      </a:rPr>
                      <m:t>𝟎</m:t>
                    </m:r>
                    <m:r>
                      <a:rPr lang="en-GB" sz="2400" b="1" i="1">
                        <a:latin typeface="Cambria Math"/>
                        <a:ea typeface="Cambria Math"/>
                      </a:rPr>
                      <m:t>,</m:t>
                    </m:r>
                    <m:r>
                      <a:rPr lang="en-GB" sz="2400" b="1" i="1">
                        <a:latin typeface="Cambria Math"/>
                        <a:ea typeface="Cambria Math"/>
                      </a:rPr>
                      <m:t>𝟏</m:t>
                    </m:r>
                    <m:r>
                      <a:rPr lang="en-GB" sz="2400" b="1" i="1">
                        <a:latin typeface="Cambria Math"/>
                        <a:ea typeface="Cambria Math"/>
                      </a:rPr>
                      <m:t>}</m:t>
                    </m:r>
                  </m:oMath>
                </a14:m>
                <a:endParaRPr lang="en-GB" sz="2400" b="1" dirty="0"/>
              </a:p>
              <a:p>
                <a:r>
                  <a:rPr lang="en-GB" sz="2400" b="1" dirty="0" smtClean="0"/>
                  <a:t>   </a:t>
                </a:r>
                <a:r>
                  <a:rPr lang="en-GB" sz="2400" b="1" dirty="0"/>
                  <a:t>C</a:t>
                </a:r>
                <a:r>
                  <a:rPr lang="en-GB" sz="2400" b="1" dirty="0">
                    <a:ea typeface="Cambria Math"/>
                  </a:rPr>
                  <a:t> </a:t>
                </a:r>
                <a14:m>
                  <m:oMath xmlns:m="http://schemas.openxmlformats.org/officeDocument/2006/math">
                    <m:r>
                      <a:rPr lang="en-GB" sz="2400" b="1" i="1">
                        <a:latin typeface="Cambria Math"/>
                        <a:ea typeface="Cambria Math"/>
                      </a:rPr>
                      <m:t>← </m:t>
                    </m:r>
                  </m:oMath>
                </a14:m>
                <a:r>
                  <a:rPr lang="en-GB" sz="2400" b="1" dirty="0" err="1" smtClean="0"/>
                  <a:t>Enc</a:t>
                </a:r>
                <a:r>
                  <a:rPr lang="en-GB" sz="2400" b="1" baseline="-25000" dirty="0" err="1" smtClean="0"/>
                  <a:t>PK</a:t>
                </a:r>
                <a:r>
                  <a:rPr lang="en-GB" sz="2400" b="1" dirty="0" smtClean="0"/>
                  <a:t>(M</a:t>
                </a:r>
                <a:r>
                  <a:rPr lang="en-GB" sz="2400" b="1" baseline="-25000" dirty="0" smtClean="0"/>
                  <a:t>b</a:t>
                </a:r>
                <a:r>
                  <a:rPr lang="en-GB" sz="2400" b="1" dirty="0" smtClean="0"/>
                  <a:t>)</a:t>
                </a:r>
              </a:p>
              <a:p>
                <a:endParaRPr lang="en-GB" sz="2400" b="1" dirty="0" smtClean="0"/>
              </a:p>
              <a:p>
                <a:r>
                  <a:rPr lang="en-GB" sz="2400" b="1" dirty="0" err="1" smtClean="0"/>
                  <a:t>M</a:t>
                </a:r>
                <a:r>
                  <a:rPr lang="en-GB" sz="2400" b="1" baseline="-25000" dirty="0" err="1" smtClean="0"/>
                  <a:t>i</a:t>
                </a:r>
                <a:r>
                  <a:rPr lang="en-GB" sz="2400" b="1" dirty="0" smtClean="0">
                    <a:ea typeface="Cambria Math"/>
                  </a:rPr>
                  <a:t> </a:t>
                </a:r>
                <a14:m>
                  <m:oMath xmlns:m="http://schemas.openxmlformats.org/officeDocument/2006/math">
                    <m:r>
                      <a:rPr lang="en-GB" sz="2400" b="1" i="1">
                        <a:latin typeface="Cambria Math"/>
                        <a:ea typeface="Cambria Math"/>
                      </a:rPr>
                      <m:t>← </m:t>
                    </m:r>
                  </m:oMath>
                </a14:m>
                <a:r>
                  <a:rPr lang="en-GB" sz="2400" b="1" dirty="0" err="1" smtClean="0"/>
                  <a:t>Dec</a:t>
                </a:r>
                <a:r>
                  <a:rPr lang="en-GB" sz="2400" b="1" baseline="-25000" dirty="0" err="1" smtClean="0"/>
                  <a:t>PK</a:t>
                </a:r>
                <a:r>
                  <a:rPr lang="en-GB" sz="2400" b="1" dirty="0" smtClean="0"/>
                  <a:t>(</a:t>
                </a:r>
                <a:r>
                  <a:rPr lang="en-GB" sz="2400" b="1" dirty="0" err="1" smtClean="0"/>
                  <a:t>C</a:t>
                </a:r>
                <a:r>
                  <a:rPr lang="en-GB" sz="2400" b="1" baseline="-25000" dirty="0" err="1" smtClean="0"/>
                  <a:t>i</a:t>
                </a:r>
                <a:r>
                  <a:rPr lang="en-GB" sz="2400" b="1" dirty="0" smtClean="0"/>
                  <a:t>),   for </a:t>
                </a:r>
                <a:r>
                  <a:rPr lang="en-GB" sz="2400" b="1" dirty="0" err="1" smtClean="0"/>
                  <a:t>i</a:t>
                </a:r>
                <a:r>
                  <a:rPr lang="en-GB" sz="2400" b="1" dirty="0" smtClean="0"/>
                  <a:t>=1..n</a:t>
                </a:r>
                <a:endParaRPr lang="en-GB" sz="2400" b="1" baseline="-25000" dirty="0"/>
              </a:p>
              <a:p>
                <a:endParaRPr lang="en-GB" sz="2400" b="1" dirty="0" smtClean="0"/>
              </a:p>
              <a:p>
                <a:r>
                  <a:rPr lang="en-GB" sz="2400" b="1" dirty="0" smtClean="0"/>
                  <a:t> </a:t>
                </a:r>
                <a:r>
                  <a:rPr lang="en-GB" sz="2400" b="1" dirty="0" smtClean="0"/>
                  <a:t>win </a:t>
                </a:r>
                <a14:m>
                  <m:oMath xmlns:m="http://schemas.openxmlformats.org/officeDocument/2006/math">
                    <m:r>
                      <a:rPr lang="en-GB" sz="2400" b="1" i="1">
                        <a:latin typeface="Cambria Math"/>
                        <a:ea typeface="Cambria Math"/>
                      </a:rPr>
                      <m:t>←</m:t>
                    </m:r>
                  </m:oMath>
                </a14:m>
                <a:r>
                  <a:rPr lang="en-GB" sz="2400" b="1" dirty="0" smtClean="0"/>
                  <a:t> d=b</a:t>
                </a:r>
              </a:p>
              <a:p>
                <a:endParaRPr lang="en-GB" sz="2000" b="1" dirty="0"/>
              </a:p>
              <a:p>
                <a:endParaRPr lang="en-GB" sz="2000" b="1" dirty="0" smtClean="0"/>
              </a:p>
            </p:txBody>
          </p:sp>
        </mc:Choice>
        <mc:Fallback>
          <p:sp>
            <p:nvSpPr>
              <p:cNvPr id="26" name="Rectangle 2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28184" y="1700808"/>
                <a:ext cx="3168352" cy="4352999"/>
              </a:xfrm>
              <a:prstGeom prst="rect">
                <a:avLst/>
              </a:prstGeom>
              <a:blipFill rotWithShape="1">
                <a:blip r:embed="rId6" cstate="print"/>
                <a:stretch>
                  <a:fillRect l="-2677" t="-1532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xmlns="" val="37550493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2.22222E-6 L 0.14566 -0.00232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274" y="-11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7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-3.33333E-6 L -0.1901 0.03403 C -0.17604 0.04306 -0.47153 0.07223 -0.44965 0.07223 C -0.42465 0.07223 -0.62083 0.13195 -0.60677 0.12292 L -0.69236 0.15486 " pathEditMode="relative" rAng="0" ptsTypes="FffFF">
                                      <p:cBhvr>
                                        <p:cTn id="19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4618" y="77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0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 animBg="1"/>
      <p:bldP spid="46" grpId="0" animBg="1"/>
      <p:bldP spid="48" grpId="0" animBg="1"/>
      <p:bldP spid="50" grpId="0" animBg="1"/>
      <p:bldP spid="52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43" grpId="0"/>
      <p:bldP spid="44" grpId="0"/>
      <p:bldP spid="25" grpId="0"/>
      <p:bldP spid="26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Zero Knowledge Proofs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531788" y="5625048"/>
            <a:ext cx="548640" cy="396240"/>
          </a:xfrm>
        </p:spPr>
        <p:txBody>
          <a:bodyPr/>
          <a:lstStyle/>
          <a:p>
            <a:fld id="{6E2D2B3B-882E-40F3-A32F-6DD516915044}" type="slidenum">
              <a:rPr lang="en-US" smtClean="0"/>
              <a:pPr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4588003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Interactive proofs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29</a:t>
            </a:fld>
            <a:endParaRPr lang="en-US"/>
          </a:p>
        </p:txBody>
      </p:sp>
      <p:pic>
        <p:nvPicPr>
          <p:cNvPr id="1026" name="Picture 2" descr="C:\Users\toshiba\AppData\Local\Microsoft\Windows\Temporary Internet Files\Content.IE5\99RO1EIG\MC900390996[1]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9552" y="2852936"/>
            <a:ext cx="2386328" cy="22209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C:\Users\toshiba\AppData\Local\Microsoft\Windows\Temporary Internet Files\Content.IE5\99RO1EIG\MC900390996[1].wmf"/>
          <p:cNvPicPr>
            <a:picLocks noChangeAspect="1" noChangeArrowheads="1"/>
          </p:cNvPicPr>
          <p:nvPr/>
        </p:nvPicPr>
        <p:blipFill>
          <a:blip r:embed="rId3" cstate="print">
            <a:grayscl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5148064" y="2936205"/>
            <a:ext cx="2386328" cy="22209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1763688" y="2268659"/>
            <a:ext cx="5040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 smtClean="0"/>
              <a:t>w</a:t>
            </a:r>
            <a:endParaRPr lang="en-GB" dirty="0"/>
          </a:p>
        </p:txBody>
      </p:sp>
      <p:sp>
        <p:nvSpPr>
          <p:cNvPr id="10" name="TextBox 9"/>
          <p:cNvSpPr txBox="1"/>
          <p:nvPr/>
        </p:nvSpPr>
        <p:spPr>
          <a:xfrm>
            <a:off x="3851920" y="1196752"/>
            <a:ext cx="5040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 smtClean="0"/>
              <a:t>X</a:t>
            </a:r>
            <a:endParaRPr lang="en-GB" dirty="0"/>
          </a:p>
        </p:txBody>
      </p:sp>
      <p:grpSp>
        <p:nvGrpSpPr>
          <p:cNvPr id="3" name="Group 2"/>
          <p:cNvGrpSpPr/>
          <p:nvPr/>
        </p:nvGrpSpPr>
        <p:grpSpPr>
          <a:xfrm>
            <a:off x="3131840" y="1916832"/>
            <a:ext cx="2016224" cy="3024336"/>
            <a:chOff x="3131840" y="1916832"/>
            <a:chExt cx="2016224" cy="3024336"/>
          </a:xfrm>
        </p:grpSpPr>
        <p:sp>
          <p:nvSpPr>
            <p:cNvPr id="11" name="Right Arrow 10"/>
            <p:cNvSpPr/>
            <p:nvPr/>
          </p:nvSpPr>
          <p:spPr>
            <a:xfrm>
              <a:off x="3275856" y="1916832"/>
              <a:ext cx="1872208" cy="504056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b="1" dirty="0" smtClean="0"/>
                <a:t>M</a:t>
              </a:r>
              <a:r>
                <a:rPr lang="en-GB" b="1" baseline="-25000" dirty="0" smtClean="0"/>
                <a:t>1</a:t>
              </a:r>
              <a:endParaRPr lang="en-GB" b="1" baseline="-25000" dirty="0"/>
            </a:p>
          </p:txBody>
        </p:sp>
        <p:sp>
          <p:nvSpPr>
            <p:cNvPr id="14" name="Right Arrow 13"/>
            <p:cNvSpPr/>
            <p:nvPr/>
          </p:nvSpPr>
          <p:spPr>
            <a:xfrm flipH="1">
              <a:off x="3131840" y="2564904"/>
              <a:ext cx="1872208" cy="504056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dirty="0" smtClean="0"/>
                <a:t>M</a:t>
              </a:r>
              <a:r>
                <a:rPr lang="en-GB" baseline="-25000" dirty="0" smtClean="0"/>
                <a:t>2</a:t>
              </a:r>
              <a:endParaRPr lang="en-GB" baseline="-25000" dirty="0"/>
            </a:p>
          </p:txBody>
        </p:sp>
        <p:sp>
          <p:nvSpPr>
            <p:cNvPr id="15" name="Right Arrow 14"/>
            <p:cNvSpPr/>
            <p:nvPr/>
          </p:nvSpPr>
          <p:spPr>
            <a:xfrm>
              <a:off x="3275856" y="3140968"/>
              <a:ext cx="1872208" cy="504056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dirty="0" smtClean="0"/>
                <a:t>M</a:t>
              </a:r>
              <a:r>
                <a:rPr lang="en-GB" baseline="-25000" dirty="0" smtClean="0"/>
                <a:t>3</a:t>
              </a:r>
              <a:endParaRPr lang="en-GB" baseline="-25000" dirty="0"/>
            </a:p>
          </p:txBody>
        </p:sp>
        <p:sp>
          <p:nvSpPr>
            <p:cNvPr id="17" name="Right Arrow 16"/>
            <p:cNvSpPr/>
            <p:nvPr/>
          </p:nvSpPr>
          <p:spPr>
            <a:xfrm>
              <a:off x="3275856" y="4437112"/>
              <a:ext cx="1872208" cy="504056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dirty="0" err="1" smtClean="0"/>
                <a:t>M</a:t>
              </a:r>
              <a:r>
                <a:rPr lang="en-GB" baseline="-25000" dirty="0" err="1" smtClean="0"/>
                <a:t>n</a:t>
              </a:r>
              <a:endParaRPr lang="en-GB" baseline="-25000" dirty="0"/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539552" y="5265204"/>
            <a:ext cx="13681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b="1" dirty="0" err="1" smtClean="0"/>
              <a:t>Prover</a:t>
            </a:r>
            <a:endParaRPr lang="en-GB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6300192" y="5301208"/>
            <a:ext cx="15121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b="1" dirty="0" smtClean="0"/>
              <a:t>Verifier</a:t>
            </a:r>
            <a:endParaRPr lang="en-GB" b="1" dirty="0"/>
          </a:p>
        </p:txBody>
      </p:sp>
      <p:sp>
        <p:nvSpPr>
          <p:cNvPr id="16" name="TextBox 15"/>
          <p:cNvSpPr txBox="1"/>
          <p:nvPr/>
        </p:nvSpPr>
        <p:spPr>
          <a:xfrm>
            <a:off x="3851920" y="1188041"/>
            <a:ext cx="5040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 smtClean="0"/>
              <a:t>X</a:t>
            </a:r>
            <a:endParaRPr lang="en-GB" dirty="0"/>
          </a:p>
        </p:txBody>
      </p:sp>
      <p:sp>
        <p:nvSpPr>
          <p:cNvPr id="7" name="Down Arrow Callout 6"/>
          <p:cNvSpPr/>
          <p:nvPr/>
        </p:nvSpPr>
        <p:spPr>
          <a:xfrm rot="1657119">
            <a:off x="321375" y="1193554"/>
            <a:ext cx="4199841" cy="1872706"/>
          </a:xfrm>
          <a:prstGeom prst="downArrowCallout">
            <a:avLst>
              <a:gd name="adj1" fmla="val 50000"/>
              <a:gd name="adj2" fmla="val 50576"/>
              <a:gd name="adj3" fmla="val 25000"/>
              <a:gd name="adj4" fmla="val 64977"/>
            </a:avLst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 smtClean="0">
                <a:solidFill>
                  <a:sysClr val="windowText" lastClr="000000"/>
                </a:solidFill>
              </a:rPr>
              <a:t>Wants to convince the Verifier that something is true about  X. Formally that: </a:t>
            </a:r>
            <a:r>
              <a:rPr lang="en-GB" b="1" dirty="0" err="1" smtClean="0">
                <a:solidFill>
                  <a:sysClr val="windowText" lastClr="000000"/>
                </a:solidFill>
              </a:rPr>
              <a:t>Rel</a:t>
            </a:r>
            <a:r>
              <a:rPr lang="en-GB" b="1" dirty="0" smtClean="0">
                <a:solidFill>
                  <a:sysClr val="windowText" lastClr="000000"/>
                </a:solidFill>
              </a:rPr>
              <a:t>(</a:t>
            </a:r>
            <a:r>
              <a:rPr lang="en-GB" b="1" dirty="0" err="1" smtClean="0">
                <a:solidFill>
                  <a:sysClr val="windowText" lastClr="000000"/>
                </a:solidFill>
              </a:rPr>
              <a:t>X,w</a:t>
            </a:r>
            <a:r>
              <a:rPr lang="en-GB" b="1" dirty="0" smtClean="0">
                <a:solidFill>
                  <a:sysClr val="windowText" lastClr="000000"/>
                </a:solidFill>
              </a:rPr>
              <a:t>) for some w.</a:t>
            </a:r>
          </a:p>
          <a:p>
            <a:pPr algn="ctr"/>
            <a:r>
              <a:rPr lang="en-GB" b="1" dirty="0" smtClean="0">
                <a:solidFill>
                  <a:sysClr val="windowText" lastClr="000000"/>
                </a:solidFill>
              </a:rPr>
              <a:t>Variant: the </a:t>
            </a:r>
            <a:r>
              <a:rPr lang="en-GB" b="1" dirty="0" err="1" smtClean="0">
                <a:solidFill>
                  <a:sysClr val="windowText" lastClr="000000"/>
                </a:solidFill>
              </a:rPr>
              <a:t>prover</a:t>
            </a:r>
            <a:r>
              <a:rPr lang="en-GB" b="1" dirty="0" smtClean="0">
                <a:solidFill>
                  <a:sysClr val="windowText" lastClr="000000"/>
                </a:solidFill>
              </a:rPr>
              <a:t>  actually knows such a w</a:t>
            </a:r>
            <a:endParaRPr lang="en-GB" b="1" dirty="0">
              <a:solidFill>
                <a:sysClr val="windowText" lastClr="000000"/>
              </a:solidFill>
            </a:endParaRPr>
          </a:p>
        </p:txBody>
      </p:sp>
      <p:sp>
        <p:nvSpPr>
          <p:cNvPr id="9" name="Cloud 8"/>
          <p:cNvSpPr/>
          <p:nvPr/>
        </p:nvSpPr>
        <p:spPr>
          <a:xfrm>
            <a:off x="6341228" y="953435"/>
            <a:ext cx="1800200" cy="1656184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000" b="1" dirty="0" smtClean="0"/>
              <a:t>Accept/</a:t>
            </a:r>
          </a:p>
          <a:p>
            <a:pPr algn="ctr"/>
            <a:r>
              <a:rPr lang="en-GB" sz="2000" b="1" dirty="0" smtClean="0"/>
              <a:t>Reject</a:t>
            </a:r>
            <a:endParaRPr lang="en-GB" sz="2000" b="1" dirty="0"/>
          </a:p>
        </p:txBody>
      </p:sp>
      <p:sp>
        <p:nvSpPr>
          <p:cNvPr id="12" name="Rounded Rectangle 11"/>
          <p:cNvSpPr/>
          <p:nvPr/>
        </p:nvSpPr>
        <p:spPr>
          <a:xfrm>
            <a:off x="141246" y="2775475"/>
            <a:ext cx="8535210" cy="3699701"/>
          </a:xfrm>
          <a:prstGeom prst="roundRect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2800" b="1" dirty="0" smtClean="0"/>
              <a:t>Examples: 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n-GB" sz="2600" b="1" dirty="0" err="1" smtClean="0"/>
              <a:t>Rel</a:t>
            </a:r>
            <a:r>
              <a:rPr lang="en-GB" sz="2600" b="1" baseline="-25000" dirty="0" err="1" smtClean="0"/>
              <a:t>g,h</a:t>
            </a:r>
            <a:r>
              <a:rPr lang="en-GB" sz="2600" b="1" dirty="0" smtClean="0"/>
              <a:t> ((X,Y),z) </a:t>
            </a:r>
            <a:r>
              <a:rPr lang="en-GB" sz="2600" b="1" dirty="0" err="1" smtClean="0"/>
              <a:t>iff</a:t>
            </a:r>
            <a:r>
              <a:rPr lang="en-GB" sz="2600" b="1" dirty="0" smtClean="0"/>
              <a:t> X=</a:t>
            </a:r>
            <a:r>
              <a:rPr lang="en-GB" sz="2600" b="1" dirty="0" err="1" smtClean="0"/>
              <a:t>g</a:t>
            </a:r>
            <a:r>
              <a:rPr lang="en-GB" sz="2600" b="1" baseline="30000" dirty="0" err="1" smtClean="0"/>
              <a:t>z</a:t>
            </a:r>
            <a:r>
              <a:rPr lang="en-GB" sz="2600" b="1" dirty="0" smtClean="0"/>
              <a:t> and Y=</a:t>
            </a:r>
            <a:r>
              <a:rPr lang="en-GB" sz="2600" b="1" dirty="0" err="1"/>
              <a:t>h</a:t>
            </a:r>
            <a:r>
              <a:rPr lang="en-GB" sz="2600" b="1" baseline="30000" dirty="0" err="1"/>
              <a:t>z</a:t>
            </a:r>
            <a:endParaRPr lang="en-GB" sz="2600" b="1" dirty="0" smtClean="0"/>
          </a:p>
          <a:p>
            <a:pPr marL="342900" indent="-342900">
              <a:buFont typeface="Arial" pitchFamily="34" charset="0"/>
              <a:buChar char="•"/>
            </a:pPr>
            <a:r>
              <a:rPr lang="en-GB" sz="2600" b="1" dirty="0" err="1" smtClean="0"/>
              <a:t>Rel</a:t>
            </a:r>
            <a:r>
              <a:rPr lang="en-GB" sz="2600" b="1" baseline="-25000" dirty="0" err="1" smtClean="0"/>
              <a:t>g,X</a:t>
            </a:r>
            <a:r>
              <a:rPr lang="en-GB" sz="2600" b="1" dirty="0" smtClean="0"/>
              <a:t> ((R,C),r) </a:t>
            </a:r>
            <a:r>
              <a:rPr lang="en-GB" sz="2600" b="1" dirty="0" err="1" smtClean="0"/>
              <a:t>iff</a:t>
            </a:r>
            <a:r>
              <a:rPr lang="en-GB" sz="2600" b="1" dirty="0" smtClean="0"/>
              <a:t> R=g</a:t>
            </a:r>
            <a:r>
              <a:rPr lang="en-GB" sz="2600" b="1" baseline="30000" dirty="0"/>
              <a:t>r</a:t>
            </a:r>
            <a:r>
              <a:rPr lang="en-GB" sz="2600" b="1" dirty="0"/>
              <a:t> </a:t>
            </a:r>
            <a:r>
              <a:rPr lang="en-GB" sz="2600" b="1" dirty="0" smtClean="0"/>
              <a:t> and C=</a:t>
            </a:r>
            <a:r>
              <a:rPr lang="en-GB" sz="2600" b="1" dirty="0" err="1" smtClean="0"/>
              <a:t>X</a:t>
            </a:r>
            <a:r>
              <a:rPr lang="en-GB" sz="2600" b="1" baseline="30000" dirty="0" err="1"/>
              <a:t>r</a:t>
            </a:r>
            <a:r>
              <a:rPr lang="en-GB" sz="2600" b="1" dirty="0"/>
              <a:t> </a:t>
            </a:r>
            <a:endParaRPr lang="en-GB" sz="2600" b="1" dirty="0" smtClean="0"/>
          </a:p>
          <a:p>
            <a:pPr marL="342900" indent="-342900">
              <a:buFont typeface="Arial" pitchFamily="34" charset="0"/>
              <a:buChar char="•"/>
            </a:pPr>
            <a:r>
              <a:rPr lang="en-GB" sz="2600" b="1" dirty="0" err="1" smtClean="0"/>
              <a:t>Rel</a:t>
            </a:r>
            <a:r>
              <a:rPr lang="en-GB" sz="2600" b="1" baseline="-25000" dirty="0" err="1" smtClean="0"/>
              <a:t>g,X</a:t>
            </a:r>
            <a:r>
              <a:rPr lang="en-GB" sz="2600" b="1" baseline="-25000" dirty="0" smtClean="0"/>
              <a:t> </a:t>
            </a:r>
            <a:r>
              <a:rPr lang="en-GB" sz="2600" b="1" dirty="0" smtClean="0"/>
              <a:t>((</a:t>
            </a:r>
            <a:r>
              <a:rPr lang="en-GB" sz="2600" b="1" dirty="0"/>
              <a:t>R,C),r) </a:t>
            </a:r>
            <a:r>
              <a:rPr lang="en-GB" sz="2600" b="1" dirty="0" err="1"/>
              <a:t>iff</a:t>
            </a:r>
            <a:r>
              <a:rPr lang="en-GB" sz="2600" b="1" dirty="0"/>
              <a:t> R=g</a:t>
            </a:r>
            <a:r>
              <a:rPr lang="en-GB" sz="2600" b="1" baseline="30000" dirty="0"/>
              <a:t>r</a:t>
            </a:r>
            <a:r>
              <a:rPr lang="en-GB" sz="2600" b="1" dirty="0"/>
              <a:t>  and </a:t>
            </a:r>
            <a:r>
              <a:rPr lang="en-GB" sz="2600" b="1" dirty="0" smtClean="0"/>
              <a:t>C/g=</a:t>
            </a:r>
            <a:r>
              <a:rPr lang="en-GB" sz="2600" b="1" dirty="0" err="1" smtClean="0"/>
              <a:t>X</a:t>
            </a:r>
            <a:r>
              <a:rPr lang="en-GB" sz="2600" b="1" baseline="30000" dirty="0" err="1" smtClean="0"/>
              <a:t>r</a:t>
            </a:r>
            <a:r>
              <a:rPr lang="en-GB" sz="2600" b="1" dirty="0" smtClean="0"/>
              <a:t> </a:t>
            </a:r>
            <a:endParaRPr lang="en-GB" sz="2600" b="1" dirty="0"/>
          </a:p>
          <a:p>
            <a:pPr marL="342900" indent="-342900">
              <a:buFont typeface="Arial" pitchFamily="34" charset="0"/>
              <a:buChar char="•"/>
            </a:pPr>
            <a:r>
              <a:rPr lang="en-GB" sz="2600" b="1" dirty="0" err="1" smtClean="0"/>
              <a:t>Rel</a:t>
            </a:r>
            <a:r>
              <a:rPr lang="en-GB" sz="2600" b="1" baseline="-25000" dirty="0" err="1" smtClean="0"/>
              <a:t>g,X</a:t>
            </a:r>
            <a:r>
              <a:rPr lang="en-GB" sz="2600" b="1" baseline="-25000" dirty="0" smtClean="0"/>
              <a:t> </a:t>
            </a:r>
            <a:r>
              <a:rPr lang="en-GB" sz="2600" b="1" dirty="0" smtClean="0"/>
              <a:t>((</a:t>
            </a:r>
            <a:r>
              <a:rPr lang="en-GB" sz="2600" b="1" dirty="0"/>
              <a:t>R,C),r</a:t>
            </a:r>
            <a:r>
              <a:rPr lang="en-GB" sz="2600" b="1" dirty="0" smtClean="0"/>
              <a:t>) </a:t>
            </a:r>
            <a:r>
              <a:rPr lang="en-GB" sz="2600" b="1" dirty="0" err="1" smtClean="0"/>
              <a:t>iff</a:t>
            </a:r>
            <a:r>
              <a:rPr lang="en-GB" sz="2600" b="1" dirty="0" smtClean="0"/>
              <a:t> (R=g</a:t>
            </a:r>
            <a:r>
              <a:rPr lang="en-GB" sz="2600" b="1" baseline="30000" dirty="0" smtClean="0"/>
              <a:t>r</a:t>
            </a:r>
            <a:r>
              <a:rPr lang="en-GB" sz="2600" b="1" dirty="0" smtClean="0"/>
              <a:t>  </a:t>
            </a:r>
            <a:r>
              <a:rPr lang="en-GB" sz="2600" b="1" dirty="0"/>
              <a:t>and </a:t>
            </a:r>
            <a:r>
              <a:rPr lang="en-GB" sz="2600" b="1" dirty="0" smtClean="0"/>
              <a:t>C=</a:t>
            </a:r>
            <a:r>
              <a:rPr lang="en-GB" sz="2600" b="1" dirty="0" err="1" smtClean="0"/>
              <a:t>X</a:t>
            </a:r>
            <a:r>
              <a:rPr lang="en-GB" sz="2600" b="1" baseline="30000" dirty="0" err="1" smtClean="0"/>
              <a:t>r</a:t>
            </a:r>
            <a:r>
              <a:rPr lang="en-GB" sz="2600" b="1" baseline="30000" dirty="0" smtClean="0"/>
              <a:t> </a:t>
            </a:r>
            <a:r>
              <a:rPr lang="en-GB" sz="2600" b="1" dirty="0" smtClean="0"/>
              <a:t>) or (R=g</a:t>
            </a:r>
            <a:r>
              <a:rPr lang="en-GB" sz="2600" b="1" baseline="30000" dirty="0" smtClean="0"/>
              <a:t>r</a:t>
            </a:r>
            <a:r>
              <a:rPr lang="en-GB" sz="2600" b="1" dirty="0" smtClean="0"/>
              <a:t>  </a:t>
            </a:r>
            <a:r>
              <a:rPr lang="en-GB" sz="2600" b="1" dirty="0"/>
              <a:t>and </a:t>
            </a:r>
            <a:r>
              <a:rPr lang="en-GB" sz="2600" b="1" dirty="0" smtClean="0"/>
              <a:t>C/g=</a:t>
            </a:r>
            <a:r>
              <a:rPr lang="en-GB" sz="2600" b="1" dirty="0" err="1" smtClean="0"/>
              <a:t>X</a:t>
            </a:r>
            <a:r>
              <a:rPr lang="en-GB" sz="2600" b="1" baseline="30000" dirty="0" err="1" smtClean="0"/>
              <a:t>r</a:t>
            </a:r>
            <a:r>
              <a:rPr lang="en-GB" sz="2600" b="1" dirty="0" smtClean="0"/>
              <a:t>)</a:t>
            </a:r>
            <a:endParaRPr lang="en-GB" sz="2600" b="1" baseline="30000" dirty="0" smtClean="0"/>
          </a:p>
        </p:txBody>
      </p:sp>
    </p:spTree>
    <p:extLst>
      <p:ext uri="{BB962C8B-B14F-4D97-AF65-F5344CB8AC3E}">
        <p14:creationId xmlns:p14="http://schemas.microsoft.com/office/powerpoint/2010/main" xmlns="" val="28786085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1.63162E-6 L 0.07223 -0.00948 C 0.08629 -0.00046 0.11077 -0.00324 0.13264 -0.00324 C 0.15764 -0.00324 0.16893 0.04899 0.18299 0.03998 L 0.25348 0.2073 " pathEditMode="relative" rAng="0" ptsTypes="FffFF">
                                      <p:cBhvr>
                                        <p:cTn id="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674" y="9891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37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-2.27872E-6 L -0.14878 0.00093 C -0.13472 0.00994 -0.16267 -0.00855 -0.20694 0.01942 C -0.18194 0.01942 -0.26979 0.0624 -0.25572 0.05339 L -0.2651 0.16501 " pathEditMode="relative" rAng="0" ptsTypes="FffFF">
                                      <p:cBhvr>
                                        <p:cTn id="8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490" y="781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/>
      <p:bldP spid="16" grpId="0"/>
      <p:bldP spid="7" grpId="0" animBg="1"/>
      <p:bldP spid="7" grpId="1" animBg="1"/>
      <p:bldP spid="9" grpId="0" animBg="1"/>
      <p:bldP spid="12" grpId="0" build="p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Models</a:t>
            </a:r>
            <a:endParaRPr lang="en-GB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3</a:t>
            </a:fld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59532" y="1340768"/>
            <a:ext cx="5428692" cy="53566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9395246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Properties (informal)</a:t>
            </a:r>
            <a:endParaRPr lang="en-GB" dirty="0"/>
          </a:p>
        </p:txBody>
      </p:sp>
      <p:sp>
        <p:nvSpPr>
          <p:cNvPr id="10" name="Content Placeholder 9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sz="3200" b="1" dirty="0" smtClean="0"/>
              <a:t>Completeness</a:t>
            </a:r>
            <a:r>
              <a:rPr lang="en-GB" sz="3200" dirty="0" smtClean="0"/>
              <a:t>:  an honest </a:t>
            </a:r>
            <a:r>
              <a:rPr lang="en-GB" sz="3200" dirty="0" err="1" smtClean="0"/>
              <a:t>prover</a:t>
            </a:r>
            <a:r>
              <a:rPr lang="en-GB" sz="3200" dirty="0" smtClean="0"/>
              <a:t> always convinces an honest verifier of the validity of the statement</a:t>
            </a:r>
          </a:p>
          <a:p>
            <a:r>
              <a:rPr lang="en-GB" sz="3200" b="1" dirty="0" smtClean="0"/>
              <a:t>Soundness</a:t>
            </a:r>
            <a:r>
              <a:rPr lang="en-GB" sz="3200" dirty="0" smtClean="0"/>
              <a:t>: a dishonest </a:t>
            </a:r>
            <a:r>
              <a:rPr lang="en-GB" sz="3200" dirty="0" err="1" smtClean="0"/>
              <a:t>prover</a:t>
            </a:r>
            <a:r>
              <a:rPr lang="en-GB" sz="3200" dirty="0" smtClean="0"/>
              <a:t> can cheat only with small probability</a:t>
            </a:r>
          </a:p>
          <a:p>
            <a:r>
              <a:rPr lang="en-GB" sz="3200" b="1" dirty="0" smtClean="0"/>
              <a:t>Zero</a:t>
            </a:r>
            <a:r>
              <a:rPr lang="en-GB" sz="3200" dirty="0" smtClean="0"/>
              <a:t> </a:t>
            </a:r>
            <a:r>
              <a:rPr lang="en-GB" sz="3200" b="1" dirty="0" smtClean="0"/>
              <a:t>knowledge</a:t>
            </a:r>
            <a:r>
              <a:rPr lang="en-GB" sz="3200" dirty="0" smtClean="0"/>
              <a:t>: no other information is revealed </a:t>
            </a:r>
          </a:p>
          <a:p>
            <a:r>
              <a:rPr lang="en-GB" sz="3200" b="1" dirty="0" smtClean="0"/>
              <a:t>Proof of knowledge</a:t>
            </a:r>
            <a:r>
              <a:rPr lang="en-GB" sz="3200" dirty="0" smtClean="0"/>
              <a:t>: can extract witness from a successful </a:t>
            </a:r>
            <a:r>
              <a:rPr lang="en-GB" sz="3200" dirty="0" err="1" smtClean="0"/>
              <a:t>prover</a:t>
            </a:r>
            <a:endParaRPr lang="en-GB" sz="3200" b="1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4115637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Equality of discrete logs [CP92]</a:t>
            </a:r>
            <a:endParaRPr lang="en-GB" dirty="0"/>
          </a:p>
        </p:txBody>
      </p:sp>
      <mc:AlternateContent xmlns:mc="http://schemas.openxmlformats.org/markup-compatibility/2006">
        <mc:Choice xmlns:a14="http://schemas.microsoft.com/office/drawing/2010/main" xmlns=""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457200" y="1600200"/>
                <a:ext cx="7715200" cy="4800600"/>
              </a:xfrm>
            </p:spPr>
            <p:txBody>
              <a:bodyPr>
                <a:normAutofit/>
              </a:bodyPr>
              <a:lstStyle/>
              <a:p>
                <a:r>
                  <a:rPr lang="en-GB" sz="3200" dirty="0" smtClean="0"/>
                  <a:t>Fix group G and generators  g and h</a:t>
                </a:r>
                <a:endParaRPr lang="en-GB" sz="2400" dirty="0" smtClean="0"/>
              </a:p>
              <a:p>
                <a:r>
                  <a:rPr lang="en-GB" sz="3200" dirty="0" err="1" smtClean="0"/>
                  <a:t>Rel</a:t>
                </a:r>
                <a:r>
                  <a:rPr lang="en-GB" sz="3200" baseline="-25000" dirty="0" err="1" smtClean="0"/>
                  <a:t>g,h</a:t>
                </a:r>
                <a:r>
                  <a:rPr lang="en-GB" sz="3200" dirty="0" smtClean="0"/>
                  <a:t> ((</a:t>
                </a:r>
                <a:r>
                  <a:rPr lang="en-GB" sz="3200" dirty="0" smtClean="0"/>
                  <a:t>X,Y),z) </a:t>
                </a:r>
                <a:r>
                  <a:rPr lang="en-GB" sz="3200" dirty="0" smtClean="0"/>
                  <a:t>= 1 </a:t>
                </a:r>
                <a:r>
                  <a:rPr lang="en-GB" sz="3200" dirty="0" err="1" smtClean="0"/>
                  <a:t>iff</a:t>
                </a:r>
                <a:r>
                  <a:rPr lang="en-GB" sz="3200" dirty="0" smtClean="0"/>
                  <a:t> </a:t>
                </a:r>
                <a:r>
                  <a:rPr lang="en-GB" sz="3200" dirty="0" smtClean="0"/>
                  <a:t>X=</a:t>
                </a:r>
                <a:r>
                  <a:rPr lang="en-GB" sz="3200" dirty="0" err="1" smtClean="0"/>
                  <a:t>g</a:t>
                </a:r>
                <a:r>
                  <a:rPr lang="en-GB" sz="3200" baseline="30000" dirty="0" err="1" smtClean="0"/>
                  <a:t>z</a:t>
                </a:r>
                <a:r>
                  <a:rPr lang="en-GB" sz="3200" dirty="0" smtClean="0"/>
                  <a:t>  </a:t>
                </a:r>
                <a:r>
                  <a:rPr lang="en-GB" sz="3200" dirty="0" smtClean="0"/>
                  <a:t>and </a:t>
                </a:r>
                <a:r>
                  <a:rPr lang="en-GB" sz="3200" dirty="0" smtClean="0"/>
                  <a:t>Y=</a:t>
                </a:r>
                <a:r>
                  <a:rPr lang="en-GB" sz="3200" dirty="0" err="1" smtClean="0"/>
                  <a:t>h</a:t>
                </a:r>
                <a:r>
                  <a:rPr lang="en-GB" sz="3200" baseline="30000" dirty="0" err="1" smtClean="0"/>
                  <a:t>z</a:t>
                </a:r>
                <a:endParaRPr lang="en-GB" sz="3200" baseline="30000" dirty="0" smtClean="0"/>
              </a:p>
              <a:p>
                <a:endParaRPr lang="en-GB" sz="2400" baseline="30000" dirty="0" smtClean="0"/>
              </a:p>
              <a:p>
                <a:r>
                  <a:rPr lang="pl-PL" sz="3200" b="1" dirty="0" smtClean="0"/>
                  <a:t>P</a:t>
                </a:r>
                <a:r>
                  <a:rPr lang="en-GB" sz="3200" b="1" dirty="0" smtClean="0"/>
                  <a:t> </a:t>
                </a:r>
                <a:r>
                  <a:rPr lang="pl-PL" sz="3200" b="1" dirty="0" smtClean="0"/>
                  <a:t>→</a:t>
                </a:r>
                <a:r>
                  <a:rPr lang="en-GB" sz="3200" b="1" dirty="0" smtClean="0"/>
                  <a:t> </a:t>
                </a:r>
                <a:r>
                  <a:rPr lang="pl-PL" sz="3200" b="1" dirty="0" smtClean="0"/>
                  <a:t>V:  </a:t>
                </a:r>
                <a:r>
                  <a:rPr lang="en-GB" sz="3200" b="1" dirty="0" smtClean="0"/>
                  <a:t> U</a:t>
                </a:r>
                <a:r>
                  <a:rPr lang="pl-PL" sz="3200" b="1" dirty="0" smtClean="0"/>
                  <a:t> </a:t>
                </a:r>
                <a:r>
                  <a:rPr lang="pl-PL" sz="3200" b="1" dirty="0"/>
                  <a:t>:= </a:t>
                </a:r>
                <a:r>
                  <a:rPr lang="pl-PL" sz="3200" b="1" dirty="0" smtClean="0"/>
                  <a:t>g</a:t>
                </a:r>
                <a:r>
                  <a:rPr lang="en-GB" sz="3200" b="1" baseline="30000" dirty="0" smtClean="0"/>
                  <a:t>r</a:t>
                </a:r>
                <a:r>
                  <a:rPr lang="en-GB" sz="3200" b="1" dirty="0" smtClean="0"/>
                  <a:t> </a:t>
                </a:r>
                <a:r>
                  <a:rPr lang="en-GB" sz="3200" b="1" dirty="0"/>
                  <a:t>, </a:t>
                </a:r>
                <a:r>
                  <a:rPr lang="en-GB" sz="3200" b="1" dirty="0" smtClean="0"/>
                  <a:t>V</a:t>
                </a:r>
                <a:r>
                  <a:rPr lang="pl-PL" sz="3200" b="1" dirty="0" smtClean="0"/>
                  <a:t> </a:t>
                </a:r>
                <a:r>
                  <a:rPr lang="pl-PL" sz="3200" b="1" dirty="0"/>
                  <a:t>:= </a:t>
                </a:r>
                <a:r>
                  <a:rPr lang="en-GB" sz="3200" b="1" dirty="0" err="1" smtClean="0"/>
                  <a:t>h</a:t>
                </a:r>
                <a:r>
                  <a:rPr lang="en-GB" sz="3200" b="1" baseline="30000" dirty="0" err="1" smtClean="0"/>
                  <a:t>r</a:t>
                </a:r>
                <a:r>
                  <a:rPr lang="en-GB" sz="3200" b="1" baseline="30000" dirty="0" smtClean="0"/>
                  <a:t/>
                </a:r>
                <a:br>
                  <a:rPr lang="en-GB" sz="3200" b="1" baseline="30000" dirty="0" smtClean="0"/>
                </a:br>
                <a:r>
                  <a:rPr lang="en-GB" sz="3200" baseline="30000" dirty="0" smtClean="0"/>
                  <a:t>                               </a:t>
                </a:r>
                <a:r>
                  <a:rPr lang="en-GB" sz="3200" dirty="0" smtClean="0"/>
                  <a:t>(</a:t>
                </a:r>
                <a:r>
                  <a:rPr lang="en-GB" sz="2800" dirty="0" smtClean="0"/>
                  <a:t>where </a:t>
                </a:r>
                <a:r>
                  <a:rPr lang="en-GB" sz="2800" dirty="0" smtClean="0"/>
                  <a:t>r is a random exponent)</a:t>
                </a:r>
                <a:endParaRPr lang="en-GB" sz="3200" dirty="0" smtClean="0"/>
              </a:p>
              <a:p>
                <a:r>
                  <a:rPr lang="en-GB" sz="3200" b="1" dirty="0" smtClean="0"/>
                  <a:t>V </a:t>
                </a:r>
                <a:r>
                  <a:rPr lang="pl-PL" sz="3200" b="1" dirty="0" smtClean="0"/>
                  <a:t>→</a:t>
                </a:r>
                <a:r>
                  <a:rPr lang="en-GB" sz="3200" b="1" dirty="0" smtClean="0"/>
                  <a:t> </a:t>
                </a:r>
                <a:r>
                  <a:rPr lang="en-GB" sz="3200" b="1" dirty="0" smtClean="0"/>
                  <a:t>P:   c</a:t>
                </a:r>
                <a:r>
                  <a:rPr lang="pl-PL" sz="3200" dirty="0" smtClean="0"/>
                  <a:t> </a:t>
                </a:r>
                <a:r>
                  <a:rPr lang="en-GB" sz="3200" dirty="0" smtClean="0"/>
                  <a:t>   </a:t>
                </a:r>
                <a:r>
                  <a:rPr lang="en-GB" sz="3200" dirty="0" smtClean="0"/>
                  <a:t>(</a:t>
                </a:r>
                <a:r>
                  <a:rPr lang="en-GB" sz="2800" dirty="0" smtClean="0"/>
                  <a:t>where </a:t>
                </a:r>
                <a:r>
                  <a:rPr lang="en-GB" sz="2800" dirty="0" smtClean="0"/>
                  <a:t>c </a:t>
                </a:r>
                <a:r>
                  <a:rPr lang="en-GB" sz="2800" dirty="0" smtClean="0"/>
                  <a:t>is a random exponent</a:t>
                </a:r>
                <a:r>
                  <a:rPr lang="en-GB" sz="3200" dirty="0" smtClean="0"/>
                  <a:t>)</a:t>
                </a:r>
              </a:p>
              <a:p>
                <a:r>
                  <a:rPr lang="pl-PL" sz="3200" b="1" dirty="0" smtClean="0"/>
                  <a:t>P</a:t>
                </a:r>
                <a:r>
                  <a:rPr lang="en-GB" sz="3200" b="1" dirty="0" smtClean="0"/>
                  <a:t> </a:t>
                </a:r>
                <a:r>
                  <a:rPr lang="pl-PL" sz="3200" b="1" dirty="0" smtClean="0"/>
                  <a:t>→</a:t>
                </a:r>
                <a:r>
                  <a:rPr lang="en-GB" sz="3200" b="1" dirty="0" smtClean="0"/>
                  <a:t> </a:t>
                </a:r>
                <a:r>
                  <a:rPr lang="pl-PL" sz="3200" b="1" dirty="0" smtClean="0"/>
                  <a:t>V</a:t>
                </a:r>
                <a:r>
                  <a:rPr lang="en-GB" sz="3200" b="1" dirty="0" smtClean="0"/>
                  <a:t>:   </a:t>
                </a:r>
                <a:r>
                  <a:rPr lang="pl-PL" sz="3200" b="1" dirty="0" smtClean="0"/>
                  <a:t> </a:t>
                </a:r>
                <a:r>
                  <a:rPr lang="en-GB" sz="3200" b="1" dirty="0" smtClean="0"/>
                  <a:t>s</a:t>
                </a:r>
                <a:r>
                  <a:rPr lang="pl-PL" sz="3200" b="1" dirty="0" smtClean="0"/>
                  <a:t> </a:t>
                </a:r>
                <a:r>
                  <a:rPr lang="pl-PL" sz="3200" b="1" dirty="0"/>
                  <a:t>:= </a:t>
                </a:r>
                <a:r>
                  <a:rPr lang="pl-PL" sz="3200" b="1" dirty="0" smtClean="0"/>
                  <a:t>r </a:t>
                </a:r>
                <a:r>
                  <a:rPr lang="pl-PL" sz="3200" b="1" dirty="0"/>
                  <a:t>+ </a:t>
                </a:r>
                <a:r>
                  <a:rPr lang="en-GB" sz="3200" b="1" dirty="0" err="1" smtClean="0"/>
                  <a:t>zc</a:t>
                </a:r>
                <a:r>
                  <a:rPr lang="pl-PL" sz="3200" b="1" dirty="0" smtClean="0"/>
                  <a:t>  </a:t>
                </a:r>
                <a:r>
                  <a:rPr lang="pl-PL" sz="3200" b="1" dirty="0"/>
                  <a:t>; </a:t>
                </a:r>
              </a:p>
              <a:p>
                <a:r>
                  <a:rPr lang="pl-PL" sz="3200" b="1" dirty="0"/>
                  <a:t>V checks: </a:t>
                </a:r>
                <a:r>
                  <a:rPr lang="pl-PL" sz="3200" b="1" dirty="0" smtClean="0"/>
                  <a:t>g</a:t>
                </a:r>
                <a:r>
                  <a:rPr lang="en-GB" sz="3200" b="1" baseline="30000" dirty="0" smtClean="0"/>
                  <a:t>s</a:t>
                </a:r>
                <a:r>
                  <a:rPr lang="en-GB" sz="3200" b="1" dirty="0" smtClean="0"/>
                  <a:t>=U</a:t>
                </a:r>
                <a14:m>
                  <m:oMath xmlns:m="http://schemas.openxmlformats.org/officeDocument/2006/math">
                    <m:r>
                      <a:rPr lang="en-GB" sz="3200" b="1" i="1" smtClean="0">
                        <a:latin typeface="Cambria Math"/>
                        <a:ea typeface="Cambria Math"/>
                      </a:rPr>
                      <m:t>∙</m:t>
                    </m:r>
                  </m:oMath>
                </a14:m>
                <a:r>
                  <a:rPr lang="en-GB" sz="3200" b="1" dirty="0" smtClean="0"/>
                  <a:t>X</a:t>
                </a:r>
                <a:r>
                  <a:rPr lang="en-GB" sz="3200" b="1" baseline="30000" dirty="0" smtClean="0"/>
                  <a:t>c</a:t>
                </a:r>
                <a:r>
                  <a:rPr lang="en-GB" sz="3200" b="1" dirty="0" smtClean="0"/>
                  <a:t> </a:t>
                </a:r>
                <a:r>
                  <a:rPr lang="en-GB" sz="3200" b="1" dirty="0" smtClean="0"/>
                  <a:t>and </a:t>
                </a:r>
                <a:r>
                  <a:rPr lang="en-GB" sz="3200" b="1" dirty="0" err="1" smtClean="0"/>
                  <a:t>h</a:t>
                </a:r>
                <a:r>
                  <a:rPr lang="en-GB" sz="3200" b="1" baseline="30000" dirty="0" err="1" smtClean="0"/>
                  <a:t>s</a:t>
                </a:r>
                <a:r>
                  <a:rPr lang="en-GB" sz="3200" b="1" dirty="0" smtClean="0"/>
                  <a:t>=V</a:t>
                </a:r>
                <a14:m>
                  <m:oMath xmlns:m="http://schemas.openxmlformats.org/officeDocument/2006/math">
                    <m:r>
                      <a:rPr lang="en-GB" sz="3200" b="1" i="1">
                        <a:latin typeface="Cambria Math"/>
                        <a:ea typeface="Cambria Math"/>
                      </a:rPr>
                      <m:t>∙</m:t>
                    </m:r>
                  </m:oMath>
                </a14:m>
                <a:r>
                  <a:rPr lang="en-GB" sz="3200" b="1" dirty="0" smtClean="0"/>
                  <a:t>Y</a:t>
                </a:r>
                <a:r>
                  <a:rPr lang="en-GB" sz="3200" b="1" baseline="30000" dirty="0" smtClean="0"/>
                  <a:t>c</a:t>
                </a:r>
                <a:endParaRPr lang="pl-PL" sz="3200" b="1" baseline="30000" dirty="0"/>
              </a:p>
            </p:txBody>
          </p:sp>
        </mc:Choice>
        <mc:Fallback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1600200"/>
                <a:ext cx="7715200" cy="4800600"/>
              </a:xfrm>
              <a:blipFill rotWithShape="1">
                <a:blip r:embed="rId2" cstate="print"/>
                <a:stretch>
                  <a:fillRect l="-237" t="-1652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8900920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Completeness</a:t>
            </a:r>
            <a:endParaRPr lang="en-GB" dirty="0"/>
          </a:p>
        </p:txBody>
      </p:sp>
      <mc:AlternateContent xmlns:mc="http://schemas.openxmlformats.org/markup-compatibility/2006">
        <mc:Choice xmlns:a14="http://schemas.microsoft.com/office/drawing/2010/main" xmlns="" Requires="a14">
          <p:sp>
            <p:nvSpPr>
              <p:cNvPr id="4" name="Content Placeholder 3"/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/>
              </a:bodyPr>
              <a:lstStyle/>
              <a:p>
                <a:r>
                  <a:rPr lang="en-GB" sz="3200" b="1" dirty="0" smtClean="0"/>
                  <a:t>If X=</a:t>
                </a:r>
                <a:r>
                  <a:rPr lang="en-GB" sz="3200" b="1" dirty="0" err="1" smtClean="0"/>
                  <a:t>g</a:t>
                </a:r>
                <a:r>
                  <a:rPr lang="en-GB" sz="3200" b="1" baseline="30000" dirty="0" err="1" smtClean="0"/>
                  <a:t>z</a:t>
                </a:r>
                <a:r>
                  <a:rPr lang="en-GB" sz="3200" b="1" dirty="0" smtClean="0"/>
                  <a:t>  </a:t>
                </a:r>
                <a:r>
                  <a:rPr lang="en-GB" sz="3200" b="1" dirty="0"/>
                  <a:t>and Y=</a:t>
                </a:r>
                <a:r>
                  <a:rPr lang="en-GB" sz="3200" b="1" dirty="0" err="1"/>
                  <a:t>h</a:t>
                </a:r>
                <a:r>
                  <a:rPr lang="en-GB" sz="3200" b="1" baseline="30000" dirty="0" err="1"/>
                  <a:t>z</a:t>
                </a:r>
                <a:endParaRPr lang="en-GB" sz="3200" b="1" baseline="30000" dirty="0"/>
              </a:p>
              <a:p>
                <a:pPr marL="114300" indent="0">
                  <a:buNone/>
                </a:pPr>
                <a:endParaRPr lang="en-GB" sz="3200" b="1" dirty="0" smtClean="0"/>
              </a:p>
              <a:p>
                <a:r>
                  <a:rPr lang="pl-PL" sz="3200" b="1" dirty="0" smtClean="0"/>
                  <a:t>P</a:t>
                </a:r>
                <a:r>
                  <a:rPr lang="en-GB" sz="3200" b="1" dirty="0" smtClean="0"/>
                  <a:t> </a:t>
                </a:r>
                <a:r>
                  <a:rPr lang="pl-PL" sz="3200" b="1" dirty="0"/>
                  <a:t>→</a:t>
                </a:r>
                <a:r>
                  <a:rPr lang="en-GB" sz="3200" b="1" dirty="0"/>
                  <a:t> </a:t>
                </a:r>
                <a:r>
                  <a:rPr lang="pl-PL" sz="3200" b="1" dirty="0"/>
                  <a:t>V:  </a:t>
                </a:r>
                <a:r>
                  <a:rPr lang="en-GB" sz="3200" b="1" dirty="0"/>
                  <a:t> U</a:t>
                </a:r>
                <a:r>
                  <a:rPr lang="pl-PL" sz="3200" b="1" dirty="0"/>
                  <a:t> </a:t>
                </a:r>
                <a:r>
                  <a:rPr lang="pl-PL" sz="3200" b="1" dirty="0"/>
                  <a:t>:= </a:t>
                </a:r>
                <a:r>
                  <a:rPr lang="pl-PL" sz="3200" b="1" dirty="0"/>
                  <a:t>g</a:t>
                </a:r>
                <a:r>
                  <a:rPr lang="en-GB" sz="3200" b="1" baseline="30000" dirty="0"/>
                  <a:t>r</a:t>
                </a:r>
                <a:r>
                  <a:rPr lang="en-GB" sz="3200" b="1" dirty="0"/>
                  <a:t> </a:t>
                </a:r>
                <a:r>
                  <a:rPr lang="en-GB" sz="3200" b="1" dirty="0"/>
                  <a:t>, </a:t>
                </a:r>
                <a:r>
                  <a:rPr lang="en-GB" sz="3200" b="1" dirty="0"/>
                  <a:t>V</a:t>
                </a:r>
                <a:r>
                  <a:rPr lang="pl-PL" sz="3200" b="1" dirty="0"/>
                  <a:t> </a:t>
                </a:r>
                <a:r>
                  <a:rPr lang="pl-PL" sz="3200" b="1" dirty="0"/>
                  <a:t>:= </a:t>
                </a:r>
                <a:r>
                  <a:rPr lang="en-GB" sz="3200" b="1" dirty="0" err="1" smtClean="0"/>
                  <a:t>h</a:t>
                </a:r>
                <a:r>
                  <a:rPr lang="en-GB" sz="3200" b="1" baseline="30000" dirty="0" err="1" smtClean="0"/>
                  <a:t>r</a:t>
                </a:r>
                <a:endParaRPr lang="en-GB" sz="3200" b="1" baseline="30000" dirty="0" smtClean="0"/>
              </a:p>
              <a:p>
                <a:r>
                  <a:rPr lang="en-GB" sz="3200" b="1" dirty="0" smtClean="0"/>
                  <a:t>V </a:t>
                </a:r>
                <a:r>
                  <a:rPr lang="pl-PL" sz="3200" b="1" dirty="0"/>
                  <a:t>→</a:t>
                </a:r>
                <a:r>
                  <a:rPr lang="en-GB" sz="3200" b="1" dirty="0"/>
                  <a:t> P:   c</a:t>
                </a:r>
                <a:r>
                  <a:rPr lang="pl-PL" sz="3200" b="1" dirty="0"/>
                  <a:t> </a:t>
                </a:r>
                <a:r>
                  <a:rPr lang="en-GB" sz="3200" b="1" dirty="0"/>
                  <a:t>   </a:t>
                </a:r>
                <a:endParaRPr lang="en-GB" sz="3200" b="1" dirty="0" smtClean="0"/>
              </a:p>
              <a:p>
                <a:r>
                  <a:rPr lang="pl-PL" sz="3200" b="1" dirty="0" smtClean="0"/>
                  <a:t>P</a:t>
                </a:r>
                <a:r>
                  <a:rPr lang="en-GB" sz="3200" b="1" dirty="0" smtClean="0"/>
                  <a:t> </a:t>
                </a:r>
                <a:r>
                  <a:rPr lang="pl-PL" sz="3200" b="1" dirty="0"/>
                  <a:t>→</a:t>
                </a:r>
                <a:r>
                  <a:rPr lang="en-GB" sz="3200" b="1" dirty="0"/>
                  <a:t> </a:t>
                </a:r>
                <a:r>
                  <a:rPr lang="pl-PL" sz="3200" b="1" dirty="0"/>
                  <a:t>V</a:t>
                </a:r>
                <a:r>
                  <a:rPr lang="en-GB" sz="3200" b="1" dirty="0"/>
                  <a:t>   </a:t>
                </a:r>
                <a:r>
                  <a:rPr lang="pl-PL" sz="3200" b="1" dirty="0"/>
                  <a:t> </a:t>
                </a:r>
                <a:r>
                  <a:rPr lang="en-GB" sz="3200" b="1" dirty="0"/>
                  <a:t>s</a:t>
                </a:r>
                <a:r>
                  <a:rPr lang="pl-PL" sz="3200" b="1" dirty="0"/>
                  <a:t> </a:t>
                </a:r>
                <a:r>
                  <a:rPr lang="pl-PL" sz="3200" b="1" dirty="0"/>
                  <a:t>:= </a:t>
                </a:r>
                <a:r>
                  <a:rPr lang="pl-PL" sz="3200" b="1" dirty="0"/>
                  <a:t>r </a:t>
                </a:r>
                <a:r>
                  <a:rPr lang="pl-PL" sz="3200" b="1" dirty="0"/>
                  <a:t>+ </a:t>
                </a:r>
                <a:r>
                  <a:rPr lang="en-GB" sz="3200" b="1" dirty="0" err="1"/>
                  <a:t>zc</a:t>
                </a:r>
                <a:r>
                  <a:rPr lang="pl-PL" sz="3200" b="1" dirty="0"/>
                  <a:t>  </a:t>
                </a:r>
                <a:r>
                  <a:rPr lang="pl-PL" sz="3200" b="1" dirty="0"/>
                  <a:t>; </a:t>
                </a:r>
              </a:p>
              <a:p>
                <a:r>
                  <a:rPr lang="pl-PL" sz="3200" b="1" dirty="0"/>
                  <a:t>V checks: </a:t>
                </a:r>
                <a:r>
                  <a:rPr lang="pl-PL" sz="3200" b="1" dirty="0"/>
                  <a:t>g</a:t>
                </a:r>
                <a:r>
                  <a:rPr lang="en-GB" sz="3200" b="1" baseline="30000" dirty="0"/>
                  <a:t>s</a:t>
                </a:r>
                <a:r>
                  <a:rPr lang="en-GB" sz="3200" b="1" dirty="0"/>
                  <a:t>=U</a:t>
                </a:r>
                <a14:m>
                  <m:oMath xmlns:m="http://schemas.openxmlformats.org/officeDocument/2006/math">
                    <m:r>
                      <a:rPr lang="en-GB" sz="3200" b="1" i="1">
                        <a:latin typeface="Cambria Math"/>
                        <a:ea typeface="Cambria Math"/>
                      </a:rPr>
                      <m:t>∙</m:t>
                    </m:r>
                  </m:oMath>
                </a14:m>
                <a:r>
                  <a:rPr lang="en-GB" sz="3200" b="1" dirty="0"/>
                  <a:t>X</a:t>
                </a:r>
                <a:r>
                  <a:rPr lang="en-GB" sz="3200" b="1" baseline="30000" dirty="0"/>
                  <a:t>c</a:t>
                </a:r>
                <a:r>
                  <a:rPr lang="en-GB" sz="3200" b="1" dirty="0"/>
                  <a:t> and </a:t>
                </a:r>
                <a:r>
                  <a:rPr lang="en-GB" sz="3200" b="1" dirty="0" err="1"/>
                  <a:t>h</a:t>
                </a:r>
                <a:r>
                  <a:rPr lang="en-GB" sz="3200" b="1" baseline="30000" dirty="0" err="1"/>
                  <a:t>s</a:t>
                </a:r>
                <a:r>
                  <a:rPr lang="en-GB" sz="3200" b="1" dirty="0"/>
                  <a:t>=V</a:t>
                </a:r>
                <a14:m>
                  <m:oMath xmlns:m="http://schemas.openxmlformats.org/officeDocument/2006/math">
                    <m:r>
                      <a:rPr lang="en-GB" sz="3200" b="1" i="1">
                        <a:latin typeface="Cambria Math"/>
                        <a:ea typeface="Cambria Math"/>
                      </a:rPr>
                      <m:t>∙</m:t>
                    </m:r>
                  </m:oMath>
                </a14:m>
                <a:r>
                  <a:rPr lang="en-GB" sz="3200" b="1" dirty="0"/>
                  <a:t>Y</a:t>
                </a:r>
                <a:r>
                  <a:rPr lang="en-GB" sz="3200" b="1" baseline="30000" dirty="0"/>
                  <a:t>c</a:t>
                </a:r>
                <a:endParaRPr lang="pl-PL" sz="3200" b="1" baseline="30000" dirty="0"/>
              </a:p>
              <a:p>
                <a:endParaRPr lang="en-GB" sz="3200" b="1" dirty="0"/>
              </a:p>
              <a:p>
                <a:r>
                  <a:rPr lang="en-GB" sz="3200" dirty="0" smtClean="0"/>
                  <a:t>Check succeeds</a:t>
                </a:r>
                <a:r>
                  <a:rPr lang="en-GB" sz="3200" b="1" dirty="0" smtClean="0"/>
                  <a:t>: </a:t>
                </a:r>
                <a:r>
                  <a:rPr lang="pl-PL" sz="3200" b="1" dirty="0"/>
                  <a:t>g</a:t>
                </a:r>
                <a:r>
                  <a:rPr lang="en-GB" sz="3200" b="1" baseline="30000" dirty="0" smtClean="0"/>
                  <a:t>s </a:t>
                </a:r>
                <a:r>
                  <a:rPr lang="en-GB" sz="3200" b="1" dirty="0" smtClean="0"/>
                  <a:t>= </a:t>
                </a:r>
                <a:r>
                  <a:rPr lang="pl-PL" sz="3200" b="1" dirty="0" smtClean="0"/>
                  <a:t>g</a:t>
                </a:r>
                <a:r>
                  <a:rPr lang="en-GB" sz="3200" b="1" baseline="30000" dirty="0" err="1" smtClean="0"/>
                  <a:t>r+zc</a:t>
                </a:r>
                <a:r>
                  <a:rPr lang="en-GB" sz="3200" b="1" baseline="30000" dirty="0" smtClean="0"/>
                  <a:t>  </a:t>
                </a:r>
                <a:r>
                  <a:rPr lang="en-GB" sz="3200" b="1" dirty="0" smtClean="0"/>
                  <a:t>= </a:t>
                </a:r>
                <a:r>
                  <a:rPr lang="pl-PL" sz="3200" b="1" dirty="0" smtClean="0"/>
                  <a:t>g</a:t>
                </a:r>
                <a:r>
                  <a:rPr lang="en-GB" sz="3200" b="1" baseline="30000" dirty="0" smtClean="0"/>
                  <a:t>r</a:t>
                </a:r>
                <a:r>
                  <a:rPr lang="pl-PL" sz="3200" b="1" dirty="0" smtClean="0"/>
                  <a:t>g</a:t>
                </a:r>
                <a:r>
                  <a:rPr lang="en-GB" sz="3200" b="1" baseline="30000" dirty="0" err="1" smtClean="0"/>
                  <a:t>zc</a:t>
                </a:r>
                <a:r>
                  <a:rPr lang="en-GB" sz="3200" b="1" baseline="30000" dirty="0" smtClean="0"/>
                  <a:t> </a:t>
                </a:r>
                <a:r>
                  <a:rPr lang="en-GB" sz="3200" b="1" dirty="0" smtClean="0"/>
                  <a:t>= U </a:t>
                </a:r>
                <a:r>
                  <a:rPr lang="en-GB" sz="3200" b="1" dirty="0" err="1" smtClean="0"/>
                  <a:t>X</a:t>
                </a:r>
                <a:r>
                  <a:rPr lang="en-GB" sz="3200" b="1" baseline="30000" dirty="0" err="1"/>
                  <a:t>c</a:t>
                </a:r>
                <a:endParaRPr lang="en-GB" sz="3200" b="1" dirty="0" smtClean="0"/>
              </a:p>
            </p:txBody>
          </p:sp>
        </mc:Choice>
        <mc:Fallback>
          <p:sp>
            <p:nvSpPr>
              <p:cNvPr id="4" name="Content Placeholder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1">
                <a:blip r:embed="rId2" cstate="print"/>
                <a:stretch>
                  <a:fillRect l="-240" t="-1652" b="-1525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1038705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(Special) Soundness</a:t>
            </a:r>
            <a:endParaRPr lang="en-GB" dirty="0"/>
          </a:p>
        </p:txBody>
      </p:sp>
      <mc:AlternateContent xmlns:mc="http://schemas.openxmlformats.org/markup-compatibility/2006">
        <mc:Choice xmlns:a14="http://schemas.microsoft.com/office/drawing/2010/main" xmlns="" Requires="a14">
          <p:sp>
            <p:nvSpPr>
              <p:cNvPr id="4" name="Content Placeholder 3"/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/>
              </a:bodyPr>
              <a:lstStyle/>
              <a:p>
                <a:r>
                  <a:rPr lang="en-GB" sz="3200" dirty="0" smtClean="0"/>
                  <a:t>From two different transcripts with the same first message can extract witness</a:t>
                </a:r>
                <a:endParaRPr lang="en-GB" sz="3200" dirty="0"/>
              </a:p>
              <a:p>
                <a:r>
                  <a:rPr lang="en-GB" sz="3200" dirty="0" smtClean="0"/>
                  <a:t>((U,V),c0,s0) and ((U,V),c1,s1) such that:</a:t>
                </a:r>
              </a:p>
              <a:p>
                <a:pPr lvl="1"/>
                <a:r>
                  <a:rPr lang="pl-PL" sz="2800" dirty="0" smtClean="0"/>
                  <a:t>g</a:t>
                </a:r>
                <a:r>
                  <a:rPr lang="en-GB" sz="2800" baseline="30000" dirty="0" smtClean="0"/>
                  <a:t>s0</a:t>
                </a:r>
                <a:r>
                  <a:rPr lang="en-GB" sz="2800" dirty="0" smtClean="0"/>
                  <a:t>=U</a:t>
                </a:r>
                <a14:m>
                  <m:oMath xmlns:m="http://schemas.openxmlformats.org/officeDocument/2006/math">
                    <m:r>
                      <a:rPr lang="en-GB" sz="2800" i="1">
                        <a:latin typeface="Cambria Math"/>
                        <a:ea typeface="Cambria Math"/>
                      </a:rPr>
                      <m:t>∙</m:t>
                    </m:r>
                  </m:oMath>
                </a14:m>
                <a:r>
                  <a:rPr lang="en-GB" sz="2800" dirty="0" smtClean="0"/>
                  <a:t>X</a:t>
                </a:r>
                <a:r>
                  <a:rPr lang="en-GB" sz="2800" baseline="30000" dirty="0" smtClean="0"/>
                  <a:t>c0</a:t>
                </a:r>
                <a:r>
                  <a:rPr lang="en-GB" sz="2800" dirty="0" smtClean="0"/>
                  <a:t> </a:t>
                </a:r>
                <a:r>
                  <a:rPr lang="en-GB" sz="2800" dirty="0"/>
                  <a:t>and </a:t>
                </a:r>
                <a:r>
                  <a:rPr lang="en-GB" sz="2800" dirty="0" smtClean="0"/>
                  <a:t>h</a:t>
                </a:r>
                <a:r>
                  <a:rPr lang="en-GB" sz="2800" baseline="30000" dirty="0" smtClean="0"/>
                  <a:t>s0</a:t>
                </a:r>
                <a:r>
                  <a:rPr lang="en-GB" sz="2800" dirty="0" smtClean="0"/>
                  <a:t>=V</a:t>
                </a:r>
                <a14:m>
                  <m:oMath xmlns:m="http://schemas.openxmlformats.org/officeDocument/2006/math">
                    <m:r>
                      <a:rPr lang="en-GB" sz="2800" i="1">
                        <a:latin typeface="Cambria Math"/>
                        <a:ea typeface="Cambria Math"/>
                      </a:rPr>
                      <m:t>∙</m:t>
                    </m:r>
                  </m:oMath>
                </a14:m>
                <a:r>
                  <a:rPr lang="en-GB" sz="2800" dirty="0" smtClean="0"/>
                  <a:t>Y</a:t>
                </a:r>
                <a:r>
                  <a:rPr lang="en-GB" sz="2800" baseline="30000" dirty="0" smtClean="0"/>
                  <a:t>c0 </a:t>
                </a:r>
              </a:p>
              <a:p>
                <a:pPr lvl="1"/>
                <a:r>
                  <a:rPr lang="pl-PL" sz="2800" dirty="0"/>
                  <a:t>g</a:t>
                </a:r>
                <a:r>
                  <a:rPr lang="en-GB" sz="2800" baseline="30000" dirty="0" smtClean="0"/>
                  <a:t>s1</a:t>
                </a:r>
                <a:r>
                  <a:rPr lang="en-GB" sz="2800" dirty="0" smtClean="0"/>
                  <a:t>=U</a:t>
                </a:r>
                <a14:m>
                  <m:oMath xmlns:m="http://schemas.openxmlformats.org/officeDocument/2006/math">
                    <m:r>
                      <a:rPr lang="en-GB" sz="2800" i="1">
                        <a:latin typeface="Cambria Math"/>
                        <a:ea typeface="Cambria Math"/>
                      </a:rPr>
                      <m:t>∙</m:t>
                    </m:r>
                  </m:oMath>
                </a14:m>
                <a:r>
                  <a:rPr lang="en-GB" sz="2800" dirty="0" smtClean="0"/>
                  <a:t>X</a:t>
                </a:r>
                <a:r>
                  <a:rPr lang="en-GB" sz="2800" baseline="30000" dirty="0" smtClean="0"/>
                  <a:t>c1</a:t>
                </a:r>
                <a:r>
                  <a:rPr lang="en-GB" sz="2800" dirty="0" smtClean="0"/>
                  <a:t> </a:t>
                </a:r>
                <a:r>
                  <a:rPr lang="en-GB" sz="2800" dirty="0"/>
                  <a:t>and </a:t>
                </a:r>
                <a:r>
                  <a:rPr lang="en-GB" sz="2800" dirty="0" smtClean="0"/>
                  <a:t>h</a:t>
                </a:r>
                <a:r>
                  <a:rPr lang="en-GB" sz="2800" baseline="30000" dirty="0" smtClean="0"/>
                  <a:t>s1</a:t>
                </a:r>
                <a:r>
                  <a:rPr lang="en-GB" sz="2800" dirty="0" smtClean="0"/>
                  <a:t>=V</a:t>
                </a:r>
                <a14:m>
                  <m:oMath xmlns:m="http://schemas.openxmlformats.org/officeDocument/2006/math">
                    <m:r>
                      <a:rPr lang="en-GB" sz="2800" i="1">
                        <a:latin typeface="Cambria Math"/>
                        <a:ea typeface="Cambria Math"/>
                      </a:rPr>
                      <m:t>∙</m:t>
                    </m:r>
                  </m:oMath>
                </a14:m>
                <a:r>
                  <a:rPr lang="en-GB" sz="2800" dirty="0" smtClean="0"/>
                  <a:t>Y</a:t>
                </a:r>
                <a:r>
                  <a:rPr lang="en-GB" sz="2800" baseline="30000" dirty="0" smtClean="0"/>
                  <a:t>c1 </a:t>
                </a:r>
              </a:p>
              <a:p>
                <a:r>
                  <a:rPr lang="en-GB" sz="3200" dirty="0" smtClean="0"/>
                  <a:t>Dividing:   </a:t>
                </a:r>
                <a:r>
                  <a:rPr lang="pl-PL" sz="3200" dirty="0" smtClean="0"/>
                  <a:t>g</a:t>
                </a:r>
                <a:r>
                  <a:rPr lang="en-GB" sz="3200" baseline="30000" dirty="0" smtClean="0"/>
                  <a:t>s0-s1</a:t>
                </a:r>
                <a:r>
                  <a:rPr lang="en-GB" sz="3200" dirty="0" smtClean="0"/>
                  <a:t>=X</a:t>
                </a:r>
                <a:r>
                  <a:rPr lang="en-GB" sz="3200" baseline="30000" dirty="0" smtClean="0"/>
                  <a:t>c0-c1</a:t>
                </a:r>
                <a:r>
                  <a:rPr lang="en-GB" sz="3200" dirty="0" smtClean="0"/>
                  <a:t> </a:t>
                </a:r>
                <a:r>
                  <a:rPr lang="en-GB" sz="3200" dirty="0"/>
                  <a:t>and </a:t>
                </a:r>
                <a:r>
                  <a:rPr lang="en-GB" sz="3200" dirty="0" smtClean="0"/>
                  <a:t>h</a:t>
                </a:r>
                <a:r>
                  <a:rPr lang="en-GB" sz="3200" baseline="30000" dirty="0" smtClean="0"/>
                  <a:t>s0-s1</a:t>
                </a:r>
                <a:r>
                  <a:rPr lang="en-GB" sz="3200" dirty="0" smtClean="0"/>
                  <a:t>=Y</a:t>
                </a:r>
                <a:r>
                  <a:rPr lang="en-GB" sz="3200" baseline="30000" dirty="0" smtClean="0"/>
                  <a:t>c0-c1</a:t>
                </a:r>
              </a:p>
              <a:p>
                <a:r>
                  <a:rPr lang="en-GB" sz="3200" dirty="0" err="1" smtClean="0"/>
                  <a:t>Dlog</a:t>
                </a:r>
                <a:r>
                  <a:rPr lang="en-GB" sz="3200" baseline="-25000" dirty="0" err="1" smtClean="0"/>
                  <a:t>g</a:t>
                </a:r>
                <a:r>
                  <a:rPr lang="en-GB" sz="3200" baseline="-25000" dirty="0" smtClean="0"/>
                  <a:t> </a:t>
                </a:r>
                <a:r>
                  <a:rPr lang="en-GB" sz="3200" dirty="0" smtClean="0"/>
                  <a:t>X = (s0-s1)/(c0-c1) = </a:t>
                </a:r>
                <a:r>
                  <a:rPr lang="en-GB" sz="3200" dirty="0" err="1" smtClean="0"/>
                  <a:t>Dlog</a:t>
                </a:r>
                <a:r>
                  <a:rPr lang="en-GB" sz="3200" baseline="-25000" dirty="0" err="1" smtClean="0"/>
                  <a:t>h</a:t>
                </a:r>
                <a:r>
                  <a:rPr lang="en-GB" sz="3200" baseline="-25000" dirty="0" smtClean="0"/>
                  <a:t> </a:t>
                </a:r>
                <a:r>
                  <a:rPr lang="en-GB" sz="3200" dirty="0" smtClean="0"/>
                  <a:t>Y</a:t>
                </a:r>
                <a:r>
                  <a:rPr lang="en-GB" sz="3200" baseline="30000" dirty="0" smtClean="0"/>
                  <a:t/>
                </a:r>
                <a:br>
                  <a:rPr lang="en-GB" sz="3200" baseline="30000" dirty="0" smtClean="0"/>
                </a:br>
                <a:r>
                  <a:rPr lang="en-GB" sz="3200" dirty="0" smtClean="0"/>
                  <a:t>  </a:t>
                </a:r>
                <a:endParaRPr lang="en-GB" sz="3000" dirty="0"/>
              </a:p>
              <a:p>
                <a:pPr lvl="1"/>
                <a:endParaRPr lang="en-GB" sz="2800" dirty="0" smtClean="0"/>
              </a:p>
            </p:txBody>
          </p:sp>
        </mc:Choice>
        <mc:Fallback>
          <p:sp>
            <p:nvSpPr>
              <p:cNvPr id="4" name="Content Placeholder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1">
                <a:blip r:embed="rId2" cstate="print"/>
                <a:stretch>
                  <a:fillRect l="-240" t="-1652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1038705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(HV)  zero-knowledge</a:t>
            </a:r>
            <a:endParaRPr lang="en-GB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34</a:t>
            </a:fld>
            <a:endParaRPr lang="en-US"/>
          </a:p>
        </p:txBody>
      </p:sp>
      <p:sp>
        <p:nvSpPr>
          <p:cNvPr id="5" name="Right Arrow 4"/>
          <p:cNvSpPr/>
          <p:nvPr/>
        </p:nvSpPr>
        <p:spPr>
          <a:xfrm>
            <a:off x="1219123" y="2276872"/>
            <a:ext cx="1624685" cy="648072"/>
          </a:xfrm>
          <a:prstGeom prst="rightArrow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b="1" dirty="0" smtClean="0"/>
              <a:t>R</a:t>
            </a:r>
            <a:endParaRPr lang="en-GB" sz="2800" b="1" baseline="-25000" dirty="0"/>
          </a:p>
        </p:txBody>
      </p:sp>
      <p:sp>
        <p:nvSpPr>
          <p:cNvPr id="6" name="Right Arrow 5"/>
          <p:cNvSpPr/>
          <p:nvPr/>
        </p:nvSpPr>
        <p:spPr>
          <a:xfrm flipH="1">
            <a:off x="1140745" y="3068960"/>
            <a:ext cx="1624685" cy="720080"/>
          </a:xfrm>
          <a:prstGeom prst="rightArrow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b="1" dirty="0" smtClean="0"/>
              <a:t>c</a:t>
            </a:r>
            <a:endParaRPr lang="en-GB" b="1" baseline="-25000" dirty="0"/>
          </a:p>
        </p:txBody>
      </p:sp>
      <p:sp>
        <p:nvSpPr>
          <p:cNvPr id="7" name="Right Arrow 6"/>
          <p:cNvSpPr/>
          <p:nvPr/>
        </p:nvSpPr>
        <p:spPr>
          <a:xfrm>
            <a:off x="1291131" y="3933056"/>
            <a:ext cx="1624685" cy="720080"/>
          </a:xfrm>
          <a:prstGeom prst="rightArrow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b="1" dirty="0" smtClean="0"/>
              <a:t>s</a:t>
            </a:r>
            <a:endParaRPr lang="en-GB" sz="2800" b="1" baseline="-25000" dirty="0"/>
          </a:p>
        </p:txBody>
      </p:sp>
      <p:pic>
        <p:nvPicPr>
          <p:cNvPr id="8" name="Picture 2" descr="C:\Users\toshiba\AppData\Local\Microsoft\Windows\Temporary Internet Files\Content.IE5\99RO1EIG\MC900390996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7504" y="1700808"/>
            <a:ext cx="1392635" cy="12961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C:\Users\toshiba\AppData\Local\Microsoft\Windows\Temporary Internet Files\Content.IE5\99RO1EIG\MC900390996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2339752" y="1628800"/>
            <a:ext cx="1392635" cy="12961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Rectangle 14"/>
          <p:cNvSpPr/>
          <p:nvPr/>
        </p:nvSpPr>
        <p:spPr>
          <a:xfrm>
            <a:off x="35496" y="3068960"/>
            <a:ext cx="125579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400" b="1" dirty="0" err="1" smtClean="0">
                <a:solidFill>
                  <a:sysClr val="windowText" lastClr="000000"/>
                </a:solidFill>
              </a:rPr>
              <a:t>Rel</a:t>
            </a:r>
            <a:r>
              <a:rPr lang="en-GB" sz="2400" b="1" dirty="0" smtClean="0">
                <a:solidFill>
                  <a:sysClr val="windowText" lastClr="000000"/>
                </a:solidFill>
              </a:rPr>
              <a:t>(</a:t>
            </a:r>
            <a:r>
              <a:rPr lang="en-GB" sz="2400" b="1" dirty="0" err="1" smtClean="0">
                <a:solidFill>
                  <a:sysClr val="windowText" lastClr="000000"/>
                </a:solidFill>
              </a:rPr>
              <a:t>X,w</a:t>
            </a:r>
            <a:r>
              <a:rPr lang="en-GB" sz="2400" b="1" dirty="0">
                <a:solidFill>
                  <a:sysClr val="windowText" lastClr="000000"/>
                </a:solidFill>
              </a:rPr>
              <a:t>)</a:t>
            </a:r>
            <a:endParaRPr lang="en-GB" sz="2400" dirty="0"/>
          </a:p>
        </p:txBody>
      </p:sp>
      <p:sp>
        <p:nvSpPr>
          <p:cNvPr id="16" name="Rectangle 15"/>
          <p:cNvSpPr/>
          <p:nvPr/>
        </p:nvSpPr>
        <p:spPr>
          <a:xfrm>
            <a:off x="152785" y="1196453"/>
            <a:ext cx="82266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3200" b="1" dirty="0" err="1" smtClean="0">
                <a:solidFill>
                  <a:sysClr val="windowText" lastClr="000000"/>
                </a:solidFill>
              </a:rPr>
              <a:t>X,w</a:t>
            </a:r>
            <a:endParaRPr lang="en-GB" dirty="0"/>
          </a:p>
        </p:txBody>
      </p:sp>
      <p:sp>
        <p:nvSpPr>
          <p:cNvPr id="17" name="Rectangle 16"/>
          <p:cNvSpPr/>
          <p:nvPr/>
        </p:nvSpPr>
        <p:spPr>
          <a:xfrm>
            <a:off x="3307807" y="1116033"/>
            <a:ext cx="41069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3200" b="1" dirty="0" smtClean="0">
                <a:solidFill>
                  <a:sysClr val="windowText" lastClr="000000"/>
                </a:solidFill>
              </a:rPr>
              <a:t>X</a:t>
            </a:r>
            <a:endParaRPr lang="en-GB" dirty="0"/>
          </a:p>
        </p:txBody>
      </p:sp>
      <p:cxnSp>
        <p:nvCxnSpPr>
          <p:cNvPr id="19" name="Straight Connector 18"/>
          <p:cNvCxnSpPr>
            <a:stCxn id="2" idx="2"/>
          </p:cNvCxnSpPr>
          <p:nvPr/>
        </p:nvCxnSpPr>
        <p:spPr>
          <a:xfrm>
            <a:off x="4267200" y="1417638"/>
            <a:ext cx="16768" cy="323549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Rectangle 22"/>
          <p:cNvSpPr/>
          <p:nvPr/>
        </p:nvSpPr>
        <p:spPr>
          <a:xfrm>
            <a:off x="260445" y="4995173"/>
            <a:ext cx="7361182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3200" dirty="0" smtClean="0"/>
              <a:t>There exists a simulator SIM that produces</a:t>
            </a:r>
          </a:p>
          <a:p>
            <a:r>
              <a:rPr lang="en-GB" sz="3200" dirty="0" smtClean="0"/>
              <a:t>transcripts that are indistinguishable from </a:t>
            </a:r>
          </a:p>
          <a:p>
            <a:r>
              <a:rPr lang="en-GB" sz="3200" dirty="0" smtClean="0"/>
              <a:t>those of the real execution.</a:t>
            </a:r>
            <a:endParaRPr lang="en-GB" sz="3200" dirty="0"/>
          </a:p>
        </p:txBody>
      </p:sp>
      <p:grpSp>
        <p:nvGrpSpPr>
          <p:cNvPr id="31" name="Group 30"/>
          <p:cNvGrpSpPr/>
          <p:nvPr/>
        </p:nvGrpSpPr>
        <p:grpSpPr>
          <a:xfrm>
            <a:off x="4957169" y="1179333"/>
            <a:ext cx="2813600" cy="3473803"/>
            <a:chOff x="4957169" y="1179333"/>
            <a:chExt cx="2813600" cy="3473803"/>
          </a:xfrm>
        </p:grpSpPr>
        <p:pic>
          <p:nvPicPr>
            <p:cNvPr id="14" name="Picture 2" descr="C:\Users\toshiba\AppData\Local\Microsoft\Windows\Temporary Internet Files\Content.IE5\99RO1EIG\MC900390996[1].wmf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6347717" y="1628800"/>
              <a:ext cx="1392635" cy="129614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4" name="Right Arrow 23"/>
            <p:cNvSpPr/>
            <p:nvPr/>
          </p:nvSpPr>
          <p:spPr>
            <a:xfrm>
              <a:off x="4957169" y="2204864"/>
              <a:ext cx="1624685" cy="648072"/>
            </a:xfrm>
            <a:prstGeom prst="rightArrow">
              <a:avLst/>
            </a:prstGeom>
            <a:solidFill>
              <a:srgbClr val="0070C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3200" b="1" dirty="0" smtClean="0"/>
                <a:t>R</a:t>
              </a:r>
              <a:endParaRPr lang="en-GB" sz="2800" b="1" dirty="0"/>
            </a:p>
          </p:txBody>
        </p:sp>
        <p:sp>
          <p:nvSpPr>
            <p:cNvPr id="25" name="Right Arrow 24"/>
            <p:cNvSpPr/>
            <p:nvPr/>
          </p:nvSpPr>
          <p:spPr>
            <a:xfrm flipH="1">
              <a:off x="4957169" y="3068960"/>
              <a:ext cx="1624685" cy="720080"/>
            </a:xfrm>
            <a:prstGeom prst="rightArrow">
              <a:avLst/>
            </a:prstGeom>
            <a:solidFill>
              <a:srgbClr val="00B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2800" b="1" dirty="0" smtClean="0"/>
                <a:t>c</a:t>
              </a:r>
              <a:endParaRPr lang="en-GB" b="1" baseline="-25000" dirty="0"/>
            </a:p>
          </p:txBody>
        </p:sp>
        <p:sp>
          <p:nvSpPr>
            <p:cNvPr id="26" name="Right Arrow 25"/>
            <p:cNvSpPr/>
            <p:nvPr/>
          </p:nvSpPr>
          <p:spPr>
            <a:xfrm>
              <a:off x="5107555" y="3933056"/>
              <a:ext cx="1624685" cy="720080"/>
            </a:xfrm>
            <a:prstGeom prst="rightArrow">
              <a:avLst/>
            </a:prstGeom>
            <a:solidFill>
              <a:srgbClr val="00206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2800" b="1" dirty="0" smtClean="0"/>
                <a:t>s</a:t>
              </a:r>
              <a:endParaRPr lang="en-GB" sz="2800" b="1" baseline="-25000" dirty="0"/>
            </a:p>
          </p:txBody>
        </p:sp>
        <p:sp>
          <p:nvSpPr>
            <p:cNvPr id="28" name="Rectangle 27"/>
            <p:cNvSpPr/>
            <p:nvPr/>
          </p:nvSpPr>
          <p:spPr>
            <a:xfrm>
              <a:off x="7360079" y="1179333"/>
              <a:ext cx="410690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GB" sz="3200" b="1" dirty="0" smtClean="0">
                  <a:solidFill>
                    <a:sysClr val="windowText" lastClr="000000"/>
                  </a:solidFill>
                </a:rPr>
                <a:t>X</a:t>
              </a:r>
              <a:endParaRPr lang="en-GB" dirty="0"/>
            </a:p>
          </p:txBody>
        </p:sp>
      </p:grpSp>
    </p:spTree>
    <p:extLst>
      <p:ext uri="{BB962C8B-B14F-4D97-AF65-F5344CB8AC3E}">
        <p14:creationId xmlns:p14="http://schemas.microsoft.com/office/powerpoint/2010/main" xmlns="" val="12041018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Special  zero-knowledge</a:t>
            </a:r>
            <a:endParaRPr lang="en-GB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35</a:t>
            </a:fld>
            <a:endParaRPr lang="en-US"/>
          </a:p>
        </p:txBody>
      </p:sp>
      <p:sp>
        <p:nvSpPr>
          <p:cNvPr id="5" name="Right Arrow 4"/>
          <p:cNvSpPr/>
          <p:nvPr/>
        </p:nvSpPr>
        <p:spPr>
          <a:xfrm>
            <a:off x="1219123" y="2276872"/>
            <a:ext cx="1624685" cy="648072"/>
          </a:xfrm>
          <a:prstGeom prst="rightArrow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b="1" dirty="0" smtClean="0"/>
              <a:t>R</a:t>
            </a:r>
            <a:endParaRPr lang="en-GB" sz="2800" b="1" baseline="-25000" dirty="0"/>
          </a:p>
        </p:txBody>
      </p:sp>
      <p:sp>
        <p:nvSpPr>
          <p:cNvPr id="6" name="Right Arrow 5"/>
          <p:cNvSpPr/>
          <p:nvPr/>
        </p:nvSpPr>
        <p:spPr>
          <a:xfrm flipH="1">
            <a:off x="1140745" y="3068960"/>
            <a:ext cx="1624685" cy="720080"/>
          </a:xfrm>
          <a:prstGeom prst="rightArrow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b="1" dirty="0" smtClean="0"/>
              <a:t>c</a:t>
            </a:r>
            <a:endParaRPr lang="en-GB" b="1" baseline="-25000" dirty="0"/>
          </a:p>
        </p:txBody>
      </p:sp>
      <p:sp>
        <p:nvSpPr>
          <p:cNvPr id="7" name="Right Arrow 6"/>
          <p:cNvSpPr/>
          <p:nvPr/>
        </p:nvSpPr>
        <p:spPr>
          <a:xfrm>
            <a:off x="1291131" y="3933056"/>
            <a:ext cx="1624685" cy="720080"/>
          </a:xfrm>
          <a:prstGeom prst="rightArrow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b="1" dirty="0" smtClean="0"/>
              <a:t>s</a:t>
            </a:r>
            <a:endParaRPr lang="en-GB" sz="2800" b="1" baseline="-25000" dirty="0"/>
          </a:p>
        </p:txBody>
      </p:sp>
      <p:pic>
        <p:nvPicPr>
          <p:cNvPr id="8" name="Picture 2" descr="C:\Users\toshiba\AppData\Local\Microsoft\Windows\Temporary Internet Files\Content.IE5\99RO1EIG\MC900390996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7504" y="1700808"/>
            <a:ext cx="1392635" cy="12961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C:\Users\toshiba\AppData\Local\Microsoft\Windows\Temporary Internet Files\Content.IE5\99RO1EIG\MC900390996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2339752" y="1628800"/>
            <a:ext cx="1392635" cy="12961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Rectangle 14"/>
          <p:cNvSpPr/>
          <p:nvPr/>
        </p:nvSpPr>
        <p:spPr>
          <a:xfrm>
            <a:off x="35496" y="3068960"/>
            <a:ext cx="125579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400" b="1" dirty="0" err="1" smtClean="0">
                <a:solidFill>
                  <a:sysClr val="windowText" lastClr="000000"/>
                </a:solidFill>
              </a:rPr>
              <a:t>Rel</a:t>
            </a:r>
            <a:r>
              <a:rPr lang="en-GB" sz="2400" b="1" dirty="0" smtClean="0">
                <a:solidFill>
                  <a:sysClr val="windowText" lastClr="000000"/>
                </a:solidFill>
              </a:rPr>
              <a:t>(</a:t>
            </a:r>
            <a:r>
              <a:rPr lang="en-GB" sz="2400" b="1" dirty="0" err="1" smtClean="0">
                <a:solidFill>
                  <a:sysClr val="windowText" lastClr="000000"/>
                </a:solidFill>
              </a:rPr>
              <a:t>X,w</a:t>
            </a:r>
            <a:r>
              <a:rPr lang="en-GB" sz="2400" b="1" dirty="0">
                <a:solidFill>
                  <a:sysClr val="windowText" lastClr="000000"/>
                </a:solidFill>
              </a:rPr>
              <a:t>)</a:t>
            </a:r>
            <a:endParaRPr lang="en-GB" sz="2400" dirty="0"/>
          </a:p>
        </p:txBody>
      </p:sp>
      <p:sp>
        <p:nvSpPr>
          <p:cNvPr id="16" name="Rectangle 15"/>
          <p:cNvSpPr/>
          <p:nvPr/>
        </p:nvSpPr>
        <p:spPr>
          <a:xfrm>
            <a:off x="152785" y="1196453"/>
            <a:ext cx="82266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3200" b="1" dirty="0" err="1" smtClean="0">
                <a:solidFill>
                  <a:sysClr val="windowText" lastClr="000000"/>
                </a:solidFill>
              </a:rPr>
              <a:t>X,w</a:t>
            </a:r>
            <a:endParaRPr lang="en-GB" dirty="0"/>
          </a:p>
        </p:txBody>
      </p:sp>
      <p:sp>
        <p:nvSpPr>
          <p:cNvPr id="17" name="Rectangle 16"/>
          <p:cNvSpPr/>
          <p:nvPr/>
        </p:nvSpPr>
        <p:spPr>
          <a:xfrm>
            <a:off x="3307807" y="1116033"/>
            <a:ext cx="41069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3200" b="1" dirty="0" smtClean="0">
                <a:solidFill>
                  <a:sysClr val="windowText" lastClr="000000"/>
                </a:solidFill>
              </a:rPr>
              <a:t>X</a:t>
            </a:r>
            <a:endParaRPr lang="en-GB" dirty="0"/>
          </a:p>
        </p:txBody>
      </p:sp>
      <p:cxnSp>
        <p:nvCxnSpPr>
          <p:cNvPr id="19" name="Straight Connector 18"/>
          <p:cNvCxnSpPr>
            <a:stCxn id="2" idx="2"/>
          </p:cNvCxnSpPr>
          <p:nvPr/>
        </p:nvCxnSpPr>
        <p:spPr>
          <a:xfrm>
            <a:off x="4267200" y="1417638"/>
            <a:ext cx="16768" cy="323549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>
        <mc:Choice xmlns:a14="http://schemas.microsoft.com/office/drawing/2010/main" xmlns="" Requires="a14">
          <p:sp>
            <p:nvSpPr>
              <p:cNvPr id="23" name="Rectangle 22"/>
              <p:cNvSpPr/>
              <p:nvPr/>
            </p:nvSpPr>
            <p:spPr>
              <a:xfrm>
                <a:off x="251520" y="4797152"/>
                <a:ext cx="4261103" cy="181588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GB" sz="2800" dirty="0" smtClean="0"/>
                  <a:t>Simulator of a special form: </a:t>
                </a:r>
              </a:p>
              <a:p>
                <a:pPr marL="457200" indent="-457200">
                  <a:buFont typeface="Arial" pitchFamily="34" charset="0"/>
                  <a:buChar char="•"/>
                </a:pPr>
                <a:r>
                  <a:rPr lang="en-GB" sz="2800" dirty="0" smtClean="0"/>
                  <a:t>pick random c</a:t>
                </a:r>
              </a:p>
              <a:p>
                <a:pPr marL="457200" indent="-457200">
                  <a:buFont typeface="Arial" pitchFamily="34" charset="0"/>
                  <a:buChar char="•"/>
                </a:pPr>
                <a:r>
                  <a:rPr lang="en-GB" sz="2800" dirty="0" smtClean="0"/>
                  <a:t>pick random s</a:t>
                </a:r>
              </a:p>
              <a:p>
                <a:pPr marL="457200" indent="-457200">
                  <a:buFont typeface="Arial" pitchFamily="34" charset="0"/>
                  <a:buChar char="•"/>
                </a:pPr>
                <a:r>
                  <a:rPr lang="en-GB" sz="2800" dirty="0" smtClean="0"/>
                  <a:t>R</a:t>
                </a:r>
                <a14:m>
                  <m:oMath xmlns:m="http://schemas.openxmlformats.org/officeDocument/2006/math">
                    <m:r>
                      <a:rPr lang="en-GB" sz="2800" i="1" smtClean="0">
                        <a:latin typeface="Cambria Math"/>
                        <a:ea typeface="Cambria Math"/>
                      </a:rPr>
                      <m:t>←</m:t>
                    </m:r>
                  </m:oMath>
                </a14:m>
                <a:r>
                  <a:rPr lang="en-GB" sz="2800" dirty="0" smtClean="0"/>
                  <a:t> SIM(</a:t>
                </a:r>
                <a:r>
                  <a:rPr lang="en-GB" sz="2800" dirty="0" err="1" smtClean="0"/>
                  <a:t>c,s</a:t>
                </a:r>
                <a:r>
                  <a:rPr lang="en-GB" sz="2800" dirty="0" smtClean="0"/>
                  <a:t>)</a:t>
                </a:r>
                <a:endParaRPr lang="en-GB" sz="2800" dirty="0"/>
              </a:p>
            </p:txBody>
          </p:sp>
        </mc:Choice>
        <mc:Fallback>
          <p:sp>
            <p:nvSpPr>
              <p:cNvPr id="23" name="Rectangle 2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1520" y="4797152"/>
                <a:ext cx="4261103" cy="1815882"/>
              </a:xfrm>
              <a:prstGeom prst="rect">
                <a:avLst/>
              </a:prstGeom>
              <a:blipFill rotWithShape="1">
                <a:blip r:embed="rId3" cstate="print"/>
                <a:stretch>
                  <a:fillRect l="-2861" t="-3020" r="-2003" b="-8725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4" name="Picture 2" descr="C:\Users\toshiba\AppData\Local\Microsoft\Windows\Temporary Internet Files\Content.IE5\99RO1EIG\MC900390996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6347717" y="1628800"/>
            <a:ext cx="1392635" cy="12961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Right Arrow 23"/>
          <p:cNvSpPr/>
          <p:nvPr/>
        </p:nvSpPr>
        <p:spPr>
          <a:xfrm>
            <a:off x="4957169" y="2204864"/>
            <a:ext cx="1624685" cy="648072"/>
          </a:xfrm>
          <a:prstGeom prst="rightArrow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b="1" dirty="0" smtClean="0"/>
              <a:t>R</a:t>
            </a:r>
            <a:endParaRPr lang="en-GB" sz="2800" b="1" dirty="0"/>
          </a:p>
        </p:txBody>
      </p:sp>
      <p:sp>
        <p:nvSpPr>
          <p:cNvPr id="25" name="Right Arrow 24"/>
          <p:cNvSpPr/>
          <p:nvPr/>
        </p:nvSpPr>
        <p:spPr>
          <a:xfrm flipH="1">
            <a:off x="4957169" y="3068960"/>
            <a:ext cx="1624685" cy="720080"/>
          </a:xfrm>
          <a:prstGeom prst="rightArrow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b="1" dirty="0" smtClean="0"/>
              <a:t>c</a:t>
            </a:r>
            <a:endParaRPr lang="en-GB" b="1" baseline="-25000" dirty="0"/>
          </a:p>
        </p:txBody>
      </p:sp>
      <p:sp>
        <p:nvSpPr>
          <p:cNvPr id="26" name="Right Arrow 25"/>
          <p:cNvSpPr/>
          <p:nvPr/>
        </p:nvSpPr>
        <p:spPr>
          <a:xfrm>
            <a:off x="5107555" y="3933056"/>
            <a:ext cx="1624685" cy="720080"/>
          </a:xfrm>
          <a:prstGeom prst="rightArrow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b="1" dirty="0" smtClean="0"/>
              <a:t>s</a:t>
            </a:r>
            <a:endParaRPr lang="en-GB" sz="2800" b="1" baseline="-25000" dirty="0"/>
          </a:p>
        </p:txBody>
      </p:sp>
      <p:sp>
        <p:nvSpPr>
          <p:cNvPr id="28" name="Rectangle 27"/>
          <p:cNvSpPr/>
          <p:nvPr/>
        </p:nvSpPr>
        <p:spPr>
          <a:xfrm>
            <a:off x="7360079" y="1179333"/>
            <a:ext cx="41069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3200" b="1" dirty="0" smtClean="0">
                <a:solidFill>
                  <a:sysClr val="windowText" lastClr="000000"/>
                </a:solidFill>
              </a:rPr>
              <a:t>X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14232433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uiExpand="1" animBg="1"/>
      <p:bldP spid="24" grpId="0" animBg="1"/>
      <p:bldP spid="25" grpId="0" animBg="1"/>
      <p:bldP spid="26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Special zero-knowledge for CP</a:t>
            </a:r>
            <a:endParaRPr lang="en-GB" dirty="0"/>
          </a:p>
        </p:txBody>
      </p:sp>
      <mc:AlternateContent xmlns:mc="http://schemas.openxmlformats.org/markup-compatibility/2006">
        <mc:Choice xmlns:a14="http://schemas.microsoft.com/office/drawing/2010/main" xmlns="" Requires="a14">
          <p:sp>
            <p:nvSpPr>
              <p:cNvPr id="4" name="Content Placeholder 3"/>
              <p:cNvSpPr>
                <a:spLocks noGrp="1"/>
              </p:cNvSpPr>
              <p:nvPr>
                <p:ph idx="1"/>
              </p:nvPr>
            </p:nvSpPr>
            <p:spPr>
              <a:xfrm>
                <a:off x="251520" y="1600200"/>
                <a:ext cx="7920880" cy="4800600"/>
              </a:xfrm>
            </p:spPr>
            <p:txBody>
              <a:bodyPr>
                <a:normAutofit lnSpcReduction="10000"/>
              </a:bodyPr>
              <a:lstStyle/>
              <a:p>
                <a:r>
                  <a:rPr lang="en-GB" sz="3600" b="1" dirty="0" smtClean="0"/>
                  <a:t>Accepting transcripts: </a:t>
                </a:r>
                <a:br>
                  <a:rPr lang="en-GB" sz="3600" b="1" dirty="0" smtClean="0"/>
                </a:br>
                <a:r>
                  <a:rPr lang="en-GB" sz="3600" b="1" dirty="0" smtClean="0"/>
                  <a:t>((U,V),</a:t>
                </a:r>
                <a:r>
                  <a:rPr lang="en-GB" sz="3600" b="1" dirty="0" err="1" smtClean="0"/>
                  <a:t>c,s</a:t>
                </a:r>
                <a:r>
                  <a:rPr lang="en-GB" sz="3600" b="1" dirty="0" smtClean="0"/>
                  <a:t>) such that </a:t>
                </a:r>
                <a:r>
                  <a:rPr lang="pl-PL" sz="3600" b="1" dirty="0"/>
                  <a:t>g</a:t>
                </a:r>
                <a:r>
                  <a:rPr lang="en-GB" sz="3600" b="1" baseline="30000" dirty="0"/>
                  <a:t>s</a:t>
                </a:r>
                <a:r>
                  <a:rPr lang="en-GB" sz="3600" b="1" dirty="0"/>
                  <a:t>=U</a:t>
                </a:r>
                <a14:m>
                  <m:oMath xmlns:m="http://schemas.openxmlformats.org/officeDocument/2006/math">
                    <m:r>
                      <a:rPr lang="en-GB" sz="3600" b="1" i="1">
                        <a:latin typeface="Cambria Math"/>
                        <a:ea typeface="Cambria Math"/>
                      </a:rPr>
                      <m:t>∙</m:t>
                    </m:r>
                  </m:oMath>
                </a14:m>
                <a:r>
                  <a:rPr lang="en-GB" sz="3600" b="1" dirty="0"/>
                  <a:t>X</a:t>
                </a:r>
                <a:r>
                  <a:rPr lang="en-GB" sz="3600" b="1" baseline="30000" dirty="0"/>
                  <a:t>c</a:t>
                </a:r>
                <a:r>
                  <a:rPr lang="en-GB" sz="3600" b="1" dirty="0"/>
                  <a:t> and </a:t>
                </a:r>
                <a:r>
                  <a:rPr lang="en-GB" sz="3600" b="1" dirty="0" err="1"/>
                  <a:t>h</a:t>
                </a:r>
                <a:r>
                  <a:rPr lang="en-GB" sz="3600" b="1" baseline="30000" dirty="0" err="1"/>
                  <a:t>s</a:t>
                </a:r>
                <a:r>
                  <a:rPr lang="en-GB" sz="3600" b="1" dirty="0"/>
                  <a:t>=V</a:t>
                </a:r>
                <a14:m>
                  <m:oMath xmlns:m="http://schemas.openxmlformats.org/officeDocument/2006/math">
                    <m:r>
                      <a:rPr lang="en-GB" sz="3600" b="1" i="1">
                        <a:latin typeface="Cambria Math"/>
                        <a:ea typeface="Cambria Math"/>
                      </a:rPr>
                      <m:t>∙</m:t>
                    </m:r>
                  </m:oMath>
                </a14:m>
                <a:r>
                  <a:rPr lang="en-GB" sz="3600" b="1" dirty="0"/>
                  <a:t>Y</a:t>
                </a:r>
                <a:r>
                  <a:rPr lang="en-GB" sz="3600" b="1" baseline="30000" dirty="0"/>
                  <a:t>c</a:t>
                </a:r>
                <a:endParaRPr lang="pl-PL" sz="3600" b="1" baseline="30000" dirty="0"/>
              </a:p>
              <a:p>
                <a:endParaRPr lang="en-GB" sz="3600" b="1" dirty="0" smtClean="0"/>
              </a:p>
              <a:p>
                <a:r>
                  <a:rPr lang="en-GB" sz="3600" b="1" dirty="0" smtClean="0"/>
                  <a:t>Special simulator:</a:t>
                </a:r>
              </a:p>
              <a:p>
                <a:pPr lvl="1"/>
                <a:r>
                  <a:rPr lang="en-GB" sz="3400" b="1" dirty="0" smtClean="0"/>
                  <a:t>Select random c</a:t>
                </a:r>
              </a:p>
              <a:p>
                <a:pPr lvl="1"/>
                <a:r>
                  <a:rPr lang="en-GB" sz="3400" b="1" dirty="0" smtClean="0"/>
                  <a:t>Select random s</a:t>
                </a:r>
              </a:p>
              <a:p>
                <a:pPr lvl="1"/>
                <a:r>
                  <a:rPr lang="en-GB" sz="3400" b="1" dirty="0" smtClean="0"/>
                  <a:t>Set U=</a:t>
                </a:r>
                <a:r>
                  <a:rPr lang="pl-PL" sz="3400" b="1" dirty="0"/>
                  <a:t> g</a:t>
                </a:r>
                <a:r>
                  <a:rPr lang="en-GB" sz="3400" b="1" baseline="30000" dirty="0"/>
                  <a:t>s</a:t>
                </a:r>
                <a14:m>
                  <m:oMath xmlns:m="http://schemas.openxmlformats.org/officeDocument/2006/math">
                    <m:r>
                      <a:rPr lang="en-GB" sz="3400" b="1" i="1" smtClean="0">
                        <a:latin typeface="Cambria Math"/>
                        <a:ea typeface="Cambria Math"/>
                      </a:rPr>
                      <m:t>/</m:t>
                    </m:r>
                  </m:oMath>
                </a14:m>
                <a:r>
                  <a:rPr lang="en-GB" sz="3400" b="1" dirty="0" smtClean="0"/>
                  <a:t>X</a:t>
                </a:r>
                <a:r>
                  <a:rPr lang="en-GB" sz="3400" b="1" baseline="30000" dirty="0" smtClean="0"/>
                  <a:t>c</a:t>
                </a:r>
                <a:r>
                  <a:rPr lang="en-GB" sz="3400" b="1" dirty="0" smtClean="0"/>
                  <a:t> </a:t>
                </a:r>
                <a:r>
                  <a:rPr lang="en-GB" sz="3400" b="1" dirty="0"/>
                  <a:t>and </a:t>
                </a:r>
                <a:r>
                  <a:rPr lang="en-GB" sz="3400" b="1" dirty="0" smtClean="0"/>
                  <a:t>V=</a:t>
                </a:r>
                <a:r>
                  <a:rPr lang="en-GB" sz="3400" b="1" dirty="0"/>
                  <a:t>h</a:t>
                </a:r>
                <a:r>
                  <a:rPr lang="en-GB" sz="3400" b="1" baseline="30000" dirty="0" err="1"/>
                  <a:t>s</a:t>
                </a:r>
                <a14:m>
                  <m:oMath xmlns:m="http://schemas.openxmlformats.org/officeDocument/2006/math">
                    <m:r>
                      <a:rPr lang="en-GB" sz="3400" b="1" i="1" smtClean="0">
                        <a:latin typeface="Cambria Math"/>
                        <a:ea typeface="Cambria Math"/>
                      </a:rPr>
                      <m:t>/</m:t>
                    </m:r>
                  </m:oMath>
                </a14:m>
                <a:r>
                  <a:rPr lang="en-GB" sz="3400" b="1" dirty="0" smtClean="0"/>
                  <a:t>Y</a:t>
                </a:r>
                <a:r>
                  <a:rPr lang="en-GB" sz="3400" b="1" baseline="30000" dirty="0" smtClean="0"/>
                  <a:t>c</a:t>
                </a:r>
              </a:p>
              <a:p>
                <a:pPr lvl="1"/>
                <a:r>
                  <a:rPr lang="en-GB" sz="3400" b="1" dirty="0" smtClean="0"/>
                  <a:t>Output (</a:t>
                </a:r>
                <a:r>
                  <a:rPr lang="en-GB" sz="3200" b="1" dirty="0"/>
                  <a:t>(U,V),</a:t>
                </a:r>
                <a:r>
                  <a:rPr lang="en-GB" sz="3200" b="1" dirty="0" err="1"/>
                  <a:t>c,s</a:t>
                </a:r>
                <a:r>
                  <a:rPr lang="en-GB" sz="3200" b="1" dirty="0"/>
                  <a:t>)</a:t>
                </a:r>
                <a:endParaRPr lang="pl-PL" sz="3400" b="1" baseline="30000" dirty="0"/>
              </a:p>
              <a:p>
                <a:endParaRPr lang="en-GB" sz="3600" b="1" dirty="0"/>
              </a:p>
            </p:txBody>
          </p:sp>
        </mc:Choice>
        <mc:Fallback>
          <p:sp>
            <p:nvSpPr>
              <p:cNvPr id="4" name="Content Placeholder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51520" y="1600200"/>
                <a:ext cx="7920880" cy="4800600"/>
              </a:xfrm>
              <a:blipFill rotWithShape="1">
                <a:blip r:embed="rId2" cstate="print"/>
                <a:stretch>
                  <a:fillRect l="-615" t="-3050" r="-923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6658636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OR-proofs [CDS95,C96]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37</a:t>
            </a:fld>
            <a:endParaRPr lang="en-US"/>
          </a:p>
        </p:txBody>
      </p:sp>
      <p:sp>
        <p:nvSpPr>
          <p:cNvPr id="16" name="Right Arrow 15"/>
          <p:cNvSpPr/>
          <p:nvPr/>
        </p:nvSpPr>
        <p:spPr>
          <a:xfrm>
            <a:off x="1410664" y="2276872"/>
            <a:ext cx="1624685" cy="648072"/>
          </a:xfrm>
          <a:prstGeom prst="rightArrow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b="1" dirty="0" smtClean="0"/>
              <a:t>R1</a:t>
            </a:r>
            <a:endParaRPr lang="en-GB" sz="2800" b="1" baseline="-25000" dirty="0"/>
          </a:p>
        </p:txBody>
      </p:sp>
      <p:sp>
        <p:nvSpPr>
          <p:cNvPr id="17" name="Right Arrow 16"/>
          <p:cNvSpPr/>
          <p:nvPr/>
        </p:nvSpPr>
        <p:spPr>
          <a:xfrm flipH="1">
            <a:off x="1332286" y="3068960"/>
            <a:ext cx="1624685" cy="720080"/>
          </a:xfrm>
          <a:prstGeom prst="rightArrow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b="1" dirty="0" smtClean="0"/>
              <a:t>c1</a:t>
            </a:r>
            <a:endParaRPr lang="en-GB" b="1" baseline="-25000" dirty="0"/>
          </a:p>
        </p:txBody>
      </p:sp>
      <p:sp>
        <p:nvSpPr>
          <p:cNvPr id="18" name="Right Arrow 17"/>
          <p:cNvSpPr/>
          <p:nvPr/>
        </p:nvSpPr>
        <p:spPr>
          <a:xfrm>
            <a:off x="1482672" y="3933056"/>
            <a:ext cx="1624685" cy="720080"/>
          </a:xfrm>
          <a:prstGeom prst="rightArrow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b="1" dirty="0" smtClean="0"/>
              <a:t>s1</a:t>
            </a:r>
            <a:endParaRPr lang="en-GB" sz="2800" b="1" baseline="-25000" dirty="0"/>
          </a:p>
        </p:txBody>
      </p:sp>
      <p:pic>
        <p:nvPicPr>
          <p:cNvPr id="19" name="Picture 2" descr="C:\Users\toshiba\AppData\Local\Microsoft\Windows\Temporary Internet Files\Content.IE5\99RO1EIG\MC900390996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99045" y="1700808"/>
            <a:ext cx="1392635" cy="12961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2" descr="C:\Users\toshiba\AppData\Local\Microsoft\Windows\Temporary Internet Files\Content.IE5\99RO1EIG\MC900390996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2531293" y="1628800"/>
            <a:ext cx="1392635" cy="12961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Rectangle 20"/>
          <p:cNvSpPr/>
          <p:nvPr/>
        </p:nvSpPr>
        <p:spPr>
          <a:xfrm>
            <a:off x="107504" y="3068960"/>
            <a:ext cx="141128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400" b="1" dirty="0" smtClean="0">
                <a:solidFill>
                  <a:sysClr val="windowText" lastClr="000000"/>
                </a:solidFill>
              </a:rPr>
              <a:t>Rel1(</a:t>
            </a:r>
            <a:r>
              <a:rPr lang="en-GB" sz="2400" b="1" dirty="0" err="1" smtClean="0">
                <a:solidFill>
                  <a:sysClr val="windowText" lastClr="000000"/>
                </a:solidFill>
              </a:rPr>
              <a:t>X,w</a:t>
            </a:r>
            <a:r>
              <a:rPr lang="en-GB" sz="2400" b="1" dirty="0" smtClean="0">
                <a:solidFill>
                  <a:sysClr val="windowText" lastClr="000000"/>
                </a:solidFill>
              </a:rPr>
              <a:t>)</a:t>
            </a:r>
            <a:endParaRPr lang="en-GB" sz="2400" dirty="0"/>
          </a:p>
        </p:txBody>
      </p:sp>
      <p:sp>
        <p:nvSpPr>
          <p:cNvPr id="22" name="Rectangle 21"/>
          <p:cNvSpPr/>
          <p:nvPr/>
        </p:nvSpPr>
        <p:spPr>
          <a:xfrm>
            <a:off x="344326" y="1196453"/>
            <a:ext cx="82266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3200" b="1" dirty="0" err="1" smtClean="0">
                <a:solidFill>
                  <a:sysClr val="windowText" lastClr="000000"/>
                </a:solidFill>
              </a:rPr>
              <a:t>X,w</a:t>
            </a:r>
            <a:endParaRPr lang="en-GB" dirty="0"/>
          </a:p>
        </p:txBody>
      </p:sp>
      <p:sp>
        <p:nvSpPr>
          <p:cNvPr id="23" name="Rectangle 22"/>
          <p:cNvSpPr/>
          <p:nvPr/>
        </p:nvSpPr>
        <p:spPr>
          <a:xfrm>
            <a:off x="3499348" y="1116033"/>
            <a:ext cx="41069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3200" b="1" dirty="0" smtClean="0">
                <a:solidFill>
                  <a:sysClr val="windowText" lastClr="000000"/>
                </a:solidFill>
              </a:rPr>
              <a:t>X</a:t>
            </a:r>
            <a:endParaRPr lang="en-GB" dirty="0"/>
          </a:p>
        </p:txBody>
      </p:sp>
      <p:sp>
        <p:nvSpPr>
          <p:cNvPr id="24" name="Right Arrow 23"/>
          <p:cNvSpPr/>
          <p:nvPr/>
        </p:nvSpPr>
        <p:spPr>
          <a:xfrm>
            <a:off x="5467595" y="2213575"/>
            <a:ext cx="1624685" cy="648072"/>
          </a:xfrm>
          <a:prstGeom prst="rightArrow">
            <a:avLst/>
          </a:prstGeom>
          <a:solidFill>
            <a:srgbClr val="004D8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b="1" dirty="0" smtClean="0"/>
              <a:t>R2</a:t>
            </a:r>
            <a:endParaRPr lang="en-GB" sz="2800" b="1" baseline="-25000" dirty="0"/>
          </a:p>
        </p:txBody>
      </p:sp>
      <p:sp>
        <p:nvSpPr>
          <p:cNvPr id="25" name="Right Arrow 24"/>
          <p:cNvSpPr/>
          <p:nvPr/>
        </p:nvSpPr>
        <p:spPr>
          <a:xfrm flipH="1">
            <a:off x="5389217" y="3005663"/>
            <a:ext cx="1624685" cy="720080"/>
          </a:xfrm>
          <a:prstGeom prst="rightArrow">
            <a:avLst/>
          </a:prstGeom>
          <a:solidFill>
            <a:srgbClr val="006C3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b="1" dirty="0" smtClean="0"/>
              <a:t>c2</a:t>
            </a:r>
            <a:endParaRPr lang="en-GB" b="1" baseline="-25000" dirty="0"/>
          </a:p>
        </p:txBody>
      </p:sp>
      <p:sp>
        <p:nvSpPr>
          <p:cNvPr id="26" name="Right Arrow 25"/>
          <p:cNvSpPr/>
          <p:nvPr/>
        </p:nvSpPr>
        <p:spPr>
          <a:xfrm>
            <a:off x="5539603" y="3869759"/>
            <a:ext cx="1624685" cy="720080"/>
          </a:xfrm>
          <a:prstGeom prst="rightArrow">
            <a:avLst/>
          </a:prstGeom>
          <a:solidFill>
            <a:srgbClr val="00133A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b="1" dirty="0" smtClean="0"/>
              <a:t>s2</a:t>
            </a:r>
            <a:endParaRPr lang="en-GB" sz="2800" b="1" baseline="-25000" dirty="0"/>
          </a:p>
        </p:txBody>
      </p:sp>
      <p:pic>
        <p:nvPicPr>
          <p:cNvPr id="27" name="Picture 2" descr="C:\Users\toshiba\AppData\Local\Microsoft\Windows\Temporary Internet Files\Content.IE5\99RO1EIG\MC900390996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355976" y="1637511"/>
            <a:ext cx="1392635" cy="12961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2" descr="C:\Users\toshiba\AppData\Local\Microsoft\Windows\Temporary Internet Files\Content.IE5\99RO1EIG\MC900390996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6588224" y="1565503"/>
            <a:ext cx="1392635" cy="12961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9" name="Rectangle 28"/>
          <p:cNvSpPr/>
          <p:nvPr/>
        </p:nvSpPr>
        <p:spPr>
          <a:xfrm>
            <a:off x="4139952" y="3005663"/>
            <a:ext cx="136588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400" b="1" dirty="0" smtClean="0">
                <a:solidFill>
                  <a:sysClr val="windowText" lastClr="000000"/>
                </a:solidFill>
              </a:rPr>
              <a:t>Rel2(</a:t>
            </a:r>
            <a:r>
              <a:rPr lang="en-GB" sz="2400" b="1" dirty="0" err="1" smtClean="0">
                <a:solidFill>
                  <a:sysClr val="windowText" lastClr="000000"/>
                </a:solidFill>
              </a:rPr>
              <a:t>Y,w</a:t>
            </a:r>
            <a:r>
              <a:rPr lang="en-GB" sz="2400" b="1" dirty="0">
                <a:solidFill>
                  <a:sysClr val="windowText" lastClr="000000"/>
                </a:solidFill>
              </a:rPr>
              <a:t>)</a:t>
            </a:r>
            <a:endParaRPr lang="en-GB" sz="2400" dirty="0"/>
          </a:p>
        </p:txBody>
      </p:sp>
      <p:sp>
        <p:nvSpPr>
          <p:cNvPr id="30" name="Rectangle 29"/>
          <p:cNvSpPr/>
          <p:nvPr/>
        </p:nvSpPr>
        <p:spPr>
          <a:xfrm>
            <a:off x="4401257" y="1133156"/>
            <a:ext cx="76213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3200" b="1" dirty="0" err="1" smtClean="0">
                <a:solidFill>
                  <a:sysClr val="windowText" lastClr="000000"/>
                </a:solidFill>
              </a:rPr>
              <a:t>Y,w</a:t>
            </a:r>
            <a:endParaRPr lang="en-GB" dirty="0"/>
          </a:p>
        </p:txBody>
      </p:sp>
      <p:sp>
        <p:nvSpPr>
          <p:cNvPr id="31" name="Rectangle 30"/>
          <p:cNvSpPr/>
          <p:nvPr/>
        </p:nvSpPr>
        <p:spPr>
          <a:xfrm>
            <a:off x="7556279" y="1052736"/>
            <a:ext cx="41069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3200" b="1" dirty="0" smtClean="0">
                <a:solidFill>
                  <a:sysClr val="windowText" lastClr="000000"/>
                </a:solidFill>
              </a:rPr>
              <a:t>Y</a:t>
            </a:r>
            <a:endParaRPr lang="en-GB" dirty="0"/>
          </a:p>
        </p:txBody>
      </p:sp>
      <p:sp>
        <p:nvSpPr>
          <p:cNvPr id="32" name="Rectangle 31"/>
          <p:cNvSpPr/>
          <p:nvPr/>
        </p:nvSpPr>
        <p:spPr>
          <a:xfrm>
            <a:off x="260445" y="4995173"/>
            <a:ext cx="7983963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3200" dirty="0" smtClean="0"/>
              <a:t>Design a protocol for Rel3(</a:t>
            </a:r>
            <a:r>
              <a:rPr lang="en-GB" sz="3200" dirty="0" err="1" smtClean="0"/>
              <a:t>X,Y,w</a:t>
            </a:r>
            <a:r>
              <a:rPr lang="en-GB" sz="3200" dirty="0" smtClean="0"/>
              <a:t>) where:</a:t>
            </a:r>
          </a:p>
          <a:p>
            <a:pPr algn="ctr"/>
            <a:r>
              <a:rPr lang="en-GB" sz="3200" dirty="0"/>
              <a:t>Rel3(</a:t>
            </a:r>
            <a:r>
              <a:rPr lang="en-GB" sz="3200" dirty="0" err="1"/>
              <a:t>X,Y,w</a:t>
            </a:r>
            <a:r>
              <a:rPr lang="en-GB" sz="3200" dirty="0" smtClean="0"/>
              <a:t>) </a:t>
            </a:r>
            <a:r>
              <a:rPr lang="en-GB" sz="3200" dirty="0" err="1" smtClean="0"/>
              <a:t>iff</a:t>
            </a:r>
            <a:r>
              <a:rPr lang="en-GB" sz="3200" dirty="0" smtClean="0"/>
              <a:t> Rel1(</a:t>
            </a:r>
            <a:r>
              <a:rPr lang="en-GB" sz="3200" dirty="0" err="1" smtClean="0"/>
              <a:t>X,w</a:t>
            </a:r>
            <a:r>
              <a:rPr lang="en-GB" sz="3200" dirty="0" smtClean="0"/>
              <a:t>) or Rel2(</a:t>
            </a:r>
            <a:r>
              <a:rPr lang="en-GB" sz="3200" dirty="0" err="1" smtClean="0"/>
              <a:t>Y,w</a:t>
            </a:r>
            <a:r>
              <a:rPr lang="en-GB" sz="3200" dirty="0"/>
              <a:t>)</a:t>
            </a:r>
            <a:r>
              <a:rPr lang="en-GB" sz="3200" dirty="0" smtClean="0"/>
              <a:t> </a:t>
            </a:r>
            <a:endParaRPr lang="en-GB" sz="3200" dirty="0"/>
          </a:p>
        </p:txBody>
      </p:sp>
    </p:spTree>
    <p:extLst>
      <p:ext uri="{BB962C8B-B14F-4D97-AF65-F5344CB8AC3E}">
        <p14:creationId xmlns:p14="http://schemas.microsoft.com/office/powerpoint/2010/main" xmlns="" val="8070924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OR-proofs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38</a:t>
            </a:fld>
            <a:endParaRPr lang="en-US"/>
          </a:p>
        </p:txBody>
      </p:sp>
      <p:pic>
        <p:nvPicPr>
          <p:cNvPr id="19" name="Picture 2" descr="C:\Users\toshiba\AppData\Local\Microsoft\Windows\Temporary Internet Files\Content.IE5\99RO1EIG\MC900390996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99045" y="1700808"/>
            <a:ext cx="1392635" cy="12961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Rectangle 21"/>
          <p:cNvSpPr/>
          <p:nvPr/>
        </p:nvSpPr>
        <p:spPr>
          <a:xfrm>
            <a:off x="344326" y="1196453"/>
            <a:ext cx="106907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3200" b="1" dirty="0" err="1" smtClean="0">
                <a:solidFill>
                  <a:sysClr val="windowText" lastClr="000000"/>
                </a:solidFill>
              </a:rPr>
              <a:t>X,Y,w</a:t>
            </a:r>
            <a:endParaRPr lang="en-GB" dirty="0"/>
          </a:p>
        </p:txBody>
      </p:sp>
      <p:grpSp>
        <p:nvGrpSpPr>
          <p:cNvPr id="5" name="Group 4"/>
          <p:cNvGrpSpPr/>
          <p:nvPr/>
        </p:nvGrpSpPr>
        <p:grpSpPr>
          <a:xfrm>
            <a:off x="1410664" y="2276872"/>
            <a:ext cx="3425900" cy="648072"/>
            <a:chOff x="1410664" y="2276872"/>
            <a:chExt cx="3425900" cy="648072"/>
          </a:xfrm>
        </p:grpSpPr>
        <p:sp>
          <p:nvSpPr>
            <p:cNvPr id="16" name="Right Arrow 15"/>
            <p:cNvSpPr/>
            <p:nvPr/>
          </p:nvSpPr>
          <p:spPr>
            <a:xfrm>
              <a:off x="1410664" y="2276872"/>
              <a:ext cx="1624685" cy="648072"/>
            </a:xfrm>
            <a:prstGeom prst="rightArrow">
              <a:avLst/>
            </a:prstGeom>
            <a:solidFill>
              <a:srgbClr val="0070C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2800" b="1" dirty="0" smtClean="0"/>
                <a:t>R1</a:t>
              </a:r>
              <a:endParaRPr lang="en-GB" sz="2800" b="1" baseline="-25000" dirty="0"/>
            </a:p>
          </p:txBody>
        </p:sp>
        <p:sp>
          <p:nvSpPr>
            <p:cNvPr id="24" name="Right Arrow 23"/>
            <p:cNvSpPr/>
            <p:nvPr/>
          </p:nvSpPr>
          <p:spPr>
            <a:xfrm>
              <a:off x="3211879" y="2276872"/>
              <a:ext cx="1624685" cy="648072"/>
            </a:xfrm>
            <a:prstGeom prst="rightArrow">
              <a:avLst/>
            </a:prstGeom>
            <a:solidFill>
              <a:srgbClr val="004D86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2800" b="1" dirty="0" smtClean="0"/>
                <a:t>R2</a:t>
              </a:r>
              <a:endParaRPr lang="en-GB" sz="2800" b="1" baseline="-25000" dirty="0"/>
            </a:p>
          </p:txBody>
        </p:sp>
      </p:grpSp>
      <p:grpSp>
        <p:nvGrpSpPr>
          <p:cNvPr id="3" name="Group 2"/>
          <p:cNvGrpSpPr/>
          <p:nvPr/>
        </p:nvGrpSpPr>
        <p:grpSpPr>
          <a:xfrm>
            <a:off x="1332286" y="3068960"/>
            <a:ext cx="3425900" cy="720080"/>
            <a:chOff x="1332286" y="3068960"/>
            <a:chExt cx="3425900" cy="720080"/>
          </a:xfrm>
        </p:grpSpPr>
        <p:sp>
          <p:nvSpPr>
            <p:cNvPr id="17" name="Right Arrow 16"/>
            <p:cNvSpPr/>
            <p:nvPr/>
          </p:nvSpPr>
          <p:spPr>
            <a:xfrm flipH="1">
              <a:off x="1332286" y="3068960"/>
              <a:ext cx="1624685" cy="720080"/>
            </a:xfrm>
            <a:prstGeom prst="rightArrow">
              <a:avLst/>
            </a:prstGeom>
            <a:solidFill>
              <a:srgbClr val="00B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2800" b="1" dirty="0" smtClean="0"/>
                <a:t>c1</a:t>
              </a:r>
              <a:endParaRPr lang="en-GB" b="1" baseline="-25000" dirty="0"/>
            </a:p>
          </p:txBody>
        </p:sp>
        <p:sp>
          <p:nvSpPr>
            <p:cNvPr id="25" name="Right Arrow 24"/>
            <p:cNvSpPr/>
            <p:nvPr/>
          </p:nvSpPr>
          <p:spPr>
            <a:xfrm flipH="1">
              <a:off x="3133501" y="3068960"/>
              <a:ext cx="1624685" cy="720080"/>
            </a:xfrm>
            <a:prstGeom prst="rightArrow">
              <a:avLst/>
            </a:prstGeom>
            <a:solidFill>
              <a:srgbClr val="006C3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2800" b="1" dirty="0" smtClean="0"/>
                <a:t>c2</a:t>
              </a:r>
              <a:endParaRPr lang="en-GB" b="1" baseline="-25000" dirty="0"/>
            </a:p>
          </p:txBody>
        </p:sp>
      </p:grpSp>
      <p:grpSp>
        <p:nvGrpSpPr>
          <p:cNvPr id="6" name="Group 5"/>
          <p:cNvGrpSpPr/>
          <p:nvPr/>
        </p:nvGrpSpPr>
        <p:grpSpPr>
          <a:xfrm>
            <a:off x="1482672" y="3933056"/>
            <a:ext cx="3425900" cy="720080"/>
            <a:chOff x="1482672" y="3933056"/>
            <a:chExt cx="3425900" cy="720080"/>
          </a:xfrm>
        </p:grpSpPr>
        <p:sp>
          <p:nvSpPr>
            <p:cNvPr id="18" name="Right Arrow 17"/>
            <p:cNvSpPr/>
            <p:nvPr/>
          </p:nvSpPr>
          <p:spPr>
            <a:xfrm>
              <a:off x="1482672" y="3933056"/>
              <a:ext cx="1624685" cy="720080"/>
            </a:xfrm>
            <a:prstGeom prst="rightArrow">
              <a:avLst/>
            </a:prstGeom>
            <a:solidFill>
              <a:srgbClr val="00206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2800" b="1" dirty="0" smtClean="0"/>
                <a:t>s1</a:t>
              </a:r>
              <a:endParaRPr lang="en-GB" sz="2800" b="1" baseline="-25000" dirty="0"/>
            </a:p>
          </p:txBody>
        </p:sp>
        <p:sp>
          <p:nvSpPr>
            <p:cNvPr id="26" name="Right Arrow 25"/>
            <p:cNvSpPr/>
            <p:nvPr/>
          </p:nvSpPr>
          <p:spPr>
            <a:xfrm>
              <a:off x="3283887" y="3933056"/>
              <a:ext cx="1624685" cy="720080"/>
            </a:xfrm>
            <a:prstGeom prst="rightArrow">
              <a:avLst/>
            </a:prstGeom>
            <a:solidFill>
              <a:srgbClr val="00133A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2800" b="1" dirty="0" smtClean="0"/>
                <a:t>s2</a:t>
              </a:r>
              <a:endParaRPr lang="en-GB" sz="2800" b="1" baseline="-25000" dirty="0"/>
            </a:p>
          </p:txBody>
        </p:sp>
      </p:grpSp>
      <p:pic>
        <p:nvPicPr>
          <p:cNvPr id="28" name="Picture 2" descr="C:\Users\toshiba\AppData\Local\Microsoft\Windows\Temporary Internet Files\Content.IE5\99RO1EIG\MC900390996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6588224" y="1565503"/>
            <a:ext cx="1392635" cy="12961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1" name="Rectangle 30"/>
          <p:cNvSpPr/>
          <p:nvPr/>
        </p:nvSpPr>
        <p:spPr>
          <a:xfrm>
            <a:off x="7556279" y="1052736"/>
            <a:ext cx="70480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3200" b="1" dirty="0" smtClean="0">
                <a:solidFill>
                  <a:sysClr val="windowText" lastClr="000000"/>
                </a:solidFill>
              </a:rPr>
              <a:t>X,Y</a:t>
            </a:r>
            <a:endParaRPr lang="en-GB" dirty="0"/>
          </a:p>
        </p:txBody>
      </p:sp>
      <p:sp>
        <p:nvSpPr>
          <p:cNvPr id="32" name="Right Arrow 31"/>
          <p:cNvSpPr/>
          <p:nvPr/>
        </p:nvSpPr>
        <p:spPr>
          <a:xfrm flipH="1">
            <a:off x="6403699" y="2996952"/>
            <a:ext cx="1624685" cy="720080"/>
          </a:xfrm>
          <a:prstGeom prst="rightArrow">
            <a:avLst/>
          </a:prstGeom>
          <a:solidFill>
            <a:srgbClr val="004C2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b="1" dirty="0" smtClean="0"/>
              <a:t>c</a:t>
            </a:r>
            <a:endParaRPr lang="en-GB" b="1" baseline="-25000" dirty="0"/>
          </a:p>
        </p:txBody>
      </p:sp>
    </p:spTree>
    <p:extLst>
      <p:ext uri="{BB962C8B-B14F-4D97-AF65-F5344CB8AC3E}">
        <p14:creationId xmlns:p14="http://schemas.microsoft.com/office/powerpoint/2010/main" xmlns="" val="29918857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OR-proofs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39</a:t>
            </a:fld>
            <a:endParaRPr lang="en-US"/>
          </a:p>
        </p:txBody>
      </p:sp>
      <p:pic>
        <p:nvPicPr>
          <p:cNvPr id="19" name="Picture 2" descr="C:\Users\toshiba\AppData\Local\Microsoft\Windows\Temporary Internet Files\Content.IE5\99RO1EIG\MC900390996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99045" y="1700808"/>
            <a:ext cx="1392635" cy="12961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Rectangle 20"/>
          <p:cNvSpPr/>
          <p:nvPr/>
        </p:nvSpPr>
        <p:spPr>
          <a:xfrm>
            <a:off x="35496" y="3068960"/>
            <a:ext cx="141128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400" b="1" dirty="0" smtClean="0">
                <a:solidFill>
                  <a:sysClr val="windowText" lastClr="000000"/>
                </a:solidFill>
              </a:rPr>
              <a:t>Rel1(</a:t>
            </a:r>
            <a:r>
              <a:rPr lang="en-GB" sz="2400" b="1" dirty="0" err="1" smtClean="0">
                <a:solidFill>
                  <a:sysClr val="windowText" lastClr="000000"/>
                </a:solidFill>
              </a:rPr>
              <a:t>X,w</a:t>
            </a:r>
            <a:r>
              <a:rPr lang="en-GB" sz="2400" b="1" dirty="0" smtClean="0">
                <a:solidFill>
                  <a:sysClr val="windowText" lastClr="000000"/>
                </a:solidFill>
              </a:rPr>
              <a:t>)</a:t>
            </a:r>
            <a:endParaRPr lang="en-GB" sz="2400" dirty="0"/>
          </a:p>
        </p:txBody>
      </p:sp>
      <p:sp>
        <p:nvSpPr>
          <p:cNvPr id="22" name="Rectangle 21"/>
          <p:cNvSpPr/>
          <p:nvPr/>
        </p:nvSpPr>
        <p:spPr>
          <a:xfrm>
            <a:off x="344326" y="1196453"/>
            <a:ext cx="106907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3200" b="1" dirty="0" err="1" smtClean="0">
                <a:solidFill>
                  <a:sysClr val="windowText" lastClr="000000"/>
                </a:solidFill>
              </a:rPr>
              <a:t>X,Y,w</a:t>
            </a:r>
            <a:endParaRPr lang="en-GB" dirty="0"/>
          </a:p>
        </p:txBody>
      </p:sp>
      <p:sp>
        <p:nvSpPr>
          <p:cNvPr id="16" name="Right Arrow 15"/>
          <p:cNvSpPr/>
          <p:nvPr/>
        </p:nvSpPr>
        <p:spPr>
          <a:xfrm>
            <a:off x="1410664" y="2276872"/>
            <a:ext cx="1624685" cy="648072"/>
          </a:xfrm>
          <a:prstGeom prst="rightArrow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b="1" dirty="0" smtClean="0"/>
              <a:t>R1</a:t>
            </a:r>
            <a:endParaRPr lang="en-GB" sz="2800" b="1" baseline="-25000" dirty="0"/>
          </a:p>
        </p:txBody>
      </p:sp>
      <p:sp>
        <p:nvSpPr>
          <p:cNvPr id="24" name="Right Arrow 23"/>
          <p:cNvSpPr/>
          <p:nvPr/>
        </p:nvSpPr>
        <p:spPr>
          <a:xfrm>
            <a:off x="3211879" y="2276872"/>
            <a:ext cx="1624685" cy="648072"/>
          </a:xfrm>
          <a:prstGeom prst="rightArrow">
            <a:avLst/>
          </a:prstGeom>
          <a:solidFill>
            <a:srgbClr val="004D8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b="1" dirty="0" smtClean="0"/>
              <a:t>R2</a:t>
            </a:r>
            <a:endParaRPr lang="en-GB" sz="2800" b="1" baseline="-25000" dirty="0"/>
          </a:p>
        </p:txBody>
      </p:sp>
      <p:sp>
        <p:nvSpPr>
          <p:cNvPr id="17" name="Right Arrow 16"/>
          <p:cNvSpPr/>
          <p:nvPr/>
        </p:nvSpPr>
        <p:spPr>
          <a:xfrm flipH="1">
            <a:off x="1332286" y="3068960"/>
            <a:ext cx="1624685" cy="720080"/>
          </a:xfrm>
          <a:prstGeom prst="rightArrow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b="1" dirty="0" smtClean="0"/>
              <a:t>c1=c-c2</a:t>
            </a:r>
            <a:endParaRPr lang="en-GB" b="1" baseline="-25000" dirty="0"/>
          </a:p>
        </p:txBody>
      </p:sp>
      <p:sp>
        <p:nvSpPr>
          <p:cNvPr id="25" name="Right Arrow 24"/>
          <p:cNvSpPr/>
          <p:nvPr/>
        </p:nvSpPr>
        <p:spPr>
          <a:xfrm flipH="1">
            <a:off x="3133501" y="3068960"/>
            <a:ext cx="1624685" cy="720080"/>
          </a:xfrm>
          <a:prstGeom prst="rightArrow">
            <a:avLst/>
          </a:prstGeom>
          <a:solidFill>
            <a:srgbClr val="006C3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b="1" dirty="0" smtClean="0"/>
              <a:t>c2</a:t>
            </a:r>
            <a:endParaRPr lang="en-GB" b="1" baseline="-25000" dirty="0"/>
          </a:p>
        </p:txBody>
      </p:sp>
      <p:sp>
        <p:nvSpPr>
          <p:cNvPr id="18" name="Right Arrow 17"/>
          <p:cNvSpPr/>
          <p:nvPr/>
        </p:nvSpPr>
        <p:spPr>
          <a:xfrm>
            <a:off x="1482672" y="3933056"/>
            <a:ext cx="1624685" cy="720080"/>
          </a:xfrm>
          <a:prstGeom prst="rightArrow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b="1" dirty="0" smtClean="0"/>
              <a:t>s1</a:t>
            </a:r>
            <a:endParaRPr lang="en-GB" sz="2800" b="1" baseline="-25000" dirty="0"/>
          </a:p>
        </p:txBody>
      </p:sp>
      <p:sp>
        <p:nvSpPr>
          <p:cNvPr id="26" name="Right Arrow 25"/>
          <p:cNvSpPr/>
          <p:nvPr/>
        </p:nvSpPr>
        <p:spPr>
          <a:xfrm>
            <a:off x="3283887" y="3933056"/>
            <a:ext cx="1624685" cy="720080"/>
          </a:xfrm>
          <a:prstGeom prst="rightArrow">
            <a:avLst/>
          </a:prstGeom>
          <a:solidFill>
            <a:srgbClr val="00133A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b="1" dirty="0"/>
              <a:t>s</a:t>
            </a:r>
            <a:r>
              <a:rPr lang="en-GB" sz="2800" b="1" dirty="0" smtClean="0"/>
              <a:t>2</a:t>
            </a:r>
            <a:endParaRPr lang="en-GB" sz="2800" b="1" baseline="-25000" dirty="0"/>
          </a:p>
        </p:txBody>
      </p:sp>
      <p:pic>
        <p:nvPicPr>
          <p:cNvPr id="28" name="Picture 2" descr="C:\Users\toshiba\AppData\Local\Microsoft\Windows\Temporary Internet Files\Content.IE5\99RO1EIG\MC900390996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6588224" y="1565503"/>
            <a:ext cx="1392635" cy="12961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1" name="Rectangle 30"/>
          <p:cNvSpPr/>
          <p:nvPr/>
        </p:nvSpPr>
        <p:spPr>
          <a:xfrm>
            <a:off x="7556279" y="1052736"/>
            <a:ext cx="70480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3200" b="1" dirty="0" smtClean="0">
                <a:solidFill>
                  <a:sysClr val="windowText" lastClr="000000"/>
                </a:solidFill>
              </a:rPr>
              <a:t>X,Y</a:t>
            </a:r>
            <a:endParaRPr lang="en-GB" dirty="0"/>
          </a:p>
        </p:txBody>
      </p:sp>
      <p:sp>
        <p:nvSpPr>
          <p:cNvPr id="32" name="Right Arrow 31"/>
          <p:cNvSpPr/>
          <p:nvPr/>
        </p:nvSpPr>
        <p:spPr>
          <a:xfrm flipH="1">
            <a:off x="6403699" y="2996952"/>
            <a:ext cx="1624685" cy="720080"/>
          </a:xfrm>
          <a:prstGeom prst="rightArrow">
            <a:avLst/>
          </a:prstGeom>
          <a:solidFill>
            <a:srgbClr val="004C2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b="1" dirty="0" smtClean="0"/>
              <a:t>c</a:t>
            </a:r>
            <a:endParaRPr lang="en-GB" b="1" baseline="-25000" dirty="0"/>
          </a:p>
        </p:txBody>
      </p:sp>
    </p:spTree>
    <p:extLst>
      <p:ext uri="{BB962C8B-B14F-4D97-AF65-F5344CB8AC3E}">
        <p14:creationId xmlns:p14="http://schemas.microsoft.com/office/powerpoint/2010/main" xmlns="" val="23068102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24" grpId="0" animBg="1"/>
      <p:bldP spid="17" grpId="0" animBg="1"/>
      <p:bldP spid="25" grpId="0" animBg="1"/>
      <p:bldP spid="18" grpId="0" animBg="1"/>
      <p:bldP spid="26" grpId="0" animBg="1"/>
      <p:bldP spid="3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Voting scheme</a:t>
            </a:r>
            <a:endParaRPr lang="en-GB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4</a:t>
            </a:fld>
            <a:endParaRPr lang="en-US"/>
          </a:p>
        </p:txBody>
      </p:sp>
      <p:pic>
        <p:nvPicPr>
          <p:cNvPr id="6" name="Picture 2" descr="C:\Program Files\Microsoft Office\MEDIA\CAGCAT10\j0292020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6826" y="4739953"/>
            <a:ext cx="782806" cy="742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C:\Program Files\Microsoft Office\MEDIA\CAGCAT10\j0292020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7544" y="3132882"/>
            <a:ext cx="782806" cy="742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C:\Program Files\Microsoft Office\MEDIA\CAGCAT10\j0292020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7544" y="1571601"/>
            <a:ext cx="782806" cy="742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21" name="Group 20"/>
          <p:cNvGrpSpPr/>
          <p:nvPr/>
        </p:nvGrpSpPr>
        <p:grpSpPr>
          <a:xfrm>
            <a:off x="1259632" y="2267602"/>
            <a:ext cx="707805" cy="2481417"/>
            <a:chOff x="1259632" y="2267602"/>
            <a:chExt cx="707805" cy="2481417"/>
          </a:xfrm>
        </p:grpSpPr>
        <p:sp>
          <p:nvSpPr>
            <p:cNvPr id="9" name="Left-Right Arrow 8"/>
            <p:cNvSpPr/>
            <p:nvPr/>
          </p:nvSpPr>
          <p:spPr>
            <a:xfrm rot="1764017">
              <a:off x="1259632" y="2267602"/>
              <a:ext cx="648072" cy="240103"/>
            </a:xfrm>
            <a:prstGeom prst="left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0" name="Left-Right Arrow 9"/>
            <p:cNvSpPr/>
            <p:nvPr/>
          </p:nvSpPr>
          <p:spPr>
            <a:xfrm rot="19966390">
              <a:off x="1319365" y="4508916"/>
              <a:ext cx="648072" cy="240103"/>
            </a:xfrm>
            <a:prstGeom prst="left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1" name="Left-Right Arrow 10"/>
            <p:cNvSpPr/>
            <p:nvPr/>
          </p:nvSpPr>
          <p:spPr>
            <a:xfrm>
              <a:off x="1259632" y="3401092"/>
              <a:ext cx="648072" cy="240103"/>
            </a:xfrm>
            <a:prstGeom prst="left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14" name="Rectangle 13"/>
          <p:cNvSpPr/>
          <p:nvPr/>
        </p:nvSpPr>
        <p:spPr>
          <a:xfrm>
            <a:off x="1986460" y="2123991"/>
            <a:ext cx="2639209" cy="26159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TextBox 15"/>
          <p:cNvSpPr txBox="1"/>
          <p:nvPr/>
        </p:nvSpPr>
        <p:spPr>
          <a:xfrm>
            <a:off x="971600" y="1340768"/>
            <a:ext cx="5040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 smtClean="0"/>
              <a:t>v</a:t>
            </a:r>
            <a:r>
              <a:rPr lang="en-GB" sz="2400" baseline="-25000" dirty="0" smtClean="0"/>
              <a:t>1</a:t>
            </a:r>
            <a:endParaRPr lang="en-GB" sz="2400" baseline="-25000" dirty="0"/>
          </a:p>
        </p:txBody>
      </p:sp>
      <p:sp>
        <p:nvSpPr>
          <p:cNvPr id="17" name="TextBox 16"/>
          <p:cNvSpPr txBox="1"/>
          <p:nvPr/>
        </p:nvSpPr>
        <p:spPr>
          <a:xfrm>
            <a:off x="971600" y="4422304"/>
            <a:ext cx="5040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 err="1" smtClean="0"/>
              <a:t>v</a:t>
            </a:r>
            <a:r>
              <a:rPr lang="en-GB" sz="2400" baseline="-25000" dirty="0" err="1" smtClean="0"/>
              <a:t>n</a:t>
            </a:r>
            <a:endParaRPr lang="en-GB" sz="2400" baseline="-25000" dirty="0"/>
          </a:p>
        </p:txBody>
      </p:sp>
      <p:sp>
        <p:nvSpPr>
          <p:cNvPr id="18" name="TextBox 17"/>
          <p:cNvSpPr txBox="1"/>
          <p:nvPr/>
        </p:nvSpPr>
        <p:spPr>
          <a:xfrm>
            <a:off x="1001078" y="2902049"/>
            <a:ext cx="5040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 smtClean="0"/>
              <a:t>v</a:t>
            </a:r>
            <a:r>
              <a:rPr lang="en-GB" sz="2400" baseline="-25000" dirty="0" smtClean="0"/>
              <a:t>2</a:t>
            </a:r>
            <a:endParaRPr lang="en-GB" sz="2400" baseline="-25000" dirty="0"/>
          </a:p>
        </p:txBody>
      </p:sp>
      <p:pic>
        <p:nvPicPr>
          <p:cNvPr id="1026" name="Picture 2" descr="C:\Users\toshiba\AppData\Local\Microsoft\Windows\Temporary Internet Files\Content.IE5\99RO1EIG\MC900391212[1]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79712" y="2123991"/>
            <a:ext cx="2683021" cy="26159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xmlns="" Requires="a14">
          <p:sp>
            <p:nvSpPr>
              <p:cNvPr id="19" name="Up Arrow 18"/>
              <p:cNvSpPr/>
              <p:nvPr/>
            </p:nvSpPr>
            <p:spPr>
              <a:xfrm rot="5400000">
                <a:off x="4896036" y="1766430"/>
                <a:ext cx="3024336" cy="3096343"/>
              </a:xfrm>
              <a:prstGeom prst="upArrow">
                <a:avLst/>
              </a:prstGeom>
              <a:solidFill>
                <a:schemeClr val="accent2">
                  <a:lumMod val="75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vert270" rtlCol="0" anchor="ctr"/>
              <a:lstStyle/>
              <a:p>
                <a:pPr algn="ctr"/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l-GR" sz="3200" i="1">
                        <a:latin typeface="Cambria Math"/>
                        <a:ea typeface="Cambria Math"/>
                      </a:rPr>
                      <m:t>ρ</m:t>
                    </m:r>
                  </m:oMath>
                </a14:m>
                <a:r>
                  <a:rPr lang="en-GB" sz="3200" b="1" dirty="0" smtClean="0"/>
                  <a:t>(v</a:t>
                </a:r>
                <a:r>
                  <a:rPr lang="en-GB" sz="3200" b="1" baseline="-25000" dirty="0" smtClean="0"/>
                  <a:t>1</a:t>
                </a:r>
                <a:r>
                  <a:rPr lang="en-GB" sz="3200" b="1" dirty="0" smtClean="0"/>
                  <a:t>,v</a:t>
                </a:r>
                <a:r>
                  <a:rPr lang="en-GB" sz="3200" b="1" baseline="-25000" dirty="0" smtClean="0"/>
                  <a:t>2</a:t>
                </a:r>
                <a:r>
                  <a:rPr lang="en-GB" sz="3200" b="1" dirty="0" smtClean="0"/>
                  <a:t>,…,</a:t>
                </a:r>
                <a:r>
                  <a:rPr lang="en-GB" sz="3200" b="1" dirty="0" err="1" smtClean="0"/>
                  <a:t>v</a:t>
                </a:r>
                <a:r>
                  <a:rPr lang="en-GB" sz="3200" b="1" baseline="-25000" dirty="0" err="1" smtClean="0"/>
                  <a:t>n</a:t>
                </a:r>
                <a:r>
                  <a:rPr lang="en-GB" sz="3200" b="1" dirty="0" smtClean="0"/>
                  <a:t>)</a:t>
                </a:r>
                <a:endParaRPr lang="en-GB" sz="3200" b="1" dirty="0"/>
              </a:p>
            </p:txBody>
          </p:sp>
        </mc:Choice>
        <mc:Fallback>
          <p:sp>
            <p:nvSpPr>
              <p:cNvPr id="19" name="Up Arrow 1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rot="5400000">
                <a:off x="4896036" y="1766430"/>
                <a:ext cx="3024336" cy="3096343"/>
              </a:xfrm>
              <a:prstGeom prst="upArrow">
                <a:avLst/>
              </a:prstGeom>
              <a:blipFill rotWithShape="1">
                <a:blip r:embed="rId4" cstate="print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xmlns="" Requires="a14">
          <p:sp>
            <p:nvSpPr>
              <p:cNvPr id="20" name="TextBox 19"/>
              <p:cNvSpPr txBox="1"/>
              <p:nvPr/>
            </p:nvSpPr>
            <p:spPr>
              <a:xfrm>
                <a:off x="1986460" y="5005874"/>
                <a:ext cx="6384983" cy="143520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457200" indent="-457200">
                  <a:buFont typeface="Arial" pitchFamily="34" charset="0"/>
                  <a:buChar char="•"/>
                </a:pPr>
                <a:r>
                  <a:rPr lang="en-GB" sz="2800" dirty="0" smtClean="0"/>
                  <a:t>Votes: v</a:t>
                </a:r>
                <a:r>
                  <a:rPr lang="en-GB" sz="2800" baseline="-25000" dirty="0" smtClean="0"/>
                  <a:t>1</a:t>
                </a:r>
                <a:r>
                  <a:rPr lang="en-GB" sz="2800" dirty="0" smtClean="0"/>
                  <a:t>,v</a:t>
                </a:r>
                <a:r>
                  <a:rPr lang="en-GB" sz="2800" baseline="-25000" dirty="0" smtClean="0"/>
                  <a:t>2</a:t>
                </a:r>
                <a:r>
                  <a:rPr lang="en-GB" sz="2800" dirty="0" smtClean="0"/>
                  <a:t>,…</a:t>
                </a:r>
                <a:r>
                  <a:rPr lang="en-GB" sz="2800" dirty="0" err="1" smtClean="0"/>
                  <a:t>v</a:t>
                </a:r>
                <a:r>
                  <a:rPr lang="en-GB" sz="2800" baseline="-25000" dirty="0" err="1" smtClean="0"/>
                  <a:t>n</a:t>
                </a:r>
                <a:r>
                  <a:rPr lang="en-GB" sz="2800" dirty="0" smtClean="0"/>
                  <a:t> in V</a:t>
                </a:r>
              </a:p>
              <a:p>
                <a:pPr marL="457200" indent="-457200">
                  <a:buFont typeface="Arial" pitchFamily="34" charset="0"/>
                  <a:buChar char="•"/>
                </a:pPr>
                <a:r>
                  <a:rPr lang="en-GB" sz="2800" dirty="0" smtClean="0"/>
                  <a:t>Result function: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l-GR" sz="2800" i="1">
                        <a:latin typeface="Cambria Math"/>
                        <a:ea typeface="Cambria Math"/>
                      </a:rPr>
                      <m:t>ρ</m:t>
                    </m:r>
                    <m:r>
                      <a:rPr lang="el-GR" sz="2800" i="1">
                        <a:latin typeface="Cambria Math"/>
                        <a:ea typeface="Cambria Math"/>
                      </a:rPr>
                      <m:t> </m:t>
                    </m:r>
                  </m:oMath>
                </a14:m>
                <a:r>
                  <a:rPr lang="en-GB" sz="2800" dirty="0" smtClean="0"/>
                  <a:t>:V*</a:t>
                </a:r>
                <a14:m>
                  <m:oMath xmlns:m="http://schemas.openxmlformats.org/officeDocument/2006/math">
                    <m:r>
                      <a:rPr lang="en-GB" sz="2800" i="1" smtClean="0">
                        <a:latin typeface="Cambria Math"/>
                        <a:ea typeface="Cambria Math"/>
                      </a:rPr>
                      <m:t>→</m:t>
                    </m:r>
                  </m:oMath>
                </a14:m>
                <a:r>
                  <a:rPr lang="en-GB" sz="2800" dirty="0" smtClean="0"/>
                  <a:t> Results</a:t>
                </a:r>
              </a:p>
              <a:p>
                <a:pPr marL="457200" indent="-457200">
                  <a:buFont typeface="Arial" pitchFamily="34" charset="0"/>
                  <a:buChar char="•"/>
                </a:pPr>
                <a:r>
                  <a:rPr lang="en-GB" sz="2800" dirty="0" smtClean="0"/>
                  <a:t>V={0,1},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l-GR" sz="2800" i="1">
                        <a:latin typeface="Cambria Math"/>
                        <a:ea typeface="Cambria Math"/>
                      </a:rPr>
                      <m:t>ρ</m:t>
                    </m:r>
                  </m:oMath>
                </a14:m>
                <a:r>
                  <a:rPr lang="en-GB" sz="2800" dirty="0" smtClean="0"/>
                  <a:t>(v</a:t>
                </a:r>
                <a:r>
                  <a:rPr lang="en-GB" sz="2800" baseline="-25000" dirty="0" smtClean="0"/>
                  <a:t>1</a:t>
                </a:r>
                <a:r>
                  <a:rPr lang="en-GB" sz="2800" dirty="0" smtClean="0"/>
                  <a:t>,v</a:t>
                </a:r>
                <a:r>
                  <a:rPr lang="en-GB" sz="2800" baseline="-25000" dirty="0" smtClean="0"/>
                  <a:t>2</a:t>
                </a:r>
                <a:r>
                  <a:rPr lang="en-GB" sz="2800" dirty="0" smtClean="0"/>
                  <a:t>,…,</a:t>
                </a:r>
                <a:r>
                  <a:rPr lang="en-GB" sz="2800" dirty="0" err="1" smtClean="0"/>
                  <a:t>v</a:t>
                </a:r>
                <a:r>
                  <a:rPr lang="en-GB" sz="2800" baseline="-25000" dirty="0" err="1" smtClean="0"/>
                  <a:t>n</a:t>
                </a:r>
                <a:r>
                  <a:rPr lang="en-GB" sz="2800" dirty="0" smtClean="0"/>
                  <a:t>)= v</a:t>
                </a:r>
                <a:r>
                  <a:rPr lang="en-GB" sz="2800" baseline="-25000" dirty="0" smtClean="0"/>
                  <a:t>1</a:t>
                </a:r>
                <a:r>
                  <a:rPr lang="en-GB" sz="2800" dirty="0"/>
                  <a:t>+</a:t>
                </a:r>
                <a:r>
                  <a:rPr lang="en-GB" sz="2800" dirty="0" smtClean="0"/>
                  <a:t>v</a:t>
                </a:r>
                <a:r>
                  <a:rPr lang="en-GB" sz="2800" baseline="-25000" dirty="0" smtClean="0"/>
                  <a:t>2</a:t>
                </a:r>
                <a:r>
                  <a:rPr lang="en-GB" sz="2800" dirty="0" smtClean="0"/>
                  <a:t>+…+</a:t>
                </a:r>
                <a:r>
                  <a:rPr lang="en-GB" sz="2800" dirty="0" err="1" smtClean="0"/>
                  <a:t>v</a:t>
                </a:r>
                <a:r>
                  <a:rPr lang="en-GB" sz="2800" baseline="-25000" dirty="0" err="1" smtClean="0"/>
                  <a:t>n</a:t>
                </a:r>
                <a:endParaRPr lang="en-GB" sz="2800" dirty="0"/>
              </a:p>
            </p:txBody>
          </p:sp>
        </mc:Choice>
        <mc:Fallback>
          <p:sp>
            <p:nvSpPr>
              <p:cNvPr id="20" name="TextBox 1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86460" y="5005874"/>
                <a:ext cx="6384983" cy="1435201"/>
              </a:xfrm>
              <a:prstGeom prst="rect">
                <a:avLst/>
              </a:prstGeom>
              <a:blipFill rotWithShape="1">
                <a:blip r:embed="rId5" cstate="print"/>
                <a:stretch>
                  <a:fillRect l="-1719" t="-3814" b="-762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xmlns="" val="35920847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OR-proofs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40</a:t>
            </a:fld>
            <a:endParaRPr lang="en-US"/>
          </a:p>
        </p:txBody>
      </p:sp>
      <p:pic>
        <p:nvPicPr>
          <p:cNvPr id="19" name="Picture 2" descr="C:\Users\toshiba\AppData\Local\Microsoft\Windows\Temporary Internet Files\Content.IE5\99RO1EIG\MC900390996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99045" y="1700808"/>
            <a:ext cx="1392635" cy="12961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Rectangle 20"/>
          <p:cNvSpPr/>
          <p:nvPr/>
        </p:nvSpPr>
        <p:spPr>
          <a:xfrm>
            <a:off x="35496" y="3068960"/>
            <a:ext cx="156677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400" b="1" dirty="0" smtClean="0">
                <a:solidFill>
                  <a:sysClr val="windowText" lastClr="000000"/>
                </a:solidFill>
              </a:rPr>
              <a:t>Rel1(X,w1)</a:t>
            </a:r>
            <a:endParaRPr lang="en-GB" sz="2400" dirty="0"/>
          </a:p>
        </p:txBody>
      </p:sp>
      <p:sp>
        <p:nvSpPr>
          <p:cNvPr id="22" name="Rectangle 21"/>
          <p:cNvSpPr/>
          <p:nvPr/>
        </p:nvSpPr>
        <p:spPr>
          <a:xfrm>
            <a:off x="344326" y="1196453"/>
            <a:ext cx="106907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3200" b="1" dirty="0" err="1" smtClean="0">
                <a:solidFill>
                  <a:sysClr val="windowText" lastClr="000000"/>
                </a:solidFill>
              </a:rPr>
              <a:t>X,Y,w</a:t>
            </a:r>
            <a:endParaRPr lang="en-GB" dirty="0"/>
          </a:p>
        </p:txBody>
      </p:sp>
      <p:sp>
        <p:nvSpPr>
          <p:cNvPr id="16" name="Right Arrow 15"/>
          <p:cNvSpPr/>
          <p:nvPr/>
        </p:nvSpPr>
        <p:spPr>
          <a:xfrm>
            <a:off x="1410664" y="2276872"/>
            <a:ext cx="1624685" cy="648072"/>
          </a:xfrm>
          <a:prstGeom prst="rightArrow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b="1" dirty="0" smtClean="0"/>
              <a:t>R1</a:t>
            </a:r>
            <a:endParaRPr lang="en-GB" sz="2800" b="1" baseline="-25000" dirty="0"/>
          </a:p>
        </p:txBody>
      </p:sp>
      <p:sp>
        <p:nvSpPr>
          <p:cNvPr id="24" name="Right Arrow 23"/>
          <p:cNvSpPr/>
          <p:nvPr/>
        </p:nvSpPr>
        <p:spPr>
          <a:xfrm>
            <a:off x="3211879" y="2276872"/>
            <a:ext cx="1624685" cy="648072"/>
          </a:xfrm>
          <a:prstGeom prst="rightArrow">
            <a:avLst/>
          </a:prstGeom>
          <a:solidFill>
            <a:srgbClr val="004D8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b="1" dirty="0" smtClean="0"/>
              <a:t>R2</a:t>
            </a:r>
            <a:endParaRPr lang="en-GB" sz="2800" b="1" baseline="-25000" dirty="0"/>
          </a:p>
        </p:txBody>
      </p:sp>
      <p:sp>
        <p:nvSpPr>
          <p:cNvPr id="17" name="Right Arrow 16"/>
          <p:cNvSpPr/>
          <p:nvPr/>
        </p:nvSpPr>
        <p:spPr>
          <a:xfrm flipH="1">
            <a:off x="1332286" y="3068960"/>
            <a:ext cx="1624685" cy="720080"/>
          </a:xfrm>
          <a:prstGeom prst="rightArrow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b="1" dirty="0" smtClean="0"/>
              <a:t>c1=c-c2</a:t>
            </a:r>
            <a:endParaRPr lang="en-GB" b="1" baseline="-25000" dirty="0"/>
          </a:p>
        </p:txBody>
      </p:sp>
      <p:sp>
        <p:nvSpPr>
          <p:cNvPr id="25" name="Right Arrow 24"/>
          <p:cNvSpPr/>
          <p:nvPr/>
        </p:nvSpPr>
        <p:spPr>
          <a:xfrm flipH="1">
            <a:off x="3133501" y="3068960"/>
            <a:ext cx="1624685" cy="720080"/>
          </a:xfrm>
          <a:prstGeom prst="rightArrow">
            <a:avLst/>
          </a:prstGeom>
          <a:solidFill>
            <a:srgbClr val="006C3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b="1" dirty="0" smtClean="0"/>
              <a:t>c2</a:t>
            </a:r>
            <a:endParaRPr lang="en-GB" b="1" baseline="-25000" dirty="0"/>
          </a:p>
        </p:txBody>
      </p:sp>
      <p:sp>
        <p:nvSpPr>
          <p:cNvPr id="18" name="Right Arrow 17"/>
          <p:cNvSpPr/>
          <p:nvPr/>
        </p:nvSpPr>
        <p:spPr>
          <a:xfrm>
            <a:off x="1482672" y="3933056"/>
            <a:ext cx="1624685" cy="720080"/>
          </a:xfrm>
          <a:prstGeom prst="rightArrow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b="1" dirty="0"/>
              <a:t>c</a:t>
            </a:r>
            <a:r>
              <a:rPr lang="en-GB" sz="2800" b="1" dirty="0" smtClean="0"/>
              <a:t>1,s1</a:t>
            </a:r>
            <a:endParaRPr lang="en-GB" sz="2800" b="1" baseline="-25000" dirty="0"/>
          </a:p>
        </p:txBody>
      </p:sp>
      <p:sp>
        <p:nvSpPr>
          <p:cNvPr id="26" name="Right Arrow 25"/>
          <p:cNvSpPr/>
          <p:nvPr/>
        </p:nvSpPr>
        <p:spPr>
          <a:xfrm>
            <a:off x="3283887" y="3933056"/>
            <a:ext cx="1624685" cy="720080"/>
          </a:xfrm>
          <a:prstGeom prst="rightArrow">
            <a:avLst/>
          </a:prstGeom>
          <a:solidFill>
            <a:srgbClr val="00133A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b="1" dirty="0"/>
              <a:t>c</a:t>
            </a:r>
            <a:r>
              <a:rPr lang="en-GB" sz="2800" b="1" dirty="0" smtClean="0"/>
              <a:t>2,s2</a:t>
            </a:r>
            <a:endParaRPr lang="en-GB" sz="2800" b="1" baseline="-25000" dirty="0"/>
          </a:p>
        </p:txBody>
      </p:sp>
      <p:pic>
        <p:nvPicPr>
          <p:cNvPr id="28" name="Picture 2" descr="C:\Users\toshiba\AppData\Local\Microsoft\Windows\Temporary Internet Files\Content.IE5\99RO1EIG\MC900390996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6588224" y="1565503"/>
            <a:ext cx="1392635" cy="12961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1" name="Rectangle 30"/>
          <p:cNvSpPr/>
          <p:nvPr/>
        </p:nvSpPr>
        <p:spPr>
          <a:xfrm>
            <a:off x="7556279" y="1052736"/>
            <a:ext cx="70480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3200" b="1" dirty="0" smtClean="0">
                <a:solidFill>
                  <a:sysClr val="windowText" lastClr="000000"/>
                </a:solidFill>
              </a:rPr>
              <a:t>X,Y</a:t>
            </a:r>
            <a:endParaRPr lang="en-GB" dirty="0"/>
          </a:p>
        </p:txBody>
      </p:sp>
      <p:sp>
        <p:nvSpPr>
          <p:cNvPr id="32" name="Right Arrow 31"/>
          <p:cNvSpPr/>
          <p:nvPr/>
        </p:nvSpPr>
        <p:spPr>
          <a:xfrm flipH="1">
            <a:off x="6403699" y="2996952"/>
            <a:ext cx="1624685" cy="720080"/>
          </a:xfrm>
          <a:prstGeom prst="rightArrow">
            <a:avLst/>
          </a:prstGeom>
          <a:solidFill>
            <a:srgbClr val="004C2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b="1" dirty="0" smtClean="0"/>
              <a:t>c</a:t>
            </a:r>
            <a:endParaRPr lang="en-GB" b="1" baseline="-25000" dirty="0"/>
          </a:p>
        </p:txBody>
      </p:sp>
      <p:sp>
        <p:nvSpPr>
          <p:cNvPr id="3" name="TextBox 2"/>
          <p:cNvSpPr txBox="1"/>
          <p:nvPr/>
        </p:nvSpPr>
        <p:spPr>
          <a:xfrm>
            <a:off x="344326" y="5013176"/>
            <a:ext cx="7564357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 smtClean="0"/>
              <a:t>To verify: check that c1+c2=c and that (R1,c1,s1) and (R2,c2,s2) are accepting transcripts for the respective relations</a:t>
            </a:r>
            <a:r>
              <a:rPr lang="en-GB" dirty="0" smtClean="0"/>
              <a:t>.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25181487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Non-interactive proofs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41</a:t>
            </a:fld>
            <a:endParaRPr lang="en-US"/>
          </a:p>
        </p:txBody>
      </p:sp>
      <p:pic>
        <p:nvPicPr>
          <p:cNvPr id="1026" name="Picture 2" descr="C:\Users\toshiba\AppData\Local\Microsoft\Windows\Temporary Internet Files\Content.IE5\99RO1EIG\MC900390996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9552" y="2637279"/>
            <a:ext cx="2386328" cy="22209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toshiba\AppData\Local\Microsoft\Windows\Temporary Internet Files\Content.IE5\VI94NYUJ\MC900078738[1]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30031" y="2493263"/>
            <a:ext cx="2194297" cy="23294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xmlns="" Requires="a14">
          <p:sp>
            <p:nvSpPr>
              <p:cNvPr id="6" name="Right Arrow 5"/>
              <p:cNvSpPr/>
              <p:nvPr/>
            </p:nvSpPr>
            <p:spPr>
              <a:xfrm>
                <a:off x="3131840" y="3069327"/>
                <a:ext cx="1872208" cy="504056"/>
              </a:xfrm>
              <a:prstGeom prst="rightArrow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b="1" i="1" dirty="0" smtClean="0">
                          <a:latin typeface="Cambria Math"/>
                          <a:ea typeface="Cambria Math"/>
                        </a:rPr>
                        <m:t>𝝅</m:t>
                      </m:r>
                    </m:oMath>
                  </m:oMathPara>
                </a14:m>
                <a:endParaRPr lang="en-GB" b="1" baseline="-25000" dirty="0"/>
              </a:p>
            </p:txBody>
          </p:sp>
        </mc:Choice>
        <mc:Fallback>
          <p:sp>
            <p:nvSpPr>
              <p:cNvPr id="6" name="Right Arrow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31840" y="3069327"/>
                <a:ext cx="1872208" cy="504056"/>
              </a:xfrm>
              <a:prstGeom prst="rightArrow">
                <a:avLst/>
              </a:prstGeom>
              <a:blipFill rotWithShape="1">
                <a:blip r:embed="rId4" cstate="print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TextBox 6"/>
          <p:cNvSpPr txBox="1"/>
          <p:nvPr/>
        </p:nvSpPr>
        <p:spPr>
          <a:xfrm>
            <a:off x="539552" y="4761515"/>
            <a:ext cx="13681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b="1" dirty="0" err="1" smtClean="0"/>
              <a:t>Prover</a:t>
            </a:r>
            <a:endParaRPr lang="en-GB" b="1" dirty="0"/>
          </a:p>
        </p:txBody>
      </p:sp>
      <p:sp>
        <p:nvSpPr>
          <p:cNvPr id="8" name="TextBox 7"/>
          <p:cNvSpPr txBox="1"/>
          <p:nvPr/>
        </p:nvSpPr>
        <p:spPr>
          <a:xfrm>
            <a:off x="6300192" y="4797519"/>
            <a:ext cx="15121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b="1" dirty="0" smtClean="0"/>
              <a:t>Verifier</a:t>
            </a:r>
            <a:endParaRPr lang="en-GB" b="1" dirty="0"/>
          </a:p>
        </p:txBody>
      </p:sp>
      <p:sp>
        <p:nvSpPr>
          <p:cNvPr id="10" name="Rectangle 9"/>
          <p:cNvSpPr/>
          <p:nvPr/>
        </p:nvSpPr>
        <p:spPr>
          <a:xfrm>
            <a:off x="1223628" y="1764969"/>
            <a:ext cx="82266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3200" b="1" dirty="0" err="1" smtClean="0">
                <a:solidFill>
                  <a:sysClr val="windowText" lastClr="000000"/>
                </a:solidFill>
              </a:rPr>
              <a:t>X,w</a:t>
            </a:r>
            <a:endParaRPr lang="en-GB" dirty="0"/>
          </a:p>
        </p:txBody>
      </p:sp>
      <p:sp>
        <p:nvSpPr>
          <p:cNvPr id="11" name="Rectangle 10"/>
          <p:cNvSpPr/>
          <p:nvPr/>
        </p:nvSpPr>
        <p:spPr>
          <a:xfrm>
            <a:off x="5684157" y="1733772"/>
            <a:ext cx="41069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3200" b="1" dirty="0" smtClean="0">
                <a:solidFill>
                  <a:sysClr val="windowText" lastClr="000000"/>
                </a:solidFill>
              </a:rPr>
              <a:t>X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2006298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512" y="116632"/>
            <a:ext cx="8280920" cy="1143000"/>
          </a:xfrm>
        </p:spPr>
        <p:txBody>
          <a:bodyPr/>
          <a:lstStyle/>
          <a:p>
            <a:r>
              <a:rPr lang="en-GB" dirty="0" smtClean="0"/>
              <a:t>The Fiat-Shamir/Blum transform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42</a:t>
            </a:fld>
            <a:endParaRPr lang="en-US"/>
          </a:p>
        </p:txBody>
      </p:sp>
      <p:sp>
        <p:nvSpPr>
          <p:cNvPr id="5" name="Right Arrow 4"/>
          <p:cNvSpPr/>
          <p:nvPr/>
        </p:nvSpPr>
        <p:spPr>
          <a:xfrm>
            <a:off x="1507155" y="2780928"/>
            <a:ext cx="1624685" cy="648072"/>
          </a:xfrm>
          <a:prstGeom prst="rightArrow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b="1" dirty="0" smtClean="0"/>
              <a:t>R</a:t>
            </a:r>
            <a:endParaRPr lang="en-GB" sz="2800" b="1" baseline="-25000" dirty="0"/>
          </a:p>
        </p:txBody>
      </p:sp>
      <p:sp>
        <p:nvSpPr>
          <p:cNvPr id="6" name="Right Arrow 5"/>
          <p:cNvSpPr/>
          <p:nvPr/>
        </p:nvSpPr>
        <p:spPr>
          <a:xfrm flipH="1">
            <a:off x="1428777" y="3573016"/>
            <a:ext cx="1624685" cy="720080"/>
          </a:xfrm>
          <a:prstGeom prst="rightArrow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b="1" dirty="0" smtClean="0"/>
              <a:t>c</a:t>
            </a:r>
            <a:endParaRPr lang="en-GB" b="1" baseline="-25000" dirty="0"/>
          </a:p>
        </p:txBody>
      </p:sp>
      <p:sp>
        <p:nvSpPr>
          <p:cNvPr id="7" name="Right Arrow 6"/>
          <p:cNvSpPr/>
          <p:nvPr/>
        </p:nvSpPr>
        <p:spPr>
          <a:xfrm>
            <a:off x="1579163" y="4437112"/>
            <a:ext cx="1624685" cy="720080"/>
          </a:xfrm>
          <a:prstGeom prst="rightArrow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b="1" dirty="0" smtClean="0"/>
              <a:t>s</a:t>
            </a:r>
            <a:endParaRPr lang="en-GB" sz="2800" b="1" baseline="-25000" dirty="0"/>
          </a:p>
        </p:txBody>
      </p:sp>
      <p:pic>
        <p:nvPicPr>
          <p:cNvPr id="8" name="Picture 2" descr="C:\Users\toshiba\AppData\Local\Microsoft\Windows\Temporary Internet Files\Content.IE5\99RO1EIG\MC900390996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5536" y="2204864"/>
            <a:ext cx="1392635" cy="12961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C:\Users\toshiba\AppData\Local\Microsoft\Windows\Temporary Internet Files\Content.IE5\99RO1EIG\MC900390996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2627784" y="2132856"/>
            <a:ext cx="1392635" cy="12961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Rectangle 9"/>
          <p:cNvSpPr/>
          <p:nvPr/>
        </p:nvSpPr>
        <p:spPr>
          <a:xfrm>
            <a:off x="107504" y="3573016"/>
            <a:ext cx="125579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400" b="1" dirty="0" err="1" smtClean="0">
                <a:solidFill>
                  <a:sysClr val="windowText" lastClr="000000"/>
                </a:solidFill>
              </a:rPr>
              <a:t>Rel</a:t>
            </a:r>
            <a:r>
              <a:rPr lang="en-GB" sz="2400" b="1" dirty="0" smtClean="0">
                <a:solidFill>
                  <a:sysClr val="windowText" lastClr="000000"/>
                </a:solidFill>
              </a:rPr>
              <a:t>(</a:t>
            </a:r>
            <a:r>
              <a:rPr lang="en-GB" sz="2400" b="1" dirty="0" err="1" smtClean="0">
                <a:solidFill>
                  <a:sysClr val="windowText" lastClr="000000"/>
                </a:solidFill>
              </a:rPr>
              <a:t>X,w</a:t>
            </a:r>
            <a:r>
              <a:rPr lang="en-GB" sz="2400" b="1" dirty="0">
                <a:solidFill>
                  <a:sysClr val="windowText" lastClr="000000"/>
                </a:solidFill>
              </a:rPr>
              <a:t>)</a:t>
            </a:r>
            <a:endParaRPr lang="en-GB" sz="2400" dirty="0"/>
          </a:p>
        </p:txBody>
      </p:sp>
      <p:sp>
        <p:nvSpPr>
          <p:cNvPr id="11" name="Rectangle 10"/>
          <p:cNvSpPr/>
          <p:nvPr/>
        </p:nvSpPr>
        <p:spPr>
          <a:xfrm>
            <a:off x="440817" y="1700509"/>
            <a:ext cx="82266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3200" b="1" dirty="0" err="1" smtClean="0">
                <a:solidFill>
                  <a:sysClr val="windowText" lastClr="000000"/>
                </a:solidFill>
              </a:rPr>
              <a:t>X,w</a:t>
            </a:r>
            <a:endParaRPr lang="en-GB" dirty="0"/>
          </a:p>
        </p:txBody>
      </p:sp>
      <p:sp>
        <p:nvSpPr>
          <p:cNvPr id="12" name="Rectangle 11"/>
          <p:cNvSpPr/>
          <p:nvPr/>
        </p:nvSpPr>
        <p:spPr>
          <a:xfrm>
            <a:off x="3595839" y="1620089"/>
            <a:ext cx="41069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3200" b="1" dirty="0" smtClean="0">
                <a:solidFill>
                  <a:sysClr val="windowText" lastClr="000000"/>
                </a:solidFill>
              </a:rPr>
              <a:t>X</a:t>
            </a:r>
            <a:endParaRPr lang="en-GB" dirty="0"/>
          </a:p>
        </p:txBody>
      </p:sp>
      <p:sp>
        <p:nvSpPr>
          <p:cNvPr id="14" name="Right Arrow 13"/>
          <p:cNvSpPr/>
          <p:nvPr/>
        </p:nvSpPr>
        <p:spPr>
          <a:xfrm>
            <a:off x="5515120" y="2789639"/>
            <a:ext cx="1624685" cy="648072"/>
          </a:xfrm>
          <a:prstGeom prst="rightArrow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b="1" dirty="0" smtClean="0"/>
              <a:t>R</a:t>
            </a:r>
            <a:endParaRPr lang="en-GB" sz="2800" b="1" baseline="-25000" dirty="0"/>
          </a:p>
        </p:txBody>
      </p:sp>
      <p:sp>
        <p:nvSpPr>
          <p:cNvPr id="16" name="Right Arrow 15"/>
          <p:cNvSpPr/>
          <p:nvPr/>
        </p:nvSpPr>
        <p:spPr>
          <a:xfrm>
            <a:off x="5587128" y="4445823"/>
            <a:ext cx="1624685" cy="720080"/>
          </a:xfrm>
          <a:prstGeom prst="rightArrow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b="1" dirty="0" smtClean="0"/>
              <a:t>s</a:t>
            </a:r>
            <a:endParaRPr lang="en-GB" sz="2800" b="1" baseline="-25000" dirty="0"/>
          </a:p>
        </p:txBody>
      </p:sp>
      <p:pic>
        <p:nvPicPr>
          <p:cNvPr id="17" name="Picture 2" descr="C:\Users\toshiba\AppData\Local\Microsoft\Windows\Temporary Internet Files\Content.IE5\99RO1EIG\MC900390996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03501" y="2213575"/>
            <a:ext cx="1392635" cy="12961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Rectangle 19"/>
          <p:cNvSpPr/>
          <p:nvPr/>
        </p:nvSpPr>
        <p:spPr>
          <a:xfrm>
            <a:off x="4448782" y="1709220"/>
            <a:ext cx="82266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3200" b="1" dirty="0" err="1" smtClean="0">
                <a:solidFill>
                  <a:sysClr val="windowText" lastClr="000000"/>
                </a:solidFill>
              </a:rPr>
              <a:t>X,w</a:t>
            </a:r>
            <a:endParaRPr lang="en-GB" dirty="0"/>
          </a:p>
        </p:txBody>
      </p:sp>
      <p:sp>
        <p:nvSpPr>
          <p:cNvPr id="21" name="Rectangle 20"/>
          <p:cNvSpPr/>
          <p:nvPr/>
        </p:nvSpPr>
        <p:spPr>
          <a:xfrm>
            <a:off x="7603804" y="1628800"/>
            <a:ext cx="41069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3200" b="1" dirty="0" smtClean="0">
                <a:solidFill>
                  <a:sysClr val="windowText" lastClr="000000"/>
                </a:solidFill>
              </a:rPr>
              <a:t>X</a:t>
            </a:r>
            <a:endParaRPr lang="en-GB" dirty="0"/>
          </a:p>
        </p:txBody>
      </p:sp>
      <p:pic>
        <p:nvPicPr>
          <p:cNvPr id="22" name="Picture 3" descr="C:\Users\toshiba\AppData\Local\Microsoft\Windows\Temporary Internet Files\Content.IE5\VI94NYUJ\MC900078738[1]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732240" y="2060848"/>
            <a:ext cx="1402209" cy="12961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Rectangle 22"/>
          <p:cNvSpPr/>
          <p:nvPr/>
        </p:nvSpPr>
        <p:spPr>
          <a:xfrm>
            <a:off x="4663841" y="3717032"/>
            <a:ext cx="127631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GB" sz="2400" b="1" dirty="0"/>
              <a:t>c=H(X,R)</a:t>
            </a:r>
            <a:endParaRPr lang="en-GB" sz="2400" b="1" baseline="-25000" dirty="0"/>
          </a:p>
        </p:txBody>
      </p:sp>
      <mc:AlternateContent xmlns:mc="http://schemas.openxmlformats.org/markup-compatibility/2006">
        <mc:Choice xmlns:a14="http://schemas.microsoft.com/office/drawing/2010/main" xmlns="" Requires="a14">
          <p:sp>
            <p:nvSpPr>
              <p:cNvPr id="24" name="TextBox 23"/>
              <p:cNvSpPr txBox="1"/>
              <p:nvPr/>
            </p:nvSpPr>
            <p:spPr>
              <a:xfrm>
                <a:off x="217463" y="188640"/>
                <a:ext cx="8026945" cy="1815882"/>
              </a:xfrm>
              <a:prstGeom prst="rect">
                <a:avLst/>
              </a:prstGeom>
            </p:spPr>
            <p:style>
              <a:lnRef idx="2">
                <a:schemeClr val="accent5">
                  <a:shade val="50000"/>
                </a:schemeClr>
              </a:lnRef>
              <a:fillRef idx="1">
                <a:schemeClr val="accent5"/>
              </a:fillRef>
              <a:effectRef idx="0">
                <a:schemeClr val="accent5"/>
              </a:effectRef>
              <a:fontRef idx="minor">
                <a:schemeClr val="lt1"/>
              </a:fontRef>
            </p:style>
            <p:txBody>
              <a:bodyPr wrap="square" rtlCol="0">
                <a:spAutoFit/>
              </a:bodyPr>
              <a:lstStyle/>
              <a:p>
                <a:r>
                  <a:rPr lang="en-GB" sz="2800" b="1" dirty="0" smtClean="0"/>
                  <a:t>Theorem:</a:t>
                </a:r>
                <a:r>
                  <a:rPr lang="en-GB" sz="2800" dirty="0" smtClean="0"/>
                  <a:t> If</a:t>
                </a:r>
                <a:r>
                  <a:rPr lang="en-GB" sz="2800" dirty="0" smtClean="0"/>
                  <a:t> (P,V)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GB" sz="2800" b="0" i="0" smtClean="0">
                        <a:latin typeface="Cambria Math"/>
                        <a:ea typeface="Cambria Math"/>
                      </a:rPr>
                      <m:t> </m:t>
                    </m:r>
                    <m:r>
                      <m:rPr>
                        <m:nor/>
                      </m:rPr>
                      <a:rPr lang="en-GB" sz="2800" b="0" i="0" dirty="0" smtClean="0"/>
                      <m:t>i</m:t>
                    </m:r>
                  </m:oMath>
                </a14:m>
                <a:r>
                  <a:rPr lang="en-GB" sz="2800" dirty="0" smtClean="0"/>
                  <a:t>s </a:t>
                </a:r>
                <a:r>
                  <a:rPr lang="en-GB" sz="2800" dirty="0" smtClean="0"/>
                  <a:t>an honest verifier  zero-knowledge </a:t>
                </a:r>
                <a:r>
                  <a:rPr lang="en-GB" sz="2800" dirty="0" smtClean="0"/>
                  <a:t>Sigma protocol , FS/B(</a:t>
                </a:r>
                <a14:m>
                  <m:oMath xmlns:m="http://schemas.openxmlformats.org/officeDocument/2006/math">
                    <m:r>
                      <a:rPr lang="en-GB" sz="2800" b="0" i="0" smtClean="0">
                        <a:latin typeface="Cambria Math"/>
                        <a:ea typeface="Cambria Math"/>
                      </a:rPr>
                      <m:t>(</m:t>
                    </m:r>
                    <m:r>
                      <m:rPr>
                        <m:sty m:val="p"/>
                      </m:rPr>
                      <a:rPr lang="en-GB" sz="2800" b="0" i="0" smtClean="0">
                        <a:latin typeface="Cambria Math"/>
                        <a:ea typeface="Cambria Math"/>
                      </a:rPr>
                      <m:t>P</m:t>
                    </m:r>
                    <m:r>
                      <a:rPr lang="en-GB" sz="2800" b="0" i="0" smtClean="0">
                        <a:latin typeface="Cambria Math"/>
                        <a:ea typeface="Cambria Math"/>
                      </a:rPr>
                      <m:t>,</m:t>
                    </m:r>
                    <m:r>
                      <m:rPr>
                        <m:sty m:val="p"/>
                      </m:rPr>
                      <a:rPr lang="en-GB" sz="2800" b="0" i="0" smtClean="0">
                        <a:latin typeface="Cambria Math"/>
                        <a:ea typeface="Cambria Math"/>
                      </a:rPr>
                      <m:t>V</m:t>
                    </m:r>
                    <m:r>
                      <a:rPr lang="en-GB" sz="2800" b="0" i="0" smtClean="0">
                        <a:latin typeface="Cambria Math"/>
                        <a:ea typeface="Cambria Math"/>
                      </a:rPr>
                      <m:t>)</m:t>
                    </m:r>
                  </m:oMath>
                </a14:m>
                <a:r>
                  <a:rPr lang="en-GB" sz="2800" dirty="0" smtClean="0"/>
                  <a:t>) is a </a:t>
                </a:r>
                <a:r>
                  <a:rPr lang="en-GB" sz="2800" dirty="0" smtClean="0">
                    <a:solidFill>
                      <a:srgbClr val="002060"/>
                    </a:solidFill>
                  </a:rPr>
                  <a:t>simulation-sound extractable</a:t>
                </a:r>
                <a:r>
                  <a:rPr lang="en-GB" sz="2800" dirty="0" smtClean="0"/>
                  <a:t> non-interactive zero-knowledge proof system (in the random oracle model).</a:t>
                </a:r>
                <a:endParaRPr lang="en-GB" sz="2800" dirty="0"/>
              </a:p>
            </p:txBody>
          </p:sp>
        </mc:Choice>
        <mc:Fallback>
          <p:sp>
            <p:nvSpPr>
              <p:cNvPr id="24" name="TextBox 2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7463" y="188640"/>
                <a:ext cx="8026945" cy="1815882"/>
              </a:xfrm>
              <a:prstGeom prst="rect">
                <a:avLst/>
              </a:prstGeom>
              <a:blipFill rotWithShape="1">
                <a:blip r:embed="rId4" cstate="print"/>
                <a:stretch>
                  <a:fillRect l="-1439" t="-2318" r="-1667" b="-794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5" name="Rectangle 24"/>
          <p:cNvSpPr/>
          <p:nvPr/>
        </p:nvSpPr>
        <p:spPr>
          <a:xfrm>
            <a:off x="260445" y="5157192"/>
            <a:ext cx="7983963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3200" dirty="0" smtClean="0"/>
              <a:t>The proof is (R,s). </a:t>
            </a:r>
          </a:p>
          <a:p>
            <a:r>
              <a:rPr lang="en-GB" sz="3200" dirty="0" smtClean="0"/>
              <a:t>To verify: compute c=H(R,s). Check (</a:t>
            </a:r>
            <a:r>
              <a:rPr lang="en-GB" sz="3200" dirty="0" err="1" smtClean="0"/>
              <a:t>R,c,s</a:t>
            </a:r>
            <a:r>
              <a:rPr lang="en-GB" sz="3200" dirty="0" smtClean="0"/>
              <a:t>) as before</a:t>
            </a:r>
            <a:endParaRPr lang="en-GB" sz="3200" dirty="0"/>
          </a:p>
        </p:txBody>
      </p:sp>
    </p:spTree>
    <p:extLst>
      <p:ext uri="{BB962C8B-B14F-4D97-AF65-F5344CB8AC3E}">
        <p14:creationId xmlns:p14="http://schemas.microsoft.com/office/powerpoint/2010/main" xmlns="" val="18970385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err="1" smtClean="0"/>
              <a:t>ElGamal</a:t>
            </a:r>
            <a:r>
              <a:rPr lang="en-GB" dirty="0" smtClean="0"/>
              <a:t> + </a:t>
            </a:r>
            <a:r>
              <a:rPr lang="en-GB" dirty="0" err="1" smtClean="0"/>
              <a:t>PoK</a:t>
            </a:r>
            <a:endParaRPr lang="en-GB" dirty="0"/>
          </a:p>
        </p:txBody>
      </p:sp>
      <mc:AlternateContent xmlns:mc="http://schemas.openxmlformats.org/markup-compatibility/2006">
        <mc:Choice xmlns:a14="http://schemas.microsoft.com/office/drawing/2010/main" xmlns="" Requires="a14">
          <p:sp>
            <p:nvSpPr>
              <p:cNvPr id="4" name="Content Placeholder 3"/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Autofit/>
              </a:bodyPr>
              <a:lstStyle/>
              <a:p>
                <a:r>
                  <a:rPr lang="en-GB" sz="3400" dirty="0" smtClean="0"/>
                  <a:t>Let v </a:t>
                </a:r>
                <a14:m>
                  <m:oMath xmlns:m="http://schemas.openxmlformats.org/officeDocument/2006/math">
                    <m:r>
                      <a:rPr lang="en-GB" sz="3400" i="1" smtClean="0">
                        <a:latin typeface="Cambria Math"/>
                        <a:ea typeface="Cambria Math"/>
                      </a:rPr>
                      <m:t>∈</m:t>
                    </m:r>
                  </m:oMath>
                </a14:m>
                <a:r>
                  <a:rPr lang="en-GB" sz="3400" dirty="0" smtClean="0"/>
                  <a:t>{0,1} and (R,C)=(</a:t>
                </a:r>
                <a:r>
                  <a:rPr lang="en-GB" sz="3400" dirty="0" err="1" smtClean="0"/>
                  <a:t>g</a:t>
                </a:r>
                <a:r>
                  <a:rPr lang="en-GB" sz="3400" baseline="30000" dirty="0" err="1" smtClean="0"/>
                  <a:t>r</a:t>
                </a:r>
                <a:r>
                  <a:rPr lang="en-GB" sz="3400" dirty="0" err="1" smtClean="0"/>
                  <a:t>,g</a:t>
                </a:r>
                <a:r>
                  <a:rPr lang="en-GB" sz="3400" baseline="30000" dirty="0" err="1" smtClean="0"/>
                  <a:t>v</a:t>
                </a:r>
                <a:r>
                  <a:rPr lang="en-GB" sz="3400" dirty="0" err="1" smtClean="0"/>
                  <a:t>X</a:t>
                </a:r>
                <a:r>
                  <a:rPr lang="en-GB" sz="3400" baseline="30000" dirty="0" err="1" smtClean="0"/>
                  <a:t>r</a:t>
                </a:r>
                <a:r>
                  <a:rPr lang="en-GB" sz="3400" dirty="0" smtClean="0"/>
                  <a:t>)</a:t>
                </a:r>
              </a:p>
              <a:p>
                <a:r>
                  <a:rPr lang="en-GB" sz="3400" dirty="0" smtClean="0"/>
                  <a:t>Set </a:t>
                </a:r>
                <a:r>
                  <a:rPr lang="en-GB" sz="3400" dirty="0"/>
                  <a:t>u=1-v</a:t>
                </a:r>
                <a:endParaRPr lang="en-GB" sz="3400" dirty="0" smtClean="0"/>
              </a:p>
              <a:p>
                <a:pPr lvl="1"/>
                <a:r>
                  <a:rPr lang="en-GB" sz="3400" dirty="0" smtClean="0"/>
                  <a:t>Pick: </a:t>
                </a:r>
                <a:r>
                  <a:rPr lang="en-GB" sz="3400" dirty="0" err="1" smtClean="0"/>
                  <a:t>c,s</a:t>
                </a:r>
                <a:r>
                  <a:rPr lang="en-GB" sz="3400" dirty="0" smtClean="0"/>
                  <a:t> at random</a:t>
                </a:r>
              </a:p>
              <a:p>
                <a:pPr lvl="1"/>
                <a:r>
                  <a:rPr lang="en-GB" sz="3400" dirty="0" smtClean="0"/>
                  <a:t>Set  A</a:t>
                </a:r>
                <a:r>
                  <a:rPr lang="en-GB" sz="3400" baseline="-25000" dirty="0" smtClean="0"/>
                  <a:t>u</a:t>
                </a:r>
                <a:r>
                  <a:rPr lang="en-GB" sz="3400" dirty="0" smtClean="0"/>
                  <a:t>= </a:t>
                </a:r>
                <a:r>
                  <a:rPr lang="en-GB" sz="3400" dirty="0" err="1" smtClean="0"/>
                  <a:t>g</a:t>
                </a:r>
                <a:r>
                  <a:rPr lang="en-GB" sz="3400" baseline="30000" dirty="0" err="1" smtClean="0"/>
                  <a:t>s</a:t>
                </a:r>
                <a:r>
                  <a:rPr lang="en-GB" sz="3400" dirty="0" err="1" smtClean="0"/>
                  <a:t>R</a:t>
                </a:r>
                <a:r>
                  <a:rPr lang="en-GB" sz="3400" baseline="30000" dirty="0" smtClean="0"/>
                  <a:t>-c</a:t>
                </a:r>
                <a:r>
                  <a:rPr lang="en-GB" sz="3400" dirty="0" smtClean="0"/>
                  <a:t> , Set B</a:t>
                </a:r>
                <a:r>
                  <a:rPr lang="en-GB" sz="3400" baseline="-25000" dirty="0" smtClean="0"/>
                  <a:t>u</a:t>
                </a:r>
                <a:r>
                  <a:rPr lang="en-GB" sz="3400" dirty="0" smtClean="0"/>
                  <a:t>=</a:t>
                </a:r>
                <a:r>
                  <a:rPr lang="en-GB" sz="3400" dirty="0" err="1" smtClean="0"/>
                  <a:t>X</a:t>
                </a:r>
                <a:r>
                  <a:rPr lang="en-GB" sz="3400" baseline="30000" dirty="0" err="1" smtClean="0"/>
                  <a:t>s</a:t>
                </a:r>
                <a:r>
                  <a:rPr lang="en-GB" sz="3400" baseline="30000" dirty="0" smtClean="0"/>
                  <a:t> </a:t>
                </a:r>
                <a:r>
                  <a:rPr lang="en-GB" sz="3400" dirty="0" smtClean="0"/>
                  <a:t>(Cg</a:t>
                </a:r>
                <a:r>
                  <a:rPr lang="en-GB" sz="3400" baseline="30000" dirty="0" smtClean="0"/>
                  <a:t>-u</a:t>
                </a:r>
                <a:r>
                  <a:rPr lang="en-GB" sz="3400" dirty="0" smtClean="0"/>
                  <a:t>)</a:t>
                </a:r>
                <a:r>
                  <a:rPr lang="en-GB" sz="3400" baseline="30000" dirty="0" smtClean="0"/>
                  <a:t> –c</a:t>
                </a:r>
              </a:p>
            </p:txBody>
          </p:sp>
        </mc:Choice>
        <mc:Fallback>
          <p:sp>
            <p:nvSpPr>
              <p:cNvPr id="4" name="Content Placeholder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1">
                <a:blip r:embed="rId2" cstate="print"/>
                <a:stretch>
                  <a:fillRect l="-400" t="-1652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>
          <a:xfrm>
            <a:off x="8565844" y="5625048"/>
            <a:ext cx="548640" cy="396240"/>
          </a:xfrm>
        </p:spPr>
        <p:txBody>
          <a:bodyPr/>
          <a:lstStyle/>
          <a:p>
            <a:fld id="{6E2D2B3B-882E-40F3-A32F-6DD516915044}" type="slidenum">
              <a:rPr lang="en-US" smtClean="0"/>
              <a:pPr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1755460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err="1" smtClean="0"/>
              <a:t>ElGamal</a:t>
            </a:r>
            <a:r>
              <a:rPr lang="en-GB" dirty="0" smtClean="0"/>
              <a:t> + </a:t>
            </a:r>
            <a:r>
              <a:rPr lang="en-GB" dirty="0" err="1" smtClean="0"/>
              <a:t>PoK</a:t>
            </a:r>
            <a:endParaRPr lang="en-GB" dirty="0"/>
          </a:p>
        </p:txBody>
      </p:sp>
      <mc:AlternateContent xmlns:mc="http://schemas.openxmlformats.org/markup-compatibility/2006">
        <mc:Choice xmlns:a14="http://schemas.microsoft.com/office/drawing/2010/main" xmlns="" Requires="a14">
          <p:sp>
            <p:nvSpPr>
              <p:cNvPr id="4" name="Content Placeholder 3"/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Autofit/>
              </a:bodyPr>
              <a:lstStyle/>
              <a:p>
                <a:pPr lvl="1"/>
                <a:r>
                  <a:rPr lang="en-GB" sz="3400" dirty="0" smtClean="0"/>
                  <a:t>Pick A</a:t>
                </a:r>
                <a:r>
                  <a:rPr lang="en-GB" sz="3400" baseline="-25000" dirty="0" smtClean="0"/>
                  <a:t>v </a:t>
                </a:r>
                <a:r>
                  <a:rPr lang="en-GB" sz="3400" dirty="0" smtClean="0"/>
                  <a:t>=</a:t>
                </a:r>
                <a:r>
                  <a:rPr lang="en-GB" sz="3400" dirty="0" err="1" smtClean="0"/>
                  <a:t>g</a:t>
                </a:r>
                <a:r>
                  <a:rPr lang="en-GB" sz="3400" baseline="30000" dirty="0" err="1" smtClean="0"/>
                  <a:t>a</a:t>
                </a:r>
                <a:r>
                  <a:rPr lang="en-GB" sz="3400" dirty="0" smtClean="0"/>
                  <a:t>,</a:t>
                </a:r>
                <a:r>
                  <a:rPr lang="en-GB" sz="3400" baseline="-25000" dirty="0" smtClean="0"/>
                  <a:t> </a:t>
                </a:r>
                <a:r>
                  <a:rPr lang="en-GB" sz="3400" dirty="0" err="1" smtClean="0"/>
                  <a:t>B</a:t>
                </a:r>
                <a:r>
                  <a:rPr lang="en-GB" sz="3400" baseline="-25000" dirty="0" err="1" smtClean="0"/>
                  <a:t>v</a:t>
                </a:r>
                <a:r>
                  <a:rPr lang="en-GB" sz="3400" dirty="0" smtClean="0"/>
                  <a:t>=</a:t>
                </a:r>
                <a:r>
                  <a:rPr lang="en-GB" sz="3400" dirty="0" err="1" smtClean="0"/>
                  <a:t>X</a:t>
                </a:r>
                <a:r>
                  <a:rPr lang="en-GB" sz="3400" baseline="30000" dirty="0" err="1" smtClean="0"/>
                  <a:t>a</a:t>
                </a:r>
                <a:endParaRPr lang="en-GB" sz="3400" baseline="-25000" dirty="0" smtClean="0"/>
              </a:p>
              <a:p>
                <a:pPr lvl="1"/>
                <a:r>
                  <a:rPr lang="en-GB" sz="3400" dirty="0" smtClean="0"/>
                  <a:t>h </a:t>
                </a:r>
                <a14:m>
                  <m:oMath xmlns:m="http://schemas.openxmlformats.org/officeDocument/2006/math">
                    <m:r>
                      <a:rPr lang="en-GB" sz="3400" i="1" smtClean="0">
                        <a:latin typeface="Cambria Math"/>
                        <a:ea typeface="Cambria Math"/>
                      </a:rPr>
                      <m:t>←</m:t>
                    </m:r>
                  </m:oMath>
                </a14:m>
                <a:r>
                  <a:rPr lang="en-GB" sz="3400" dirty="0" smtClean="0"/>
                  <a:t>H(A</a:t>
                </a:r>
                <a:r>
                  <a:rPr lang="en-GB" sz="3400" baseline="-25000" dirty="0" smtClean="0"/>
                  <a:t>0</a:t>
                </a:r>
                <a:r>
                  <a:rPr lang="en-GB" sz="3400" dirty="0" smtClean="0"/>
                  <a:t>,B</a:t>
                </a:r>
                <a:r>
                  <a:rPr lang="en-GB" sz="3400" baseline="-25000" dirty="0" smtClean="0"/>
                  <a:t>0</a:t>
                </a:r>
                <a:r>
                  <a:rPr lang="en-GB" sz="3400" dirty="0" smtClean="0"/>
                  <a:t>,A</a:t>
                </a:r>
                <a:r>
                  <a:rPr lang="en-GB" sz="3400" baseline="-25000" dirty="0" smtClean="0"/>
                  <a:t>1</a:t>
                </a:r>
                <a:r>
                  <a:rPr lang="en-GB" sz="3400" dirty="0" smtClean="0"/>
                  <a:t>,B</a:t>
                </a:r>
                <a:r>
                  <a:rPr lang="en-GB" sz="3400" baseline="-25000" dirty="0" smtClean="0"/>
                  <a:t>1</a:t>
                </a:r>
                <a:r>
                  <a:rPr lang="en-GB" sz="3400" dirty="0" smtClean="0"/>
                  <a:t>)</a:t>
                </a:r>
              </a:p>
              <a:p>
                <a:pPr lvl="1"/>
                <a:r>
                  <a:rPr lang="en-GB" sz="3400" dirty="0" smtClean="0"/>
                  <a:t>c’</a:t>
                </a:r>
                <a:r>
                  <a:rPr lang="en-GB" sz="3400" dirty="0" smtClean="0">
                    <a:ea typeface="Cambria Math"/>
                  </a:rPr>
                  <a:t> </a:t>
                </a:r>
                <a14:m>
                  <m:oMath xmlns:m="http://schemas.openxmlformats.org/officeDocument/2006/math">
                    <m:r>
                      <a:rPr lang="en-GB" sz="3400" i="1">
                        <a:latin typeface="Cambria Math"/>
                        <a:ea typeface="Cambria Math"/>
                      </a:rPr>
                      <m:t>←</m:t>
                    </m:r>
                  </m:oMath>
                </a14:m>
                <a:r>
                  <a:rPr lang="en-GB" sz="3400" baseline="30000" dirty="0" smtClean="0"/>
                  <a:t> </a:t>
                </a:r>
                <a:r>
                  <a:rPr lang="en-GB" sz="3400" dirty="0" smtClean="0"/>
                  <a:t>h - c</a:t>
                </a:r>
              </a:p>
              <a:p>
                <a:pPr lvl="1"/>
                <a:r>
                  <a:rPr lang="en-GB" sz="3400" dirty="0" smtClean="0"/>
                  <a:t>s’ </a:t>
                </a:r>
                <a14:m>
                  <m:oMath xmlns:m="http://schemas.openxmlformats.org/officeDocument/2006/math">
                    <m:r>
                      <a:rPr lang="en-GB" sz="3400" i="1">
                        <a:latin typeface="Cambria Math"/>
                        <a:ea typeface="Cambria Math"/>
                      </a:rPr>
                      <m:t>←</m:t>
                    </m:r>
                    <m:r>
                      <m:rPr>
                        <m:nor/>
                      </m:rPr>
                      <a:rPr lang="en-GB" sz="3400" b="0" i="0" dirty="0" smtClean="0"/>
                      <m:t>a</m:t>
                    </m:r>
                    <m:r>
                      <m:rPr>
                        <m:nor/>
                      </m:rPr>
                      <a:rPr lang="en-GB" sz="3400" b="0" i="0" dirty="0" smtClean="0"/>
                      <m:t>+</m:t>
                    </m:r>
                    <m:r>
                      <m:rPr>
                        <m:nor/>
                      </m:rPr>
                      <a:rPr lang="en-GB" sz="3400" b="0" i="0" dirty="0" smtClean="0"/>
                      <m:t>rc</m:t>
                    </m:r>
                    <m:r>
                      <a:rPr lang="en-GB" sz="3400" b="0" i="1" dirty="0" smtClean="0">
                        <a:latin typeface="Cambria Math"/>
                      </a:rPr>
                      <m:t>′</m:t>
                    </m:r>
                  </m:oMath>
                </a14:m>
                <a:endParaRPr lang="en-GB" sz="3400" b="0" dirty="0" smtClean="0"/>
              </a:p>
              <a:p>
                <a:pPr marL="411480" lvl="1" indent="0">
                  <a:buNone/>
                </a:pPr>
                <a:r>
                  <a:rPr lang="en-GB" sz="3400" dirty="0" smtClean="0"/>
                  <a:t>Output ((R,C), A</a:t>
                </a:r>
                <a:r>
                  <a:rPr lang="en-GB" sz="3400" baseline="-25000" dirty="0" smtClean="0"/>
                  <a:t>0</a:t>
                </a:r>
                <a:r>
                  <a:rPr lang="en-GB" sz="3400" dirty="0" smtClean="0"/>
                  <a:t>,B</a:t>
                </a:r>
                <a:r>
                  <a:rPr lang="en-GB" sz="3400" baseline="-25000" dirty="0" smtClean="0"/>
                  <a:t>0</a:t>
                </a:r>
                <a:r>
                  <a:rPr lang="en-GB" sz="3400" dirty="0" smtClean="0"/>
                  <a:t>,A</a:t>
                </a:r>
                <a:r>
                  <a:rPr lang="en-GB" sz="3400" baseline="-25000" dirty="0" smtClean="0"/>
                  <a:t>1</a:t>
                </a:r>
                <a:r>
                  <a:rPr lang="en-GB" sz="3400" dirty="0" smtClean="0"/>
                  <a:t>,B</a:t>
                </a:r>
                <a:r>
                  <a:rPr lang="en-GB" sz="3400" baseline="-25000" dirty="0" smtClean="0"/>
                  <a:t>1</a:t>
                </a:r>
                <a:r>
                  <a:rPr lang="en-GB" sz="3400" dirty="0" smtClean="0"/>
                  <a:t>,s,s’,c,c’)</a:t>
                </a:r>
              </a:p>
            </p:txBody>
          </p:sp>
        </mc:Choice>
        <mc:Fallback>
          <p:sp>
            <p:nvSpPr>
              <p:cNvPr id="4" name="Content Placeholder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1">
                <a:blip r:embed="rId2" cstate="print"/>
                <a:stretch>
                  <a:fillRect t="-1779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>
          <a:xfrm>
            <a:off x="8565844" y="2744728"/>
            <a:ext cx="548640" cy="396240"/>
          </a:xfrm>
        </p:spPr>
        <p:txBody>
          <a:bodyPr/>
          <a:lstStyle/>
          <a:p>
            <a:fld id="{6E2D2B3B-882E-40F3-A32F-6DD516915044}" type="slidenum">
              <a:rPr lang="en-US" smtClean="0"/>
              <a:pPr/>
              <a:t>44</a:t>
            </a:fld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285575" y="1340768"/>
            <a:ext cx="8026945" cy="954107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GB" sz="2800" b="1" dirty="0" smtClean="0"/>
              <a:t>Theorem:</a:t>
            </a:r>
            <a:r>
              <a:rPr lang="en-GB" sz="2800" dirty="0" smtClean="0"/>
              <a:t> </a:t>
            </a:r>
            <a:r>
              <a:rPr lang="en-GB" sz="2800" dirty="0" err="1" smtClean="0"/>
              <a:t>ElGamal+PoK</a:t>
            </a:r>
            <a:r>
              <a:rPr lang="en-GB" sz="2800" dirty="0" smtClean="0"/>
              <a:t> as defined is NM-CPA, in the random oracle model.</a:t>
            </a:r>
            <a:endParaRPr lang="en-GB" sz="2800" dirty="0"/>
          </a:p>
        </p:txBody>
      </p:sp>
      <p:sp>
        <p:nvSpPr>
          <p:cNvPr id="8" name="TextBox 7"/>
          <p:cNvSpPr txBox="1"/>
          <p:nvPr/>
        </p:nvSpPr>
        <p:spPr>
          <a:xfrm>
            <a:off x="285575" y="2852936"/>
            <a:ext cx="8026945" cy="954107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GB" sz="2800" b="1" dirty="0" smtClean="0"/>
              <a:t>Theorem:</a:t>
            </a:r>
            <a:r>
              <a:rPr lang="en-GB" sz="2800" dirty="0" smtClean="0"/>
              <a:t> Enc2Vote(</a:t>
            </a:r>
            <a:r>
              <a:rPr lang="en-GB" sz="2800" dirty="0" err="1" smtClean="0"/>
              <a:t>ElGamal+PoK</a:t>
            </a:r>
            <a:r>
              <a:rPr lang="en-GB" sz="2800" dirty="0" smtClean="0"/>
              <a:t>) has vote secrecy, in the random oracle model.</a:t>
            </a:r>
            <a:endParaRPr lang="en-GB" sz="2800" dirty="0"/>
          </a:p>
        </p:txBody>
      </p:sp>
    </p:spTree>
    <p:extLst>
      <p:ext uri="{BB962C8B-B14F-4D97-AF65-F5344CB8AC3E}">
        <p14:creationId xmlns:p14="http://schemas.microsoft.com/office/powerpoint/2010/main" xmlns="" val="41755460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Random </a:t>
            </a:r>
            <a:r>
              <a:rPr lang="en-GB" dirty="0" smtClean="0"/>
              <a:t>oracle [BR93,CGH98]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GB" sz="3600" dirty="0" smtClean="0">
                <a:solidFill>
                  <a:srgbClr val="FF0000"/>
                </a:solidFill>
              </a:rPr>
              <a:t>Unsound </a:t>
            </a:r>
            <a:r>
              <a:rPr lang="en-GB" sz="3600" dirty="0" smtClean="0"/>
              <a:t>heuristic</a:t>
            </a:r>
            <a:br>
              <a:rPr lang="en-GB" sz="3600" dirty="0" smtClean="0"/>
            </a:br>
            <a:endParaRPr lang="en-GB" sz="3600" dirty="0" smtClean="0"/>
          </a:p>
          <a:p>
            <a:r>
              <a:rPr lang="en-GB" sz="3600" dirty="0" smtClean="0"/>
              <a:t>There exists schemes that are secure in the random oracle model for which any instantiation is insecure</a:t>
            </a:r>
          </a:p>
          <a:p>
            <a:endParaRPr lang="en-GB" sz="3600" dirty="0" smtClean="0"/>
          </a:p>
          <a:p>
            <a:r>
              <a:rPr lang="en-GB" sz="3600" dirty="0" smtClean="0"/>
              <a:t>Efficiency </a:t>
            </a:r>
            <a:r>
              <a:rPr lang="en-GB" sz="3600" dirty="0" err="1" smtClean="0"/>
              <a:t>vs</a:t>
            </a:r>
            <a:r>
              <a:rPr lang="en-GB" sz="3600" dirty="0" smtClean="0"/>
              <a:t> security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45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642251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Exercise: Distributed </a:t>
            </a:r>
            <a:r>
              <a:rPr lang="en-GB" dirty="0" err="1" smtClean="0"/>
              <a:t>ElGamal</a:t>
            </a:r>
            <a:r>
              <a:rPr lang="en-GB" dirty="0" smtClean="0"/>
              <a:t> decryption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46</a:t>
            </a:fld>
            <a:endParaRPr lang="en-US" dirty="0"/>
          </a:p>
        </p:txBody>
      </p:sp>
      <mc:AlternateContent xmlns:mc="http://schemas.openxmlformats.org/markup-compatibility/2006">
        <mc:Choice xmlns:a14="http://schemas.microsoft.com/office/drawing/2010/main" xmlns="" Requires="a14">
          <p:sp>
            <p:nvSpPr>
              <p:cNvPr id="6" name="TextBox 5"/>
              <p:cNvSpPr txBox="1"/>
              <p:nvPr/>
            </p:nvSpPr>
            <p:spPr>
              <a:xfrm>
                <a:off x="323528" y="1700808"/>
                <a:ext cx="8352928" cy="452431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3600" dirty="0" smtClean="0"/>
                  <a:t>Party </a:t>
                </a:r>
                <a:r>
                  <a:rPr lang="en-GB" sz="3600" dirty="0" smtClean="0"/>
                  <a:t>P</a:t>
                </a:r>
                <a:r>
                  <a:rPr lang="en-GB" sz="3600" baseline="-25000" dirty="0" smtClean="0"/>
                  <a:t>i</a:t>
                </a:r>
                <a:r>
                  <a:rPr lang="en-GB" sz="3600" dirty="0" smtClean="0"/>
                  <a:t> has </a:t>
                </a:r>
                <a:r>
                  <a:rPr lang="en-GB" sz="3600" dirty="0" smtClean="0"/>
                  <a:t>secret key xi, public </a:t>
                </a:r>
                <a:r>
                  <a:rPr lang="en-GB" sz="3600" dirty="0"/>
                  <a:t>key : X</a:t>
                </a:r>
                <a:r>
                  <a:rPr lang="en-GB" sz="3600" baseline="-25000" dirty="0"/>
                  <a:t>i </a:t>
                </a:r>
                <a:r>
                  <a:rPr lang="en-GB" sz="3600" dirty="0"/>
                  <a:t>= </a:t>
                </a:r>
                <a:r>
                  <a:rPr lang="en-GB" sz="3600" dirty="0" err="1" smtClean="0"/>
                  <a:t>g</a:t>
                </a:r>
                <a:r>
                  <a:rPr lang="en-GB" sz="3600" baseline="30000" dirty="0" err="1" smtClean="0"/>
                  <a:t>xi</a:t>
                </a:r>
                <a:endParaRPr lang="en-GB" sz="3600" dirty="0" smtClean="0"/>
              </a:p>
              <a:p>
                <a:r>
                  <a:rPr lang="en-GB" sz="3600" dirty="0" smtClean="0"/>
                  <a:t>Parties share secret key: x=x1</a:t>
                </a:r>
                <a:r>
                  <a:rPr lang="en-GB" sz="3600" baseline="-25000" dirty="0" smtClean="0"/>
                  <a:t> </a:t>
                </a:r>
                <a:r>
                  <a:rPr lang="en-GB" sz="3600" dirty="0" smtClean="0"/>
                  <a:t>+ x2</a:t>
                </a:r>
                <a:r>
                  <a:rPr lang="en-GB" sz="3600" baseline="-25000" dirty="0" smtClean="0"/>
                  <a:t> </a:t>
                </a:r>
                <a:r>
                  <a:rPr lang="en-GB" sz="3600" dirty="0" smtClean="0"/>
                  <a:t>+…+</a:t>
                </a:r>
                <a:r>
                  <a:rPr lang="en-GB" sz="3600" dirty="0" err="1" smtClean="0"/>
                  <a:t>xk</a:t>
                </a:r>
                <a:r>
                  <a:rPr lang="en-GB" sz="3600" baseline="-25000" dirty="0" smtClean="0"/>
                  <a:t> </a:t>
                </a:r>
                <a:endParaRPr lang="en-GB" sz="3600" baseline="-25000" dirty="0" smtClean="0"/>
              </a:p>
              <a:p>
                <a:r>
                  <a:rPr lang="en-GB" sz="3600" dirty="0" smtClean="0"/>
                  <a:t>Corresponding public key: X</a:t>
                </a:r>
                <a:r>
                  <a:rPr lang="en-GB" sz="3600" dirty="0" smtClean="0"/>
                  <a:t>=</a:t>
                </a:r>
                <a14:m>
                  <m:oMath xmlns:m="http://schemas.openxmlformats.org/officeDocument/2006/math">
                    <m:r>
                      <a:rPr lang="en-GB" sz="3600" b="0" i="0" smtClean="0">
                        <a:latin typeface="Cambria Math"/>
                      </a:rPr>
                      <m:t> </m:t>
                    </m:r>
                    <m:r>
                      <m:rPr>
                        <m:sty m:val="p"/>
                      </m:rPr>
                      <a:rPr lang="el-GR" sz="3600" i="1" smtClean="0">
                        <a:latin typeface="Cambria Math"/>
                      </a:rPr>
                      <m:t>Π</m:t>
                    </m:r>
                  </m:oMath>
                </a14:m>
                <a:r>
                  <a:rPr lang="en-GB" sz="3600" dirty="0" smtClean="0"/>
                  <a:t>X</a:t>
                </a:r>
                <a:r>
                  <a:rPr lang="en-GB" sz="3600" baseline="-25000" dirty="0" smtClean="0"/>
                  <a:t>i </a:t>
                </a:r>
                <a:r>
                  <a:rPr lang="en-GB" sz="3600" dirty="0" smtClean="0"/>
                  <a:t>= g</a:t>
                </a:r>
                <a:r>
                  <a:rPr lang="el-GR" sz="3600" baseline="30000" dirty="0" smtClean="0"/>
                  <a:t>Σ</a:t>
                </a:r>
                <a:r>
                  <a:rPr lang="en-GB" sz="3600" baseline="30000" dirty="0" smtClean="0"/>
                  <a:t>xi </a:t>
                </a:r>
                <a:r>
                  <a:rPr lang="en-GB" sz="3600" dirty="0" smtClean="0"/>
                  <a:t>= </a:t>
                </a:r>
                <a:r>
                  <a:rPr lang="en-GB" sz="3600" dirty="0" smtClean="0"/>
                  <a:t>g</a:t>
                </a:r>
                <a:r>
                  <a:rPr lang="en-GB" sz="3600" baseline="30000" dirty="0" smtClean="0"/>
                  <a:t>x</a:t>
                </a:r>
                <a:endParaRPr lang="en-GB" sz="3600" baseline="30000" dirty="0" smtClean="0"/>
              </a:p>
              <a:p>
                <a:endParaRPr lang="en-GB" sz="3600" dirty="0" smtClean="0"/>
              </a:p>
              <a:p>
                <a:r>
                  <a:rPr lang="en-GB" sz="3600" dirty="0" smtClean="0"/>
                  <a:t>To decrypt  (R,C):</a:t>
                </a:r>
              </a:p>
              <a:p>
                <a:r>
                  <a:rPr lang="en-GB" sz="3600" dirty="0" smtClean="0"/>
                  <a:t> Party P</a:t>
                </a:r>
                <a:r>
                  <a:rPr lang="en-GB" sz="3600" baseline="-25000" dirty="0" smtClean="0"/>
                  <a:t>i </a:t>
                </a:r>
                <a:r>
                  <a:rPr lang="en-GB" sz="3600" dirty="0" smtClean="0"/>
                  <a:t>computes: </a:t>
                </a:r>
                <a:r>
                  <a:rPr lang="en-GB" sz="3600" dirty="0"/>
                  <a:t>y</a:t>
                </a:r>
                <a:r>
                  <a:rPr lang="en-GB" sz="3600" baseline="-25000" dirty="0"/>
                  <a:t>i</a:t>
                </a:r>
                <a14:m>
                  <m:oMath xmlns:m="http://schemas.openxmlformats.org/officeDocument/2006/math">
                    <m:r>
                      <a:rPr lang="en-GB" sz="3600" i="1">
                        <a:latin typeface="Cambria Math"/>
                        <a:ea typeface="Cambria Math"/>
                      </a:rPr>
                      <m:t>←</m:t>
                    </m:r>
                  </m:oMath>
                </a14:m>
                <a:r>
                  <a:rPr lang="en-GB" sz="3600" dirty="0"/>
                  <a:t>R</a:t>
                </a:r>
                <a:r>
                  <a:rPr lang="en-GB" sz="3600" baseline="30000" dirty="0"/>
                  <a:t>xi</a:t>
                </a:r>
                <a:r>
                  <a:rPr lang="en-GB" sz="3600" baseline="30000" dirty="0"/>
                  <a:t> </a:t>
                </a:r>
                <a:r>
                  <a:rPr lang="en-GB" sz="3600" dirty="0" smtClean="0"/>
                  <a:t>; </a:t>
                </a:r>
              </a:p>
              <a:p>
                <a:r>
                  <a:rPr lang="en-GB" sz="3600" dirty="0" smtClean="0"/>
                  <a:t> Prove </a:t>
                </a:r>
                <a:r>
                  <a:rPr lang="en-GB" sz="3600" dirty="0" smtClean="0"/>
                  <a:t>that </a:t>
                </a:r>
                <a:r>
                  <a:rPr lang="en-GB" sz="3600" dirty="0" err="1" smtClean="0"/>
                  <a:t>dlog</a:t>
                </a:r>
                <a:r>
                  <a:rPr lang="en-GB" sz="3600" dirty="0" smtClean="0"/>
                  <a:t> </a:t>
                </a:r>
                <a:r>
                  <a:rPr lang="en-GB" sz="3600" dirty="0" smtClean="0"/>
                  <a:t>(</a:t>
                </a:r>
                <a:r>
                  <a:rPr lang="en-GB" sz="3600" dirty="0" err="1" smtClean="0"/>
                  <a:t>R,y</a:t>
                </a:r>
                <a:r>
                  <a:rPr lang="en-GB" sz="3600" baseline="-25000" dirty="0" err="1" smtClean="0"/>
                  <a:t>i</a:t>
                </a:r>
                <a:r>
                  <a:rPr lang="en-GB" sz="3600" dirty="0" smtClean="0"/>
                  <a:t>) </a:t>
                </a:r>
                <a:r>
                  <a:rPr lang="en-GB" sz="3600" dirty="0" smtClean="0"/>
                  <a:t>= </a:t>
                </a:r>
                <a:r>
                  <a:rPr lang="en-GB" sz="3600" dirty="0" smtClean="0"/>
                  <a:t>dlog</a:t>
                </a:r>
                <a:r>
                  <a:rPr lang="en-GB" sz="3600" dirty="0" smtClean="0"/>
                  <a:t>(</a:t>
                </a:r>
                <a:r>
                  <a:rPr lang="en-GB" sz="3600" dirty="0" err="1" smtClean="0"/>
                  <a:t>g,X</a:t>
                </a:r>
                <a:r>
                  <a:rPr lang="en-GB" sz="3600" baseline="-25000" dirty="0" err="1" smtClean="0"/>
                  <a:t>i</a:t>
                </a:r>
                <a:r>
                  <a:rPr lang="en-GB" sz="3600" dirty="0" smtClean="0"/>
                  <a:t>)</a:t>
                </a:r>
                <a:endParaRPr lang="en-GB" sz="3600" baseline="30000" dirty="0"/>
              </a:p>
              <a:p>
                <a:r>
                  <a:rPr lang="en-GB" sz="3600" dirty="0" smtClean="0"/>
                  <a:t> Output</a:t>
                </a:r>
                <a:r>
                  <a:rPr lang="en-GB" sz="3600" dirty="0" smtClean="0"/>
                  <a:t>: C/y</a:t>
                </a:r>
                <a:r>
                  <a:rPr lang="en-GB" sz="3600" baseline="-25000" dirty="0" smtClean="0"/>
                  <a:t>1</a:t>
                </a:r>
                <a:r>
                  <a:rPr lang="en-GB" sz="3600" dirty="0" smtClean="0"/>
                  <a:t>y</a:t>
                </a:r>
                <a:r>
                  <a:rPr lang="en-GB" sz="3600" baseline="-25000" dirty="0" smtClean="0"/>
                  <a:t>2</a:t>
                </a:r>
                <a:r>
                  <a:rPr lang="en-GB" sz="3600" dirty="0" smtClean="0"/>
                  <a:t>…</a:t>
                </a:r>
                <a:r>
                  <a:rPr lang="en-GB" sz="3600" dirty="0" err="1" smtClean="0"/>
                  <a:t>y</a:t>
                </a:r>
                <a:r>
                  <a:rPr lang="en-GB" sz="3600" baseline="-25000" dirty="0" err="1" smtClean="0"/>
                  <a:t>k</a:t>
                </a:r>
                <a:r>
                  <a:rPr lang="en-GB" sz="3600" baseline="-25000" dirty="0" smtClean="0"/>
                  <a:t>  </a:t>
                </a:r>
                <a:r>
                  <a:rPr lang="en-GB" sz="3600" dirty="0" smtClean="0"/>
                  <a:t>= C/R</a:t>
                </a:r>
                <a:r>
                  <a:rPr lang="en-GB" sz="3600" baseline="30000" dirty="0" smtClean="0"/>
                  <a:t>x</a:t>
                </a:r>
              </a:p>
            </p:txBody>
          </p:sp>
        </mc:Choice>
        <mc:Fallback>
          <p:sp>
            <p:nvSpPr>
              <p:cNvPr id="6" name="TextBox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3528" y="1700808"/>
                <a:ext cx="8352928" cy="4524315"/>
              </a:xfrm>
              <a:prstGeom prst="rect">
                <a:avLst/>
              </a:prstGeom>
              <a:blipFill rotWithShape="1">
                <a:blip r:embed="rId2" cstate="print"/>
                <a:stretch>
                  <a:fillRect l="-2190" t="-2022" b="-417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Rectangle 1"/>
          <p:cNvSpPr/>
          <p:nvPr/>
        </p:nvSpPr>
        <p:spPr>
          <a:xfrm>
            <a:off x="179512" y="4991405"/>
            <a:ext cx="8136904" cy="7200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dirty="0" smtClean="0"/>
              <a:t>Design a non interactive zero knowledge proof that Pi behaves correctly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34758017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Ballot secrecy vs. vote privacy</a:t>
            </a:r>
            <a:endParaRPr lang="en-GB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47</a:t>
            </a:fld>
            <a:endParaRPr lang="en-US"/>
          </a:p>
        </p:txBody>
      </p:sp>
      <mc:AlternateContent xmlns:mc="http://schemas.openxmlformats.org/markup-compatibility/2006">
        <mc:Choice xmlns:a14="http://schemas.microsoft.com/office/drawing/2010/main" xmlns="" Requires="a14">
          <p:sp>
            <p:nvSpPr>
              <p:cNvPr id="4" name="TextBox 3"/>
              <p:cNvSpPr txBox="1"/>
              <p:nvPr/>
            </p:nvSpPr>
            <p:spPr>
              <a:xfrm>
                <a:off x="611560" y="1700808"/>
                <a:ext cx="7416824" cy="458587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571500" indent="-571500">
                  <a:buFont typeface="Arial" pitchFamily="34" charset="0"/>
                  <a:buChar char="•"/>
                </a:pPr>
                <a:r>
                  <a:rPr lang="en-GB" sz="4000" dirty="0" smtClean="0"/>
                  <a:t>Assume</a:t>
                </a:r>
              </a:p>
              <a:p>
                <a:pPr marL="1028700" lvl="1" indent="-571500">
                  <a:buFont typeface="Arial" pitchFamily="34" charset="0"/>
                  <a:buChar char="•"/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l-GR" sz="3600" i="1">
                        <a:latin typeface="Cambria Math"/>
                        <a:ea typeface="Cambria Math"/>
                      </a:rPr>
                      <m:t>ρ</m:t>
                    </m:r>
                  </m:oMath>
                </a14:m>
                <a:r>
                  <a:rPr lang="en-GB" sz="3600" dirty="0"/>
                  <a:t>(v</a:t>
                </a:r>
                <a:r>
                  <a:rPr lang="en-GB" sz="3600" baseline="-25000" dirty="0"/>
                  <a:t>1</a:t>
                </a:r>
                <a:r>
                  <a:rPr lang="en-GB" sz="3600" dirty="0"/>
                  <a:t>,v</a:t>
                </a:r>
                <a:r>
                  <a:rPr lang="en-GB" sz="3600" baseline="-25000" dirty="0"/>
                  <a:t>2</a:t>
                </a:r>
                <a:r>
                  <a:rPr lang="en-GB" sz="3600" dirty="0"/>
                  <a:t>,…,</a:t>
                </a:r>
                <a:r>
                  <a:rPr lang="en-GB" sz="3600" dirty="0" err="1"/>
                  <a:t>v</a:t>
                </a:r>
                <a:r>
                  <a:rPr lang="en-GB" sz="3600" baseline="-25000" dirty="0" err="1"/>
                  <a:t>n</a:t>
                </a:r>
                <a:r>
                  <a:rPr lang="en-GB" sz="3600" dirty="0"/>
                  <a:t>) = </a:t>
                </a:r>
                <a:r>
                  <a:rPr lang="en-GB" sz="3600" dirty="0" smtClean="0"/>
                  <a:t>v</a:t>
                </a:r>
                <a:r>
                  <a:rPr lang="en-GB" sz="3600" baseline="-25000" dirty="0" smtClean="0"/>
                  <a:t>1</a:t>
                </a:r>
                <a:r>
                  <a:rPr lang="en-GB" sz="3600" dirty="0"/>
                  <a:t>,</a:t>
                </a:r>
                <a:r>
                  <a:rPr lang="en-GB" sz="3600" dirty="0" smtClean="0"/>
                  <a:t>v</a:t>
                </a:r>
                <a:r>
                  <a:rPr lang="en-GB" sz="3600" baseline="-25000" dirty="0" smtClean="0"/>
                  <a:t>2</a:t>
                </a:r>
                <a:r>
                  <a:rPr lang="en-GB" sz="3600" dirty="0"/>
                  <a:t>,</a:t>
                </a:r>
                <a:r>
                  <a:rPr lang="en-GB" sz="3600" dirty="0" smtClean="0"/>
                  <a:t>…,</a:t>
                </a:r>
                <a:r>
                  <a:rPr lang="en-GB" sz="3600" dirty="0" err="1" smtClean="0"/>
                  <a:t>v</a:t>
                </a:r>
                <a:r>
                  <a:rPr lang="en-GB" sz="3600" baseline="-25000" dirty="0" err="1" smtClean="0"/>
                  <a:t>n</a:t>
                </a:r>
                <a:endParaRPr lang="en-GB" sz="3600" baseline="-25000" dirty="0"/>
              </a:p>
              <a:p>
                <a:pPr marL="1028700" lvl="1" indent="-571500">
                  <a:buFont typeface="Arial" pitchFamily="34" charset="0"/>
                  <a:buChar char="•"/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l-GR" sz="3600" i="1">
                        <a:latin typeface="Cambria Math"/>
                        <a:ea typeface="Cambria Math"/>
                      </a:rPr>
                      <m:t>ρ</m:t>
                    </m:r>
                  </m:oMath>
                </a14:m>
                <a:r>
                  <a:rPr lang="en-GB" sz="3600" dirty="0" smtClean="0"/>
                  <a:t>(v</a:t>
                </a:r>
                <a:r>
                  <a:rPr lang="en-GB" sz="3600" baseline="-25000" dirty="0" smtClean="0"/>
                  <a:t>1</a:t>
                </a:r>
                <a:r>
                  <a:rPr lang="en-GB" sz="3600" dirty="0" smtClean="0"/>
                  <a:t>,v</a:t>
                </a:r>
                <a:r>
                  <a:rPr lang="en-GB" sz="3600" baseline="-25000" dirty="0" smtClean="0"/>
                  <a:t>2</a:t>
                </a:r>
                <a:r>
                  <a:rPr lang="en-GB" sz="3600" dirty="0"/>
                  <a:t>,…,</a:t>
                </a:r>
                <a:r>
                  <a:rPr lang="en-GB" sz="3600" dirty="0" err="1"/>
                  <a:t>v</a:t>
                </a:r>
                <a:r>
                  <a:rPr lang="en-GB" sz="3600" baseline="-25000" dirty="0" err="1"/>
                  <a:t>n</a:t>
                </a:r>
                <a:r>
                  <a:rPr lang="en-GB" sz="3600" dirty="0"/>
                  <a:t>) = </a:t>
                </a:r>
                <a:r>
                  <a:rPr lang="en-GB" sz="3600" dirty="0" smtClean="0"/>
                  <a:t>v</a:t>
                </a:r>
                <a:r>
                  <a:rPr lang="en-GB" sz="3600" baseline="-25000" dirty="0" smtClean="0"/>
                  <a:t>1</a:t>
                </a:r>
                <a:r>
                  <a:rPr lang="en-GB" sz="3600" dirty="0" smtClean="0"/>
                  <a:t>+v</a:t>
                </a:r>
                <a:r>
                  <a:rPr lang="en-GB" sz="3600" baseline="-25000" dirty="0" smtClean="0"/>
                  <a:t>2</a:t>
                </a:r>
                <a:r>
                  <a:rPr lang="en-GB" sz="3600" dirty="0" smtClean="0"/>
                  <a:t>+…+</a:t>
                </a:r>
                <a:r>
                  <a:rPr lang="en-GB" sz="3600" dirty="0" err="1" smtClean="0"/>
                  <a:t>v</a:t>
                </a:r>
                <a:r>
                  <a:rPr lang="en-GB" sz="3600" baseline="-25000" dirty="0" err="1" smtClean="0"/>
                  <a:t>n</a:t>
                </a:r>
                <a:r>
                  <a:rPr lang="en-GB" sz="3600" baseline="-25000" dirty="0"/>
                  <a:t> </a:t>
                </a:r>
                <a:r>
                  <a:rPr lang="en-GB" sz="3600" dirty="0" smtClean="0"/>
                  <a:t>and the final result is 0 or n</a:t>
                </a:r>
                <a:endParaRPr lang="en-GB" sz="3600" baseline="-25000" dirty="0" smtClean="0"/>
              </a:p>
              <a:p>
                <a:pPr marL="571500" indent="-571500">
                  <a:buFont typeface="Arial" pitchFamily="34" charset="0"/>
                  <a:buChar char="•"/>
                </a:pPr>
                <a:r>
                  <a:rPr lang="en-GB" sz="3600" dirty="0" smtClean="0"/>
                  <a:t>The result function itself reveals information about the votes; ballot secrecy does not account for this loss of privacy</a:t>
                </a:r>
              </a:p>
            </p:txBody>
          </p:sp>
        </mc:Choice>
        <mc:Fallback>
          <p:sp>
            <p:nvSpPr>
              <p:cNvPr id="4" name="TextBox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1560" y="1700808"/>
                <a:ext cx="7416824" cy="4585871"/>
              </a:xfrm>
              <a:prstGeom prst="rect">
                <a:avLst/>
              </a:prstGeom>
              <a:blipFill rotWithShape="1">
                <a:blip r:embed="rId2" cstate="print"/>
                <a:stretch>
                  <a:fillRect l="-2547" t="-2394" r="-1726" b="-4122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xmlns="" val="921322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013176"/>
            <a:ext cx="7659687" cy="1168400"/>
          </a:xfrm>
        </p:spPr>
        <p:txBody>
          <a:bodyPr/>
          <a:lstStyle/>
          <a:p>
            <a:r>
              <a:rPr lang="en-GB" dirty="0" smtClean="0"/>
              <a:t>An Information </a:t>
            </a:r>
            <a:r>
              <a:rPr lang="en-GB" dirty="0"/>
              <a:t>theoretic </a:t>
            </a:r>
            <a:r>
              <a:rPr lang="en-GB" dirty="0" smtClean="0"/>
              <a:t>approach To vote Privacy </a:t>
            </a:r>
            <a:r>
              <a:rPr lang="en-GB" dirty="0"/>
              <a:t>[BCPW12?]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531788" y="5625048"/>
            <a:ext cx="548640" cy="396240"/>
          </a:xfrm>
        </p:spPr>
        <p:txBody>
          <a:bodyPr/>
          <a:lstStyle/>
          <a:p>
            <a:fld id="{6E2D2B3B-882E-40F3-A32F-6DD516915044}" type="slidenum">
              <a:rPr lang="en-US" smtClean="0"/>
              <a:pPr/>
              <a:t>48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6997265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60648"/>
            <a:ext cx="7620000" cy="1143000"/>
          </a:xfrm>
        </p:spPr>
        <p:txBody>
          <a:bodyPr/>
          <a:lstStyle/>
          <a:p>
            <a:r>
              <a:rPr lang="en-GB" dirty="0" smtClean="0"/>
              <a:t>Information theory</a:t>
            </a:r>
            <a:endParaRPr lang="en-GB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49</a:t>
            </a:fld>
            <a:endParaRPr lang="en-US"/>
          </a:p>
        </p:txBody>
      </p:sp>
      <mc:AlternateContent xmlns:mc="http://schemas.openxmlformats.org/markup-compatibility/2006">
        <mc:Choice xmlns:a14="http://schemas.microsoft.com/office/drawing/2010/main" xmlns="" Requires="a14">
          <p:sp>
            <p:nvSpPr>
              <p:cNvPr id="4" name="Content Placeholder 2"/>
              <p:cNvSpPr txBox="1">
                <a:spLocks/>
              </p:cNvSpPr>
              <p:nvPr/>
            </p:nvSpPr>
            <p:spPr>
              <a:xfrm>
                <a:off x="457200" y="1600200"/>
                <a:ext cx="7620000" cy="4800600"/>
              </a:xfrm>
              <a:prstGeom prst="rect">
                <a:avLst/>
              </a:prstGeom>
            </p:spPr>
            <p:txBody>
              <a:bodyPr/>
              <a:lstStyle>
                <a:lvl1pPr marL="342900" indent="-228600" algn="l" defTabSz="914400" rtl="0" eaLnBrk="1" latinLnBrk="0" hangingPunct="1">
                  <a:spcBef>
                    <a:spcPct val="20000"/>
                  </a:spcBef>
                  <a:buClr>
                    <a:schemeClr val="accent1"/>
                  </a:buClr>
                  <a:buFont typeface="Arial" pitchFamily="34" charset="0"/>
                  <a:buChar char="•"/>
                  <a:defRPr sz="2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40080" indent="-228600" algn="l" defTabSz="914400" rtl="0" eaLnBrk="1" latinLnBrk="0" hangingPunct="1">
                  <a:spcBef>
                    <a:spcPct val="20000"/>
                  </a:spcBef>
                  <a:buClr>
                    <a:schemeClr val="accent2"/>
                  </a:buClr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005840" indent="-228600" algn="l" defTabSz="914400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Font typeface="Arial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280160" indent="-228600" algn="l" defTabSz="914400" rtl="0" eaLnBrk="1" latinLnBrk="0" hangingPunct="1">
                  <a:spcBef>
                    <a:spcPct val="20000"/>
                  </a:spcBef>
                  <a:buClr>
                    <a:schemeClr val="accent4"/>
                  </a:buClr>
                  <a:buFont typeface="Arial" pitchFamily="34" charset="0"/>
                  <a:buChar char="•"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4480" indent="-228600" algn="l" defTabSz="914400" rtl="0" eaLnBrk="1" latinLnBrk="0" hangingPunct="1">
                  <a:spcBef>
                    <a:spcPct val="20000"/>
                  </a:spcBef>
                  <a:buClr>
                    <a:schemeClr val="accent5"/>
                  </a:buClr>
                  <a:buFont typeface="Arial" pitchFamily="34" charset="0"/>
                  <a:buChar char="•"/>
                  <a:defRPr sz="14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37360" indent="-182880" algn="l" defTabSz="914400" rtl="0" eaLnBrk="1" latinLnBrk="0" hangingPunct="1">
                  <a:spcBef>
                    <a:spcPct val="20000"/>
                  </a:spcBef>
                  <a:buClr>
                    <a:schemeClr val="accent1"/>
                  </a:buClr>
                  <a:buFont typeface="Arial" pitchFamily="34" charset="0"/>
                  <a:buChar char="•"/>
                  <a:defRPr sz="14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1920240" indent="-182880" algn="l" defTabSz="914400" rtl="0" eaLnBrk="1" latinLnBrk="0" hangingPunct="1">
                  <a:spcBef>
                    <a:spcPct val="20000"/>
                  </a:spcBef>
                  <a:buClr>
                    <a:schemeClr val="accent2"/>
                  </a:buClr>
                  <a:buFont typeface="Arial" pitchFamily="34" charset="0"/>
                  <a:buChar char="•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103120" indent="-182880" algn="l" defTabSz="914400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Font typeface="Arial" pitchFamily="34" charset="0"/>
                  <a:buChar char="•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286000" indent="-182880" algn="l" defTabSz="914400" rtl="0" eaLnBrk="1" latinLnBrk="0" hangingPunct="1">
                  <a:spcBef>
                    <a:spcPct val="20000"/>
                  </a:spcBef>
                  <a:buClr>
                    <a:schemeClr val="accent4"/>
                  </a:buClr>
                  <a:buFont typeface="Arial" pitchFamily="34" charset="0"/>
                  <a:buChar char="•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GB" sz="3200" dirty="0" smtClean="0"/>
                  <a:t>Uncertainty regarding a certain value (e.g. the honest votes) = assume votes follow a distribution </a:t>
                </a:r>
                <a:r>
                  <a:rPr lang="en-GB" sz="3200" b="1" dirty="0" smtClean="0"/>
                  <a:t>X</a:t>
                </a:r>
                <a:r>
                  <a:rPr lang="en-GB" sz="3200" dirty="0" smtClean="0"/>
                  <a:t>.</a:t>
                </a:r>
              </a:p>
              <a:p>
                <a:r>
                  <a:rPr lang="en-GB" sz="3200" dirty="0" smtClean="0"/>
                  <a:t>(Use </a:t>
                </a:r>
                <a:r>
                  <a:rPr lang="en-GB" sz="3200" dirty="0"/>
                  <a:t>distributions and random variables </a:t>
                </a:r>
                <a:r>
                  <a:rPr lang="en-GB" sz="3200" dirty="0" smtClean="0"/>
                  <a:t>interchangeably)</a:t>
                </a:r>
              </a:p>
              <a:p>
                <a:r>
                  <a:rPr lang="en-GB" sz="3200" dirty="0" smtClean="0"/>
                  <a:t>Assume that F measures the difficulty that an unbounded adversary has in predicting </a:t>
                </a:r>
                <a:r>
                  <a:rPr lang="en-GB" sz="3200" b="1" dirty="0" smtClean="0"/>
                  <a:t>X </a:t>
                </a:r>
                <a:r>
                  <a:rPr lang="en-GB" sz="3200" dirty="0" smtClean="0"/>
                  <a:t>(e.g. X </a:t>
                </a:r>
                <a14:m>
                  <m:oMath xmlns:m="http://schemas.openxmlformats.org/officeDocument/2006/math">
                    <m:r>
                      <a:rPr lang="en-GB" sz="3200" i="1" smtClean="0">
                        <a:latin typeface="Cambria Math"/>
                        <a:ea typeface="Cambria Math"/>
                      </a:rPr>
                      <m:t>←</m:t>
                    </m:r>
                  </m:oMath>
                </a14:m>
                <a:r>
                  <a:rPr lang="en-GB" sz="3200" dirty="0" smtClean="0"/>
                  <a:t> {m</a:t>
                </a:r>
                <a:r>
                  <a:rPr lang="en-GB" sz="3200" baseline="-25000" dirty="0" smtClean="0"/>
                  <a:t>0</a:t>
                </a:r>
                <a:r>
                  <a:rPr lang="en-GB" sz="3200" dirty="0" smtClean="0"/>
                  <a:t>,</a:t>
                </a:r>
                <a:r>
                  <a:rPr lang="en-GB" sz="3200" dirty="0"/>
                  <a:t> </a:t>
                </a:r>
                <a:r>
                  <a:rPr lang="en-GB" sz="3200" dirty="0" smtClean="0"/>
                  <a:t>m</a:t>
                </a:r>
                <a:r>
                  <a:rPr lang="en-GB" sz="3200" baseline="-25000" dirty="0" smtClean="0"/>
                  <a:t>1</a:t>
                </a:r>
                <a:r>
                  <a:rPr lang="en-GB" sz="3200" dirty="0" smtClean="0"/>
                  <a:t>} then </a:t>
                </a:r>
                <a:r>
                  <a:rPr lang="en-GB" sz="3600" dirty="0" smtClean="0"/>
                  <a:t>F(</a:t>
                </a:r>
                <a:r>
                  <a:rPr lang="en-GB" sz="3600" b="1" dirty="0" smtClean="0"/>
                  <a:t>X</a:t>
                </a:r>
                <a:r>
                  <a:rPr lang="en-GB" sz="3600" dirty="0" smtClean="0"/>
                  <a:t>)=1)</a:t>
                </a:r>
                <a:endParaRPr lang="en-GB" sz="3400" dirty="0"/>
              </a:p>
            </p:txBody>
          </p:sp>
        </mc:Choice>
        <mc:Fallback>
          <p:sp>
            <p:nvSpPr>
              <p:cNvPr id="4" name="Content Placeholder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7200" y="1600200"/>
                <a:ext cx="7620000" cy="4800600"/>
              </a:xfrm>
              <a:prstGeom prst="rect">
                <a:avLst/>
              </a:prstGeom>
              <a:blipFill rotWithShape="1">
                <a:blip r:embed="rId2" cstate="print"/>
                <a:stretch>
                  <a:fillRect l="-240" t="-1652" r="-1680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xmlns="" val="28342864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827584" y="3310384"/>
            <a:ext cx="7200800" cy="79208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Wish list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GB" sz="3200" b="1" dirty="0" smtClean="0"/>
              <a:t>Eligibility</a:t>
            </a:r>
            <a:r>
              <a:rPr lang="en-GB" sz="3200" dirty="0" smtClean="0"/>
              <a:t>: only legitimate voters vote; each voter votes once</a:t>
            </a:r>
          </a:p>
          <a:p>
            <a:r>
              <a:rPr lang="en-GB" sz="3200" b="1" dirty="0" smtClean="0"/>
              <a:t>Fairness</a:t>
            </a:r>
            <a:r>
              <a:rPr lang="en-GB" sz="3200" dirty="0" smtClean="0"/>
              <a:t>: voting does not reveal early results</a:t>
            </a:r>
          </a:p>
          <a:p>
            <a:r>
              <a:rPr lang="en-GB" sz="3200" b="1" dirty="0" smtClean="0"/>
              <a:t>Verifiability</a:t>
            </a:r>
            <a:r>
              <a:rPr lang="en-GB" sz="3200" dirty="0" smtClean="0"/>
              <a:t>: individual, universal</a:t>
            </a:r>
          </a:p>
          <a:p>
            <a:r>
              <a:rPr lang="en-GB" sz="3200" b="1" dirty="0" smtClean="0"/>
              <a:t>Privacy: </a:t>
            </a:r>
            <a:r>
              <a:rPr lang="en-GB" sz="3200" dirty="0" smtClean="0"/>
              <a:t> no information about the individual votes is revealed</a:t>
            </a:r>
          </a:p>
          <a:p>
            <a:r>
              <a:rPr lang="en-GB" sz="3200" b="1" dirty="0" smtClean="0"/>
              <a:t>Receipt-freeness</a:t>
            </a:r>
            <a:r>
              <a:rPr lang="en-GB" sz="3200" dirty="0" smtClean="0"/>
              <a:t>: a voter cannot prove s/he voted in a certain way</a:t>
            </a:r>
          </a:p>
          <a:p>
            <a:r>
              <a:rPr lang="en-GB" sz="3200" b="1" dirty="0" smtClean="0"/>
              <a:t>Coercion-resistance: </a:t>
            </a:r>
            <a:r>
              <a:rPr lang="en-GB" sz="3200" dirty="0" smtClean="0"/>
              <a:t>a voter cannot  interact with a coercer to prove that s/he voted in a certain way</a:t>
            </a:r>
            <a:endParaRPr lang="en-GB" sz="3200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9752291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60648"/>
            <a:ext cx="7620000" cy="1143000"/>
          </a:xfrm>
        </p:spPr>
        <p:txBody>
          <a:bodyPr/>
          <a:lstStyle/>
          <a:p>
            <a:r>
              <a:rPr lang="en-GB" dirty="0" smtClean="0"/>
              <a:t>Conditional privacy measure</a:t>
            </a:r>
            <a:endParaRPr lang="en-GB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50</a:t>
            </a:fld>
            <a:endParaRPr lang="en-US"/>
          </a:p>
        </p:txBody>
      </p:sp>
      <mc:AlternateContent xmlns:mc="http://schemas.openxmlformats.org/markup-compatibility/2006">
        <mc:Choice xmlns:a14="http://schemas.microsoft.com/office/drawing/2010/main" xmlns="" Requires="a14">
          <p:sp>
            <p:nvSpPr>
              <p:cNvPr id="4" name="Content Placeholder 2"/>
              <p:cNvSpPr txBox="1">
                <a:spLocks/>
              </p:cNvSpPr>
              <p:nvPr/>
            </p:nvSpPr>
            <p:spPr>
              <a:xfrm>
                <a:off x="457200" y="1340768"/>
                <a:ext cx="7620000" cy="4800600"/>
              </a:xfrm>
              <a:prstGeom prst="rect">
                <a:avLst/>
              </a:prstGeom>
            </p:spPr>
            <p:txBody>
              <a:bodyPr/>
              <a:lstStyle>
                <a:lvl1pPr marL="342900" indent="-228600" algn="l" defTabSz="914400" rtl="0" eaLnBrk="1" latinLnBrk="0" hangingPunct="1">
                  <a:spcBef>
                    <a:spcPct val="20000"/>
                  </a:spcBef>
                  <a:buClr>
                    <a:schemeClr val="accent1"/>
                  </a:buClr>
                  <a:buFont typeface="Arial" pitchFamily="34" charset="0"/>
                  <a:buChar char="•"/>
                  <a:defRPr sz="2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40080" indent="-228600" algn="l" defTabSz="914400" rtl="0" eaLnBrk="1" latinLnBrk="0" hangingPunct="1">
                  <a:spcBef>
                    <a:spcPct val="20000"/>
                  </a:spcBef>
                  <a:buClr>
                    <a:schemeClr val="accent2"/>
                  </a:buClr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005840" indent="-228600" algn="l" defTabSz="914400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Font typeface="Arial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280160" indent="-228600" algn="l" defTabSz="914400" rtl="0" eaLnBrk="1" latinLnBrk="0" hangingPunct="1">
                  <a:spcBef>
                    <a:spcPct val="20000"/>
                  </a:spcBef>
                  <a:buClr>
                    <a:schemeClr val="accent4"/>
                  </a:buClr>
                  <a:buFont typeface="Arial" pitchFamily="34" charset="0"/>
                  <a:buChar char="•"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4480" indent="-228600" algn="l" defTabSz="914400" rtl="0" eaLnBrk="1" latinLnBrk="0" hangingPunct="1">
                  <a:spcBef>
                    <a:spcPct val="20000"/>
                  </a:spcBef>
                  <a:buClr>
                    <a:schemeClr val="accent5"/>
                  </a:buClr>
                  <a:buFont typeface="Arial" pitchFamily="34" charset="0"/>
                  <a:buChar char="•"/>
                  <a:defRPr sz="14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37360" indent="-182880" algn="l" defTabSz="914400" rtl="0" eaLnBrk="1" latinLnBrk="0" hangingPunct="1">
                  <a:spcBef>
                    <a:spcPct val="20000"/>
                  </a:spcBef>
                  <a:buClr>
                    <a:schemeClr val="accent1"/>
                  </a:buClr>
                  <a:buFont typeface="Arial" pitchFamily="34" charset="0"/>
                  <a:buChar char="•"/>
                  <a:defRPr sz="14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1920240" indent="-182880" algn="l" defTabSz="914400" rtl="0" eaLnBrk="1" latinLnBrk="0" hangingPunct="1">
                  <a:spcBef>
                    <a:spcPct val="20000"/>
                  </a:spcBef>
                  <a:buClr>
                    <a:schemeClr val="accent2"/>
                  </a:buClr>
                  <a:buFont typeface="Arial" pitchFamily="34" charset="0"/>
                  <a:buChar char="•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103120" indent="-182880" algn="l" defTabSz="914400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Font typeface="Arial" pitchFamily="34" charset="0"/>
                  <a:buChar char="•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286000" indent="-182880" algn="l" defTabSz="914400" rtl="0" eaLnBrk="1" latinLnBrk="0" hangingPunct="1">
                  <a:spcBef>
                    <a:spcPct val="20000"/>
                  </a:spcBef>
                  <a:buClr>
                    <a:schemeClr val="accent4"/>
                  </a:buClr>
                  <a:buFont typeface="Arial" pitchFamily="34" charset="0"/>
                  <a:buChar char="•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GB" sz="3200" dirty="0" smtClean="0"/>
                  <a:t>Let </a:t>
                </a:r>
                <a:r>
                  <a:rPr lang="en-GB" sz="3200" b="1" dirty="0" smtClean="0"/>
                  <a:t>X</a:t>
                </a:r>
                <a:r>
                  <a:rPr lang="en-GB" sz="3200" dirty="0" smtClean="0"/>
                  <a:t>,</a:t>
                </a:r>
                <a:r>
                  <a:rPr lang="en-GB" sz="3200" b="1" dirty="0" smtClean="0"/>
                  <a:t>Y</a:t>
                </a:r>
                <a:r>
                  <a:rPr lang="en-GB" sz="3200" dirty="0" smtClean="0"/>
                  <a:t> distributed according to a joint distribution. </a:t>
                </a:r>
              </a:p>
              <a:p>
                <a:r>
                  <a:rPr lang="en-GB" sz="3200" dirty="0" smtClean="0"/>
                  <a:t>F(</a:t>
                </a:r>
                <a:r>
                  <a:rPr lang="en-GB" sz="3200" b="1" dirty="0" smtClean="0"/>
                  <a:t>X</a:t>
                </a:r>
                <a:r>
                  <a:rPr lang="en-GB" sz="3200" dirty="0" smtClean="0"/>
                  <a:t>|</a:t>
                </a:r>
                <a:r>
                  <a:rPr lang="en-GB" sz="3200" b="1" dirty="0" smtClean="0"/>
                  <a:t>Y</a:t>
                </a:r>
                <a:r>
                  <a:rPr lang="en-GB" sz="3200" dirty="0" smtClean="0"/>
                  <a:t>) measures uncertainty regarding </a:t>
                </a:r>
                <a:r>
                  <a:rPr lang="en-GB" sz="3200" b="1" dirty="0" smtClean="0"/>
                  <a:t>X</a:t>
                </a:r>
                <a:r>
                  <a:rPr lang="en-GB" sz="3200" dirty="0" smtClean="0"/>
                  <a:t> given that </a:t>
                </a:r>
                <a:r>
                  <a:rPr lang="en-GB" sz="3200" b="1" dirty="0" smtClean="0"/>
                  <a:t>Y</a:t>
                </a:r>
                <a:r>
                  <a:rPr lang="en-GB" sz="3200" dirty="0" smtClean="0"/>
                  <a:t> is observed (by an unbounded adversary):</a:t>
                </a:r>
              </a:p>
              <a:p>
                <a:pPr lvl="1"/>
                <a:r>
                  <a:rPr lang="en-GB" sz="3000" dirty="0" smtClean="0"/>
                  <a:t>F(</a:t>
                </a:r>
                <a:r>
                  <a:rPr lang="en-GB" sz="2800" b="1" dirty="0"/>
                  <a:t>X</a:t>
                </a:r>
                <a:r>
                  <a:rPr lang="en-GB" sz="3000" dirty="0" smtClean="0"/>
                  <a:t> |</a:t>
                </a:r>
                <a:r>
                  <a:rPr lang="en-GB" sz="2800" b="1" dirty="0" smtClean="0"/>
                  <a:t> </a:t>
                </a:r>
                <a:r>
                  <a:rPr lang="en-GB" sz="2800" b="1" dirty="0"/>
                  <a:t>Y</a:t>
                </a:r>
                <a:r>
                  <a:rPr lang="en-GB" sz="3000" dirty="0" smtClean="0"/>
                  <a:t>) </a:t>
                </a:r>
                <a14:m>
                  <m:oMath xmlns:m="http://schemas.openxmlformats.org/officeDocument/2006/math">
                    <m:r>
                      <a:rPr lang="en-GB" sz="3000" i="1">
                        <a:latin typeface="Cambria Math"/>
                        <a:ea typeface="Cambria Math"/>
                      </a:rPr>
                      <m:t>≤</m:t>
                    </m:r>
                  </m:oMath>
                </a14:m>
                <a:r>
                  <a:rPr lang="en-GB" sz="3000" dirty="0" smtClean="0"/>
                  <a:t> F(</a:t>
                </a:r>
                <a:r>
                  <a:rPr lang="en-GB" sz="2800" b="1" dirty="0"/>
                  <a:t>X</a:t>
                </a:r>
                <a:r>
                  <a:rPr lang="en-GB" sz="3000" dirty="0" smtClean="0"/>
                  <a:t>)</a:t>
                </a:r>
              </a:p>
              <a:p>
                <a:pPr lvl="1"/>
                <a:r>
                  <a:rPr lang="en-GB" sz="3000" dirty="0" smtClean="0"/>
                  <a:t>If </a:t>
                </a:r>
                <a:r>
                  <a:rPr lang="en-GB" sz="2800" b="1" dirty="0"/>
                  <a:t>X</a:t>
                </a:r>
                <a:r>
                  <a:rPr lang="en-GB" sz="3000" dirty="0" smtClean="0"/>
                  <a:t> and </a:t>
                </a:r>
                <a:r>
                  <a:rPr lang="en-GB" sz="2800" b="1" dirty="0" smtClean="0"/>
                  <a:t>Y</a:t>
                </a:r>
                <a:r>
                  <a:rPr lang="en-GB" sz="3000" dirty="0" smtClean="0"/>
                  <a:t> are independent F(</a:t>
                </a:r>
                <a:r>
                  <a:rPr lang="en-GB" sz="2800" b="1" dirty="0"/>
                  <a:t>X </a:t>
                </a:r>
                <a:r>
                  <a:rPr lang="en-GB" sz="3000" dirty="0" smtClean="0"/>
                  <a:t>|</a:t>
                </a:r>
                <a:r>
                  <a:rPr lang="en-GB" sz="2800" b="1" dirty="0" smtClean="0"/>
                  <a:t> </a:t>
                </a:r>
                <a:r>
                  <a:rPr lang="en-GB" sz="2800" b="1" dirty="0"/>
                  <a:t>Y</a:t>
                </a:r>
                <a:r>
                  <a:rPr lang="en-GB" sz="3000" dirty="0" smtClean="0"/>
                  <a:t>) = F(</a:t>
                </a:r>
                <a:r>
                  <a:rPr lang="en-GB" sz="3200" b="1" dirty="0"/>
                  <a:t>X</a:t>
                </a:r>
                <a:r>
                  <a:rPr lang="en-GB" sz="3000" dirty="0" smtClean="0"/>
                  <a:t>)</a:t>
                </a:r>
              </a:p>
              <a:p>
                <a:pPr lvl="1"/>
                <a:r>
                  <a:rPr lang="en-GB" sz="3000" dirty="0" smtClean="0"/>
                  <a:t>If </a:t>
                </a:r>
                <a:r>
                  <a:rPr lang="en-GB" sz="2800" b="1" dirty="0"/>
                  <a:t>X</a:t>
                </a:r>
                <a:r>
                  <a:rPr lang="en-GB" sz="3000" dirty="0" smtClean="0"/>
                  <a:t> computable from </a:t>
                </a:r>
                <a:r>
                  <a:rPr lang="en-GB" sz="2800" b="1" dirty="0" smtClean="0"/>
                  <a:t>Y</a:t>
                </a:r>
                <a:r>
                  <a:rPr lang="en-GB" sz="3000" dirty="0" smtClean="0"/>
                  <a:t> then F(</a:t>
                </a:r>
                <a:r>
                  <a:rPr lang="en-GB" sz="2800" b="1" dirty="0"/>
                  <a:t>X </a:t>
                </a:r>
                <a:r>
                  <a:rPr lang="en-GB" sz="3000" dirty="0" smtClean="0"/>
                  <a:t>|</a:t>
                </a:r>
                <a:r>
                  <a:rPr lang="en-GB" sz="2800" b="1" dirty="0" smtClean="0"/>
                  <a:t> </a:t>
                </a:r>
                <a:r>
                  <a:rPr lang="en-GB" sz="2800" b="1" dirty="0"/>
                  <a:t>Y</a:t>
                </a:r>
                <a:r>
                  <a:rPr lang="en-GB" sz="3000" dirty="0" smtClean="0"/>
                  <a:t>) = 0</a:t>
                </a:r>
              </a:p>
              <a:p>
                <a:pPr lvl="1"/>
                <a:r>
                  <a:rPr lang="en-GB" sz="3000" dirty="0" smtClean="0"/>
                  <a:t>If </a:t>
                </a:r>
                <a:r>
                  <a:rPr lang="en-GB" sz="2800" b="1" dirty="0" smtClean="0"/>
                  <a:t>Y’</a:t>
                </a:r>
                <a:r>
                  <a:rPr lang="en-GB" sz="3000" dirty="0" smtClean="0"/>
                  <a:t> can be computed as a function of </a:t>
                </a:r>
                <a:r>
                  <a:rPr lang="en-GB" sz="2800" b="1" dirty="0"/>
                  <a:t>Y</a:t>
                </a:r>
                <a:r>
                  <a:rPr lang="en-GB" sz="3000" dirty="0" smtClean="0"/>
                  <a:t> then F(</a:t>
                </a:r>
                <a:r>
                  <a:rPr lang="en-GB" sz="2800" b="1" dirty="0"/>
                  <a:t>X </a:t>
                </a:r>
                <a:r>
                  <a:rPr lang="en-GB" sz="3000" dirty="0" smtClean="0"/>
                  <a:t>|</a:t>
                </a:r>
                <a:r>
                  <a:rPr lang="en-GB" sz="2800" b="1" dirty="0" smtClean="0"/>
                  <a:t> </a:t>
                </a:r>
                <a:r>
                  <a:rPr lang="en-GB" sz="2800" b="1" dirty="0"/>
                  <a:t>Y</a:t>
                </a:r>
                <a:r>
                  <a:rPr lang="en-GB" sz="3000" dirty="0" smtClean="0"/>
                  <a:t>) </a:t>
                </a:r>
                <a14:m>
                  <m:oMath xmlns:m="http://schemas.openxmlformats.org/officeDocument/2006/math">
                    <m:r>
                      <a:rPr lang="en-GB" sz="3000" i="1" smtClean="0">
                        <a:latin typeface="Cambria Math"/>
                        <a:ea typeface="Cambria Math"/>
                      </a:rPr>
                      <m:t>≤</m:t>
                    </m:r>
                  </m:oMath>
                </a14:m>
                <a:r>
                  <a:rPr lang="en-GB" sz="3000" dirty="0" smtClean="0"/>
                  <a:t> F(</a:t>
                </a:r>
                <a:r>
                  <a:rPr lang="en-GB" sz="2800" b="1" dirty="0"/>
                  <a:t>X </a:t>
                </a:r>
                <a:r>
                  <a:rPr lang="en-GB" sz="3000" dirty="0" smtClean="0"/>
                  <a:t>|</a:t>
                </a:r>
                <a:r>
                  <a:rPr lang="en-GB" sz="2800" b="1" dirty="0" smtClean="0"/>
                  <a:t> Y</a:t>
                </a:r>
                <a:r>
                  <a:rPr lang="en-GB" sz="3000" dirty="0" smtClean="0"/>
                  <a:t>’)</a:t>
                </a:r>
                <a:endParaRPr lang="en-GB" sz="3000" dirty="0"/>
              </a:p>
              <a:p>
                <a:pPr marL="114300" indent="0">
                  <a:buNone/>
                </a:pPr>
                <a:r>
                  <a:rPr lang="en-GB" sz="3200" dirty="0" smtClean="0"/>
                  <a:t> </a:t>
                </a:r>
              </a:p>
            </p:txBody>
          </p:sp>
        </mc:Choice>
        <mc:Fallback>
          <p:sp>
            <p:nvSpPr>
              <p:cNvPr id="4" name="Content Placeholder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7200" y="1340768"/>
                <a:ext cx="7620000" cy="4800600"/>
              </a:xfrm>
              <a:prstGeom prst="rect">
                <a:avLst/>
              </a:prstGeom>
              <a:blipFill rotWithShape="1">
                <a:blip r:embed="rId2" cstate="print"/>
                <a:stretch>
                  <a:fillRect l="-240" t="-1652" r="-2480" b="-1486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xmlns="" val="3994334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Computational variant</a:t>
            </a:r>
            <a:endParaRPr lang="en-GB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51</a:t>
            </a:fld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539552" y="1701383"/>
            <a:ext cx="741682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Arial" pitchFamily="34" charset="0"/>
              <a:buChar char="•"/>
            </a:pPr>
            <a:r>
              <a:rPr lang="en-GB" sz="3200" dirty="0" smtClean="0"/>
              <a:t>F(</a:t>
            </a:r>
            <a:r>
              <a:rPr lang="en-GB" sz="3200" b="1" dirty="0" smtClean="0"/>
              <a:t>M</a:t>
            </a:r>
            <a:r>
              <a:rPr lang="en-GB" sz="3200" dirty="0" smtClean="0"/>
              <a:t>| </a:t>
            </a:r>
            <a:r>
              <a:rPr lang="en-GB" sz="3200" dirty="0" err="1" smtClean="0"/>
              <a:t>Enc</a:t>
            </a:r>
            <a:r>
              <a:rPr lang="en-GB" sz="3200" baseline="-25000" dirty="0" err="1" smtClean="0"/>
              <a:t>PK</a:t>
            </a:r>
            <a:r>
              <a:rPr lang="en-GB" sz="3200" dirty="0" smtClean="0"/>
              <a:t>(</a:t>
            </a:r>
            <a:r>
              <a:rPr lang="en-GB" sz="3200" b="1" dirty="0" smtClean="0"/>
              <a:t>M</a:t>
            </a:r>
            <a:r>
              <a:rPr lang="en-GB" sz="3200" dirty="0" smtClean="0"/>
              <a:t>))  = ?</a:t>
            </a:r>
            <a:endParaRPr lang="en-GB" sz="3200" dirty="0"/>
          </a:p>
        </p:txBody>
      </p:sp>
    </p:spTree>
    <p:extLst>
      <p:ext uri="{BB962C8B-B14F-4D97-AF65-F5344CB8AC3E}">
        <p14:creationId xmlns:p14="http://schemas.microsoft.com/office/powerpoint/2010/main" xmlns="" val="40767505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Computational variant</a:t>
            </a:r>
            <a:endParaRPr lang="en-GB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52</a:t>
            </a:fld>
            <a:endParaRPr lang="en-US"/>
          </a:p>
        </p:txBody>
      </p:sp>
      <mc:AlternateContent xmlns:mc="http://schemas.openxmlformats.org/markup-compatibility/2006">
        <mc:Choice xmlns:a14="http://schemas.microsoft.com/office/drawing/2010/main" xmlns="" Requires="a14">
          <p:sp>
            <p:nvSpPr>
              <p:cNvPr id="4" name="Rectangle 3"/>
              <p:cNvSpPr/>
              <p:nvPr/>
            </p:nvSpPr>
            <p:spPr>
              <a:xfrm>
                <a:off x="539552" y="1701383"/>
                <a:ext cx="7416824" cy="403187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457200" indent="-457200">
                  <a:buFont typeface="Arial" pitchFamily="34" charset="0"/>
                  <a:buChar char="•"/>
                </a:pPr>
                <a:r>
                  <a:rPr lang="en-GB" sz="3200" dirty="0" smtClean="0"/>
                  <a:t>F(</a:t>
                </a:r>
                <a:r>
                  <a:rPr lang="en-GB" sz="3200" b="1" dirty="0" smtClean="0"/>
                  <a:t>M</a:t>
                </a:r>
                <a:r>
                  <a:rPr lang="en-GB" sz="3200" dirty="0" smtClean="0"/>
                  <a:t>| </a:t>
                </a:r>
                <a:r>
                  <a:rPr lang="en-GB" sz="3200" dirty="0" err="1" smtClean="0"/>
                  <a:t>Enc</a:t>
                </a:r>
                <a:r>
                  <a:rPr lang="en-GB" sz="3200" baseline="-25000" dirty="0" err="1" smtClean="0"/>
                  <a:t>PK</a:t>
                </a:r>
                <a:r>
                  <a:rPr lang="en-GB" sz="3200" dirty="0" smtClean="0"/>
                  <a:t>(</a:t>
                </a:r>
                <a:r>
                  <a:rPr lang="en-GB" sz="3200" b="1" dirty="0" smtClean="0"/>
                  <a:t>M</a:t>
                </a:r>
                <a:r>
                  <a:rPr lang="en-GB" sz="3200" dirty="0" smtClean="0"/>
                  <a:t>))  = 0 since </a:t>
                </a:r>
                <a:r>
                  <a:rPr lang="en-GB" sz="3200" b="1" dirty="0" smtClean="0"/>
                  <a:t>M</a:t>
                </a:r>
                <a:r>
                  <a:rPr lang="en-GB" sz="3200" dirty="0" smtClean="0"/>
                  <a:t> </a:t>
                </a:r>
                <a:r>
                  <a:rPr lang="en-GB" sz="3200" dirty="0"/>
                  <a:t>is </a:t>
                </a:r>
                <a:r>
                  <a:rPr lang="en-GB" sz="3200" dirty="0" smtClean="0"/>
                  <a:t>computable from </a:t>
                </a:r>
                <a:r>
                  <a:rPr lang="en-GB" sz="3200" dirty="0" err="1"/>
                  <a:t>Enc</a:t>
                </a:r>
                <a:r>
                  <a:rPr lang="en-GB" sz="3200" baseline="-25000" dirty="0" err="1"/>
                  <a:t>PK</a:t>
                </a:r>
                <a:r>
                  <a:rPr lang="en-GB" sz="3200" dirty="0"/>
                  <a:t>(</a:t>
                </a:r>
                <a:r>
                  <a:rPr lang="en-GB" sz="3200" b="1" dirty="0"/>
                  <a:t>M</a:t>
                </a:r>
                <a:r>
                  <a:rPr lang="en-GB" sz="3200" dirty="0" smtClean="0"/>
                  <a:t>)</a:t>
                </a:r>
              </a:p>
              <a:p>
                <a:pPr marL="457200" indent="-457200">
                  <a:buFont typeface="Arial" pitchFamily="34" charset="0"/>
                  <a:buChar char="•"/>
                </a:pPr>
                <a:r>
                  <a:rPr lang="en-GB" sz="3200" dirty="0" smtClean="0"/>
                  <a:t>How much uncertainty about </a:t>
                </a:r>
                <a:r>
                  <a:rPr lang="en-GB" sz="3200" b="1" dirty="0" smtClean="0"/>
                  <a:t>X</a:t>
                </a:r>
                <a:r>
                  <a:rPr lang="en-GB" sz="3200" dirty="0" smtClean="0"/>
                  <a:t> after a computationally bounded adversary sees </a:t>
                </a:r>
                <a:r>
                  <a:rPr lang="en-GB" sz="3200" b="1" dirty="0" smtClean="0"/>
                  <a:t>Y</a:t>
                </a:r>
                <a:r>
                  <a:rPr lang="en-GB" sz="3200" dirty="0" smtClean="0"/>
                  <a:t>?</a:t>
                </a:r>
              </a:p>
              <a:p>
                <a:pPr marL="457200" indent="-457200">
                  <a:buFont typeface="Arial" pitchFamily="34" charset="0"/>
                  <a:buChar char="•"/>
                </a:pPr>
                <a:r>
                  <a:rPr lang="en-GB" sz="3200" dirty="0" smtClean="0"/>
                  <a:t>Look at </a:t>
                </a:r>
                <a:r>
                  <a:rPr lang="en-GB" sz="3200" b="1" dirty="0" smtClean="0"/>
                  <a:t>Y</a:t>
                </a:r>
                <a:r>
                  <a:rPr lang="en-GB" sz="3200" dirty="0" smtClean="0"/>
                  <a:t>’ such that (</a:t>
                </a:r>
                <a:r>
                  <a:rPr lang="en-GB" sz="3200" b="1" dirty="0" smtClean="0"/>
                  <a:t>X</a:t>
                </a:r>
                <a:r>
                  <a:rPr lang="en-GB" sz="3200" dirty="0" smtClean="0"/>
                  <a:t>,</a:t>
                </a:r>
                <a:r>
                  <a:rPr lang="en-GB" sz="3200" b="1" dirty="0" smtClean="0"/>
                  <a:t>Y</a:t>
                </a:r>
                <a:r>
                  <a:rPr lang="en-GB" sz="3200" dirty="0" smtClean="0"/>
                  <a:t>) </a:t>
                </a:r>
                <a14:m>
                  <m:oMath xmlns:m="http://schemas.openxmlformats.org/officeDocument/2006/math">
                    <m:r>
                      <a:rPr lang="en-GB" sz="3200" i="1">
                        <a:latin typeface="Cambria Math"/>
                        <a:ea typeface="Cambria Math"/>
                      </a:rPr>
                      <m:t>~</m:t>
                    </m:r>
                  </m:oMath>
                </a14:m>
                <a:r>
                  <a:rPr lang="en-GB" sz="3200" dirty="0" smtClean="0"/>
                  <a:t> (</a:t>
                </a:r>
                <a:r>
                  <a:rPr lang="en-GB" sz="3200" b="1" dirty="0" smtClean="0"/>
                  <a:t>X</a:t>
                </a:r>
                <a:r>
                  <a:rPr lang="en-GB" sz="3200" dirty="0" smtClean="0"/>
                  <a:t>,</a:t>
                </a:r>
                <a:r>
                  <a:rPr lang="en-GB" sz="3200" b="1" dirty="0" smtClean="0"/>
                  <a:t>Y</a:t>
                </a:r>
                <a:r>
                  <a:rPr lang="en-GB" sz="3200" dirty="0" smtClean="0"/>
                  <a:t>’)</a:t>
                </a:r>
              </a:p>
              <a:p>
                <a:pPr marL="457200" indent="-457200">
                  <a:buFont typeface="Arial" pitchFamily="34" charset="0"/>
                  <a:buChar char="•"/>
                </a:pPr>
                <a:r>
                  <a:rPr lang="en-GB" sz="3200" dirty="0" smtClean="0"/>
                  <a:t>Define: F</a:t>
                </a:r>
                <a:r>
                  <a:rPr lang="en-GB" sz="3200" baseline="30000" dirty="0" smtClean="0"/>
                  <a:t>c </a:t>
                </a:r>
                <a:r>
                  <a:rPr lang="en-GB" sz="3200" dirty="0"/>
                  <a:t>(</a:t>
                </a:r>
                <a:r>
                  <a:rPr lang="en-GB" sz="3200" b="1" dirty="0" smtClean="0"/>
                  <a:t>X</a:t>
                </a:r>
                <a:r>
                  <a:rPr lang="en-GB" sz="3200" dirty="0" smtClean="0"/>
                  <a:t> | </a:t>
                </a:r>
                <a:r>
                  <a:rPr lang="en-GB" sz="3200" b="1" dirty="0" smtClean="0"/>
                  <a:t>Y</a:t>
                </a:r>
                <a:r>
                  <a:rPr lang="en-GB" sz="3200" dirty="0" smtClean="0"/>
                  <a:t>) </a:t>
                </a:r>
                <a14:m>
                  <m:oMath xmlns:m="http://schemas.openxmlformats.org/officeDocument/2006/math">
                    <m:r>
                      <a:rPr lang="en-GB" sz="3200" i="1" smtClean="0">
                        <a:latin typeface="Cambria Math"/>
                        <a:ea typeface="Cambria Math"/>
                      </a:rPr>
                      <m:t>≥</m:t>
                    </m:r>
                    <m:r>
                      <a:rPr lang="en-GB" sz="3200" b="0" i="1" smtClean="0">
                        <a:latin typeface="Cambria Math"/>
                        <a:ea typeface="Cambria Math"/>
                      </a:rPr>
                      <m:t>𝑟</m:t>
                    </m:r>
                  </m:oMath>
                </a14:m>
                <a:r>
                  <a:rPr lang="en-GB" sz="3200" baseline="30000" dirty="0" smtClean="0"/>
                  <a:t> </a:t>
                </a:r>
                <a:r>
                  <a:rPr lang="en-GB" sz="3200" dirty="0" smtClean="0"/>
                  <a:t>if there exists </a:t>
                </a:r>
                <a:r>
                  <a:rPr lang="en-GB" sz="3200" b="1" dirty="0" smtClean="0"/>
                  <a:t>Y</a:t>
                </a:r>
                <a:r>
                  <a:rPr lang="en-GB" sz="3200" dirty="0" smtClean="0"/>
                  <a:t>’ such that (</a:t>
                </a:r>
                <a:r>
                  <a:rPr lang="en-GB" sz="3200" b="1" dirty="0" smtClean="0"/>
                  <a:t>X</a:t>
                </a:r>
                <a:r>
                  <a:rPr lang="en-GB" sz="3200" dirty="0" smtClean="0"/>
                  <a:t>,</a:t>
                </a:r>
                <a:r>
                  <a:rPr lang="en-GB" sz="3200" b="1" dirty="0" smtClean="0"/>
                  <a:t>Y</a:t>
                </a:r>
                <a:r>
                  <a:rPr lang="en-GB" sz="3200" dirty="0" smtClean="0"/>
                  <a:t>) </a:t>
                </a:r>
                <a14:m>
                  <m:oMath xmlns:m="http://schemas.openxmlformats.org/officeDocument/2006/math">
                    <m:r>
                      <a:rPr lang="en-GB" sz="3200" i="1" smtClean="0">
                        <a:latin typeface="Cambria Math"/>
                        <a:ea typeface="Cambria Math"/>
                      </a:rPr>
                      <m:t>~</m:t>
                    </m:r>
                  </m:oMath>
                </a14:m>
                <a:r>
                  <a:rPr lang="en-GB" sz="3200" dirty="0" smtClean="0"/>
                  <a:t> </a:t>
                </a:r>
                <a:r>
                  <a:rPr lang="en-GB" sz="3200" dirty="0"/>
                  <a:t>(</a:t>
                </a:r>
                <a:r>
                  <a:rPr lang="en-GB" sz="3200" b="1" dirty="0" smtClean="0"/>
                  <a:t>X</a:t>
                </a:r>
                <a:r>
                  <a:rPr lang="en-GB" sz="3200" dirty="0" smtClean="0"/>
                  <a:t>,</a:t>
                </a:r>
                <a:r>
                  <a:rPr lang="en-GB" sz="3200" b="1" dirty="0" smtClean="0"/>
                  <a:t>Y’</a:t>
                </a:r>
                <a:r>
                  <a:rPr lang="en-GB" sz="3200" dirty="0" smtClean="0"/>
                  <a:t>) and F</a:t>
                </a:r>
                <a:r>
                  <a:rPr lang="en-GB" sz="3200" baseline="30000" dirty="0" smtClean="0"/>
                  <a:t> </a:t>
                </a:r>
                <a:r>
                  <a:rPr lang="en-GB" sz="3200" dirty="0"/>
                  <a:t>(</a:t>
                </a:r>
                <a:r>
                  <a:rPr lang="en-GB" sz="3200" b="1" dirty="0"/>
                  <a:t>X</a:t>
                </a:r>
                <a:r>
                  <a:rPr lang="en-GB" sz="3200" dirty="0"/>
                  <a:t> | </a:t>
                </a:r>
                <a:r>
                  <a:rPr lang="en-GB" sz="3200" b="1" dirty="0"/>
                  <a:t>Y</a:t>
                </a:r>
                <a:r>
                  <a:rPr lang="en-GB" sz="3200" dirty="0" smtClean="0"/>
                  <a:t>) =</a:t>
                </a:r>
                <a14:m>
                  <m:oMath xmlns:m="http://schemas.openxmlformats.org/officeDocument/2006/math">
                    <m:r>
                      <a:rPr lang="en-GB" sz="3200" b="0" i="0" smtClean="0">
                        <a:latin typeface="Cambria Math"/>
                        <a:ea typeface="Cambria Math"/>
                      </a:rPr>
                      <m:t> </m:t>
                    </m:r>
                    <m:r>
                      <a:rPr lang="en-GB" sz="3200" i="1" smtClean="0">
                        <a:latin typeface="Cambria Math"/>
                        <a:ea typeface="Cambria Math"/>
                      </a:rPr>
                      <m:t>𝑟</m:t>
                    </m:r>
                  </m:oMath>
                </a14:m>
                <a:endParaRPr lang="en-GB" sz="3200" dirty="0"/>
              </a:p>
            </p:txBody>
          </p:sp>
        </mc:Choice>
        <mc:Fallback>
          <p:sp>
            <p:nvSpPr>
              <p:cNvPr id="4" name="Rectangle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552" y="1701383"/>
                <a:ext cx="7416824" cy="4031873"/>
              </a:xfrm>
              <a:prstGeom prst="rect">
                <a:avLst/>
              </a:prstGeom>
              <a:blipFill rotWithShape="1">
                <a:blip r:embed="rId2" cstate="print"/>
                <a:stretch>
                  <a:fillRect l="-1891" t="-1967" b="-4236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xmlns="" val="40828597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Example</a:t>
            </a:r>
            <a:endParaRPr lang="en-GB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53</a:t>
            </a:fld>
            <a:endParaRPr lang="en-US"/>
          </a:p>
        </p:txBody>
      </p:sp>
      <mc:AlternateContent xmlns:mc="http://schemas.openxmlformats.org/markup-compatibility/2006">
        <mc:Choice xmlns:a14="http://schemas.microsoft.com/office/drawing/2010/main" xmlns="" Requires="a14">
          <p:sp>
            <p:nvSpPr>
              <p:cNvPr id="4" name="Rectangle 3"/>
              <p:cNvSpPr/>
              <p:nvPr/>
            </p:nvSpPr>
            <p:spPr>
              <a:xfrm>
                <a:off x="539552" y="1448192"/>
                <a:ext cx="7416824" cy="452431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457200" indent="-457200">
                  <a:buFont typeface="Arial" pitchFamily="34" charset="0"/>
                  <a:buChar char="•"/>
                </a:pPr>
                <a:endParaRPr lang="en-GB" sz="3200" b="1" dirty="0"/>
              </a:p>
              <a:p>
                <a:pPr marL="457200" indent="-457200">
                  <a:buFont typeface="Arial" pitchFamily="34" charset="0"/>
                  <a:buChar char="•"/>
                </a:pPr>
                <a:endParaRPr lang="en-GB" sz="3200" dirty="0" smtClean="0"/>
              </a:p>
              <a:p>
                <a:pPr marL="457200" indent="-457200">
                  <a:buFont typeface="Arial" pitchFamily="34" charset="0"/>
                  <a:buChar char="•"/>
                </a:pPr>
                <a:endParaRPr lang="en-GB" sz="3200" dirty="0"/>
              </a:p>
              <a:p>
                <a:r>
                  <a:rPr lang="en-GB" sz="3200" b="1" dirty="0" smtClean="0"/>
                  <a:t>Proof</a:t>
                </a:r>
                <a:r>
                  <a:rPr lang="en-GB" sz="3200" dirty="0" smtClean="0"/>
                  <a:t>: </a:t>
                </a:r>
              </a:p>
              <a:p>
                <a:pPr marL="457200" indent="-457200">
                  <a:buFont typeface="Arial" pitchFamily="34" charset="0"/>
                  <a:buChar char="•"/>
                </a:pPr>
                <a:r>
                  <a:rPr lang="en-GB" sz="3200" dirty="0" smtClean="0"/>
                  <a:t>Since ENC is IND-CPA   secure then:</a:t>
                </a:r>
                <a:br>
                  <a:rPr lang="en-GB" sz="3200" dirty="0" smtClean="0"/>
                </a:br>
                <a:r>
                  <a:rPr lang="en-GB" sz="3200" dirty="0" smtClean="0"/>
                  <a:t>(</a:t>
                </a:r>
                <a:r>
                  <a:rPr lang="en-GB" sz="3200" b="1" dirty="0" smtClean="0"/>
                  <a:t>M</a:t>
                </a:r>
                <a:r>
                  <a:rPr lang="en-GB" sz="3200" dirty="0" smtClean="0"/>
                  <a:t>, </a:t>
                </a:r>
                <a:r>
                  <a:rPr lang="en-GB" sz="3200" dirty="0" err="1"/>
                  <a:t>Enc</a:t>
                </a:r>
                <a:r>
                  <a:rPr lang="en-GB" sz="3200" baseline="-25000" dirty="0" err="1"/>
                  <a:t>PK</a:t>
                </a:r>
                <a:r>
                  <a:rPr lang="en-GB" sz="3200" dirty="0"/>
                  <a:t>(</a:t>
                </a:r>
                <a:r>
                  <a:rPr lang="en-GB" sz="3200" b="1" dirty="0"/>
                  <a:t>M</a:t>
                </a:r>
                <a:r>
                  <a:rPr lang="en-GB" sz="3200" dirty="0" smtClean="0"/>
                  <a:t>)) </a:t>
                </a:r>
                <a14:m>
                  <m:oMath xmlns:m="http://schemas.openxmlformats.org/officeDocument/2006/math">
                    <m:r>
                      <a:rPr lang="en-GB" sz="3200" i="1">
                        <a:latin typeface="Cambria Math"/>
                        <a:ea typeface="Cambria Math"/>
                      </a:rPr>
                      <m:t>~</m:t>
                    </m:r>
                  </m:oMath>
                </a14:m>
                <a:r>
                  <a:rPr lang="en-GB" sz="3200" dirty="0" smtClean="0"/>
                  <a:t> (</a:t>
                </a:r>
                <a:r>
                  <a:rPr lang="en-GB" sz="3200" b="1" dirty="0" smtClean="0"/>
                  <a:t>M</a:t>
                </a:r>
                <a:r>
                  <a:rPr lang="en-GB" sz="3200" dirty="0" smtClean="0"/>
                  <a:t>, </a:t>
                </a:r>
                <a:r>
                  <a:rPr lang="en-GB" sz="3200" dirty="0" err="1" smtClean="0"/>
                  <a:t>Enc</a:t>
                </a:r>
                <a:r>
                  <a:rPr lang="en-GB" sz="3200" baseline="-25000" dirty="0" err="1" smtClean="0"/>
                  <a:t>PK</a:t>
                </a:r>
                <a:r>
                  <a:rPr lang="en-GB" sz="3200" dirty="0" smtClean="0"/>
                  <a:t>(</a:t>
                </a:r>
                <a:r>
                  <a:rPr lang="en-GB" sz="3200" b="1" dirty="0" smtClean="0"/>
                  <a:t>0</a:t>
                </a:r>
                <a:r>
                  <a:rPr lang="en-GB" sz="3200" dirty="0" smtClean="0"/>
                  <a:t>))</a:t>
                </a:r>
                <a:br>
                  <a:rPr lang="en-GB" sz="3200" dirty="0" smtClean="0"/>
                </a:br>
                <a:endParaRPr lang="en-GB" sz="3200" dirty="0" smtClean="0"/>
              </a:p>
              <a:p>
                <a:pPr marL="457200" indent="-457200">
                  <a:buFont typeface="Arial" pitchFamily="34" charset="0"/>
                  <a:buChar char="•"/>
                </a:pPr>
                <a:r>
                  <a:rPr lang="en-GB" sz="3200" dirty="0"/>
                  <a:t>F</a:t>
                </a:r>
                <a:r>
                  <a:rPr lang="en-GB" sz="3200" baseline="30000" dirty="0"/>
                  <a:t>c </a:t>
                </a:r>
                <a:r>
                  <a:rPr lang="en-GB" sz="3200" dirty="0"/>
                  <a:t>(</a:t>
                </a:r>
                <a:r>
                  <a:rPr lang="en-GB" sz="3200" b="1" dirty="0" smtClean="0"/>
                  <a:t>M</a:t>
                </a:r>
                <a:r>
                  <a:rPr lang="en-GB" sz="3200" dirty="0"/>
                  <a:t>| </a:t>
                </a:r>
                <a:r>
                  <a:rPr lang="en-GB" sz="3200" dirty="0" err="1"/>
                  <a:t>Enc</a:t>
                </a:r>
                <a:r>
                  <a:rPr lang="en-GB" sz="3200" baseline="-25000" dirty="0" err="1"/>
                  <a:t>PK</a:t>
                </a:r>
                <a:r>
                  <a:rPr lang="en-GB" sz="3200" dirty="0"/>
                  <a:t>(</a:t>
                </a:r>
                <a:r>
                  <a:rPr lang="en-GB" sz="3200" b="1" dirty="0"/>
                  <a:t>M</a:t>
                </a:r>
                <a:r>
                  <a:rPr lang="en-GB" sz="3200" dirty="0" smtClean="0"/>
                  <a:t>)) </a:t>
                </a:r>
                <a14:m>
                  <m:oMath xmlns:m="http://schemas.openxmlformats.org/officeDocument/2006/math">
                    <m:r>
                      <a:rPr lang="en-GB" sz="3200" i="1">
                        <a:latin typeface="Cambria Math"/>
                        <a:ea typeface="Cambria Math"/>
                      </a:rPr>
                      <m:t>≥ </m:t>
                    </m:r>
                  </m:oMath>
                </a14:m>
                <a:r>
                  <a:rPr lang="en-GB" sz="3200" dirty="0" smtClean="0"/>
                  <a:t>F(</a:t>
                </a:r>
                <a:r>
                  <a:rPr lang="en-GB" sz="3200" b="1" dirty="0" smtClean="0"/>
                  <a:t>M</a:t>
                </a:r>
                <a:r>
                  <a:rPr lang="en-GB" sz="3200" dirty="0"/>
                  <a:t>| </a:t>
                </a:r>
                <a:r>
                  <a:rPr lang="en-GB" sz="3200" dirty="0" err="1"/>
                  <a:t>Enc</a:t>
                </a:r>
                <a:r>
                  <a:rPr lang="en-GB" sz="3200" baseline="-25000" dirty="0" err="1"/>
                  <a:t>PK</a:t>
                </a:r>
                <a:r>
                  <a:rPr lang="en-GB" sz="3200" dirty="0"/>
                  <a:t>(</a:t>
                </a:r>
                <a:r>
                  <a:rPr lang="en-GB" sz="3200" b="1" dirty="0"/>
                  <a:t>0</a:t>
                </a:r>
                <a:r>
                  <a:rPr lang="en-GB" sz="3200" dirty="0" smtClean="0"/>
                  <a:t>)) = F(</a:t>
                </a:r>
                <a:r>
                  <a:rPr lang="en-GB" sz="3200" b="1" dirty="0" smtClean="0"/>
                  <a:t>M)</a:t>
                </a:r>
                <a:endParaRPr lang="en-GB" sz="3200" dirty="0" smtClean="0"/>
              </a:p>
              <a:p>
                <a:endParaRPr lang="en-GB" sz="3200" dirty="0"/>
              </a:p>
            </p:txBody>
          </p:sp>
        </mc:Choice>
        <mc:Fallback>
          <p:sp>
            <p:nvSpPr>
              <p:cNvPr id="4" name="Rectangle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552" y="1448192"/>
                <a:ext cx="7416824" cy="4524315"/>
              </a:xfrm>
              <a:prstGeom prst="rect">
                <a:avLst/>
              </a:prstGeom>
              <a:blipFill rotWithShape="1">
                <a:blip r:embed="rId2" cstate="print"/>
                <a:stretch>
                  <a:fillRect l="-2138" r="-2056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xmlns="" Requires="a14">
          <p:sp>
            <p:nvSpPr>
              <p:cNvPr id="6" name="TextBox 5"/>
              <p:cNvSpPr txBox="1"/>
              <p:nvPr/>
            </p:nvSpPr>
            <p:spPr>
              <a:xfrm>
                <a:off x="546313" y="1484784"/>
                <a:ext cx="7626087" cy="1077218"/>
              </a:xfrm>
              <a:prstGeom prst="rect">
                <a:avLst/>
              </a:prstGeom>
            </p:spPr>
            <p:style>
              <a:lnRef idx="2">
                <a:schemeClr val="accent5">
                  <a:shade val="50000"/>
                </a:schemeClr>
              </a:lnRef>
              <a:fillRef idx="1">
                <a:schemeClr val="accent5"/>
              </a:fillRef>
              <a:effectRef idx="0">
                <a:schemeClr val="accent5"/>
              </a:effectRef>
              <a:fontRef idx="minor">
                <a:schemeClr val="lt1"/>
              </a:fontRef>
            </p:style>
            <p:txBody>
              <a:bodyPr wrap="square" rtlCol="0">
                <a:spAutoFit/>
              </a:bodyPr>
              <a:lstStyle/>
              <a:p>
                <a:r>
                  <a:rPr lang="en-GB" sz="3200" b="1" dirty="0" smtClean="0"/>
                  <a:t>Proposition:</a:t>
                </a:r>
                <a:r>
                  <a:rPr lang="en-GB" sz="3200" dirty="0" smtClean="0"/>
                  <a:t> </a:t>
                </a:r>
                <a:r>
                  <a:rPr lang="en-GB" sz="3200" dirty="0"/>
                  <a:t>If ENC is an IND-CPA encryption scheme then F</a:t>
                </a:r>
                <a:r>
                  <a:rPr lang="en-GB" sz="3200" baseline="30000" dirty="0"/>
                  <a:t>c </a:t>
                </a:r>
                <a:r>
                  <a:rPr lang="en-GB" sz="3200" dirty="0"/>
                  <a:t>(</a:t>
                </a:r>
                <a:r>
                  <a:rPr lang="en-GB" sz="3200" b="1" dirty="0"/>
                  <a:t>M</a:t>
                </a:r>
                <a:r>
                  <a:rPr lang="en-GB" sz="3200" dirty="0"/>
                  <a:t>| </a:t>
                </a:r>
                <a:r>
                  <a:rPr lang="en-GB" sz="3200" dirty="0" err="1"/>
                  <a:t>Enc</a:t>
                </a:r>
                <a:r>
                  <a:rPr lang="en-GB" sz="3200" baseline="-25000" dirty="0" err="1"/>
                  <a:t>PK</a:t>
                </a:r>
                <a:r>
                  <a:rPr lang="en-GB" sz="3200" dirty="0"/>
                  <a:t>(</a:t>
                </a:r>
                <a:r>
                  <a:rPr lang="en-GB" sz="3200" b="1" dirty="0"/>
                  <a:t>M</a:t>
                </a:r>
                <a:r>
                  <a:rPr lang="en-GB" sz="3200" dirty="0"/>
                  <a:t>)) </a:t>
                </a:r>
                <a14:m>
                  <m:oMath xmlns:m="http://schemas.openxmlformats.org/officeDocument/2006/math">
                    <m:r>
                      <a:rPr lang="en-GB" sz="3200" i="1">
                        <a:latin typeface="Cambria Math"/>
                        <a:ea typeface="Cambria Math"/>
                      </a:rPr>
                      <m:t>≥</m:t>
                    </m:r>
                  </m:oMath>
                </a14:m>
                <a:r>
                  <a:rPr lang="en-GB" sz="3200" dirty="0"/>
                  <a:t> F(</a:t>
                </a:r>
                <a:r>
                  <a:rPr lang="en-GB" sz="3200" b="1" dirty="0"/>
                  <a:t>M</a:t>
                </a:r>
                <a:r>
                  <a:rPr lang="en-GB" sz="3200" b="1" dirty="0" smtClean="0"/>
                  <a:t>)</a:t>
                </a:r>
                <a:endParaRPr lang="en-GB" sz="3200" b="1" dirty="0"/>
              </a:p>
            </p:txBody>
          </p:sp>
        </mc:Choice>
        <mc:Fallback>
          <p:sp>
            <p:nvSpPr>
              <p:cNvPr id="6" name="TextBox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6313" y="1484784"/>
                <a:ext cx="7626087" cy="1077218"/>
              </a:xfrm>
              <a:prstGeom prst="rect">
                <a:avLst/>
              </a:prstGeom>
              <a:blipFill rotWithShape="1">
                <a:blip r:embed="rId3" cstate="print"/>
                <a:stretch>
                  <a:fillRect l="-1912" t="-6111" r="-1673" b="-17222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xmlns="" val="3506241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Variation</a:t>
            </a:r>
            <a:endParaRPr lang="en-GB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54</a:t>
            </a:fld>
            <a:endParaRPr lang="en-US"/>
          </a:p>
        </p:txBody>
      </p:sp>
      <mc:AlternateContent xmlns:mc="http://schemas.openxmlformats.org/markup-compatibility/2006">
        <mc:Choice xmlns:a14="http://schemas.microsoft.com/office/drawing/2010/main" xmlns="" Requires="a14">
          <p:sp>
            <p:nvSpPr>
              <p:cNvPr id="4" name="Rectangle 3"/>
              <p:cNvSpPr/>
              <p:nvPr/>
            </p:nvSpPr>
            <p:spPr>
              <a:xfrm>
                <a:off x="539552" y="1750164"/>
                <a:ext cx="7416824" cy="353943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457200" indent="-457200">
                  <a:buFont typeface="Arial" pitchFamily="34" charset="0"/>
                  <a:buChar char="•"/>
                </a:pPr>
                <a:r>
                  <a:rPr lang="en-GB" sz="3200" dirty="0" smtClean="0"/>
                  <a:t>Consider random variables: </a:t>
                </a:r>
                <a:br>
                  <a:rPr lang="en-GB" sz="3200" dirty="0" smtClean="0"/>
                </a:br>
                <a:r>
                  <a:rPr lang="en-GB" sz="3200" b="1" dirty="0" smtClean="0"/>
                  <a:t>T</a:t>
                </a:r>
                <a:r>
                  <a:rPr lang="en-GB" sz="3200" dirty="0" smtClean="0"/>
                  <a:t> (target), </a:t>
                </a:r>
                <a:r>
                  <a:rPr lang="en-GB" sz="3200" b="1" dirty="0" smtClean="0"/>
                  <a:t>L</a:t>
                </a:r>
                <a:r>
                  <a:rPr lang="en-GB" sz="3200" dirty="0" smtClean="0"/>
                  <a:t> (</a:t>
                </a:r>
                <a:r>
                  <a:rPr lang="en-GB" sz="3200" dirty="0" err="1" smtClean="0"/>
                  <a:t>leakeage</a:t>
                </a:r>
                <a:r>
                  <a:rPr lang="en-GB" sz="3200" dirty="0" smtClean="0"/>
                  <a:t>),</a:t>
                </a:r>
                <a:r>
                  <a:rPr lang="en-GB" sz="3200" b="1" dirty="0" smtClean="0"/>
                  <a:t>R</a:t>
                </a:r>
                <a:r>
                  <a:rPr lang="en-GB" sz="3200" dirty="0" smtClean="0"/>
                  <a:t> (result)</a:t>
                </a:r>
                <a:br>
                  <a:rPr lang="en-GB" sz="3200" dirty="0" smtClean="0"/>
                </a:br>
                <a:endParaRPr lang="en-GB" sz="3200" dirty="0" smtClean="0"/>
              </a:p>
              <a:p>
                <a:pPr marL="457200" indent="-457200">
                  <a:buFont typeface="Arial" pitchFamily="34" charset="0"/>
                  <a:buChar char="•"/>
                </a:pPr>
                <a:r>
                  <a:rPr lang="en-GB" sz="3200" dirty="0" smtClean="0"/>
                  <a:t>Define: F</a:t>
                </a:r>
                <a:r>
                  <a:rPr lang="en-GB" sz="3200" baseline="30000" dirty="0" smtClean="0"/>
                  <a:t>c </a:t>
                </a:r>
                <a:r>
                  <a:rPr lang="en-GB" sz="3200" dirty="0" smtClean="0"/>
                  <a:t>(</a:t>
                </a:r>
                <a:r>
                  <a:rPr lang="en-GB" sz="3200" b="1" dirty="0" smtClean="0"/>
                  <a:t>T </a:t>
                </a:r>
                <a:r>
                  <a:rPr lang="en-GB" sz="3200" dirty="0" smtClean="0"/>
                  <a:t>| </a:t>
                </a:r>
                <a:r>
                  <a:rPr lang="en-GB" sz="3200" b="1" dirty="0" smtClean="0"/>
                  <a:t>L , R </a:t>
                </a:r>
                <a:r>
                  <a:rPr lang="en-GB" sz="3200" dirty="0" smtClean="0"/>
                  <a:t>) </a:t>
                </a:r>
                <a14:m>
                  <m:oMath xmlns:m="http://schemas.openxmlformats.org/officeDocument/2006/math">
                    <m:r>
                      <a:rPr lang="en-GB" sz="3200" i="1">
                        <a:latin typeface="Cambria Math"/>
                        <a:ea typeface="Cambria Math"/>
                      </a:rPr>
                      <m:t>≥</m:t>
                    </m:r>
                    <m:r>
                      <a:rPr lang="en-GB" sz="3200" i="1">
                        <a:latin typeface="Cambria Math"/>
                        <a:ea typeface="Cambria Math"/>
                      </a:rPr>
                      <m:t>𝑟</m:t>
                    </m:r>
                  </m:oMath>
                </a14:m>
                <a:r>
                  <a:rPr lang="en-GB" sz="3200" dirty="0" smtClean="0"/>
                  <a:t>  if there exists </a:t>
                </a:r>
                <a:br>
                  <a:rPr lang="en-GB" sz="3200" dirty="0" smtClean="0"/>
                </a:br>
                <a:r>
                  <a:rPr lang="en-GB" sz="3200" b="1" dirty="0" smtClean="0"/>
                  <a:t>L’ </a:t>
                </a:r>
                <a:r>
                  <a:rPr lang="en-GB" sz="3200" dirty="0" smtClean="0"/>
                  <a:t>such that </a:t>
                </a:r>
                <a:r>
                  <a:rPr lang="en-GB" sz="3200" dirty="0"/>
                  <a:t>(</a:t>
                </a:r>
                <a:r>
                  <a:rPr lang="en-GB" sz="3200" b="1" dirty="0"/>
                  <a:t>T </a:t>
                </a:r>
                <a:r>
                  <a:rPr lang="en-GB" sz="3200" dirty="0" smtClean="0"/>
                  <a:t>, </a:t>
                </a:r>
                <a:r>
                  <a:rPr lang="en-GB" sz="3200" b="1" dirty="0"/>
                  <a:t>L , R </a:t>
                </a:r>
                <a:r>
                  <a:rPr lang="en-GB" sz="3200" dirty="0" smtClean="0"/>
                  <a:t>) </a:t>
                </a:r>
                <a14:m>
                  <m:oMath xmlns:m="http://schemas.openxmlformats.org/officeDocument/2006/math">
                    <m:r>
                      <a:rPr lang="en-GB" sz="3200" i="1">
                        <a:latin typeface="Cambria Math"/>
                        <a:ea typeface="Cambria Math"/>
                      </a:rPr>
                      <m:t>~</m:t>
                    </m:r>
                  </m:oMath>
                </a14:m>
                <a:r>
                  <a:rPr lang="en-GB" sz="3200" dirty="0" smtClean="0"/>
                  <a:t> </a:t>
                </a:r>
                <a:r>
                  <a:rPr lang="en-GB" sz="3200" dirty="0"/>
                  <a:t>(</a:t>
                </a:r>
                <a:r>
                  <a:rPr lang="en-GB" sz="3200" b="1" dirty="0"/>
                  <a:t>T </a:t>
                </a:r>
                <a:r>
                  <a:rPr lang="en-GB" sz="3200" dirty="0"/>
                  <a:t>, </a:t>
                </a:r>
                <a:r>
                  <a:rPr lang="en-GB" sz="3200" b="1" dirty="0" smtClean="0"/>
                  <a:t>L’, R </a:t>
                </a:r>
                <a:r>
                  <a:rPr lang="en-GB" sz="3200" dirty="0" smtClean="0"/>
                  <a:t>)</a:t>
                </a:r>
                <a:br>
                  <a:rPr lang="en-GB" sz="3200" dirty="0" smtClean="0"/>
                </a:br>
                <a:r>
                  <a:rPr lang="en-GB" sz="3200" dirty="0" smtClean="0"/>
                  <a:t>and F(</a:t>
                </a:r>
                <a:r>
                  <a:rPr lang="en-GB" sz="3200" b="1" dirty="0" smtClean="0"/>
                  <a:t>T </a:t>
                </a:r>
                <a:r>
                  <a:rPr lang="en-GB" sz="3200" dirty="0" smtClean="0"/>
                  <a:t>| </a:t>
                </a:r>
                <a:r>
                  <a:rPr lang="en-GB" sz="3200" b="1" dirty="0"/>
                  <a:t>L , R </a:t>
                </a:r>
                <a:r>
                  <a:rPr lang="en-GB" sz="3200" dirty="0" smtClean="0"/>
                  <a:t>) = r</a:t>
                </a:r>
              </a:p>
              <a:p>
                <a:pPr marL="457200" indent="-457200">
                  <a:buFont typeface="Arial" pitchFamily="34" charset="0"/>
                  <a:buChar char="•"/>
                </a:pPr>
                <a:endParaRPr lang="en-GB" sz="3200" dirty="0"/>
              </a:p>
            </p:txBody>
          </p:sp>
        </mc:Choice>
        <mc:Fallback>
          <p:sp>
            <p:nvSpPr>
              <p:cNvPr id="4" name="Rectangle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552" y="1750164"/>
                <a:ext cx="7416824" cy="3539430"/>
              </a:xfrm>
              <a:prstGeom prst="rect">
                <a:avLst/>
              </a:prstGeom>
              <a:blipFill rotWithShape="1">
                <a:blip r:embed="rId2" cstate="print"/>
                <a:stretch>
                  <a:fillRect l="-1891" t="-223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xmlns="" val="1843650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Application to voting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55</a:t>
            </a:fld>
            <a:endParaRPr lang="en-US" dirty="0"/>
          </a:p>
        </p:txBody>
      </p:sp>
      <mc:AlternateContent xmlns:mc="http://schemas.openxmlformats.org/markup-compatibility/2006">
        <mc:Choice xmlns:a14="http://schemas.microsoft.com/office/drawing/2010/main" xmlns="" Requires="a14">
          <p:sp>
            <p:nvSpPr>
              <p:cNvPr id="6" name="TextBox 5"/>
              <p:cNvSpPr txBox="1"/>
              <p:nvPr/>
            </p:nvSpPr>
            <p:spPr>
              <a:xfrm>
                <a:off x="179511" y="1556792"/>
                <a:ext cx="5917311" cy="452431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342900" indent="-342900">
                  <a:buFont typeface="Arial" pitchFamily="34" charset="0"/>
                  <a:buChar char="•"/>
                </a:pPr>
                <a:r>
                  <a:rPr lang="en-GB" sz="3200" b="1" dirty="0" smtClean="0"/>
                  <a:t>D</a:t>
                </a:r>
                <a:r>
                  <a:rPr lang="en-GB" sz="3200" dirty="0" smtClean="0"/>
                  <a:t> distribution of honest votes</a:t>
                </a:r>
              </a:p>
              <a:p>
                <a:pPr marL="342900" indent="-342900">
                  <a:buFont typeface="Arial" pitchFamily="34" charset="0"/>
                  <a:buChar char="•"/>
                </a:pPr>
                <a:r>
                  <a:rPr lang="en-GB" sz="3200" dirty="0" smtClean="0"/>
                  <a:t>T: </a:t>
                </a:r>
                <a:r>
                  <a:rPr lang="en-GB" sz="3200" dirty="0" err="1" smtClean="0"/>
                  <a:t>supp</a:t>
                </a:r>
                <a:r>
                  <a:rPr lang="en-GB" sz="3200" dirty="0" smtClean="0"/>
                  <a:t>(</a:t>
                </a:r>
                <a:r>
                  <a:rPr lang="en-GB" sz="3200" b="1" dirty="0" smtClean="0"/>
                  <a:t>D</a:t>
                </a:r>
                <a:r>
                  <a:rPr lang="en-GB" sz="3200" dirty="0" smtClean="0"/>
                  <a:t>)</a:t>
                </a:r>
                <a14:m>
                  <m:oMath xmlns:m="http://schemas.openxmlformats.org/officeDocument/2006/math">
                    <m:r>
                      <a:rPr lang="en-GB" sz="3200" b="0" i="0" smtClean="0">
                        <a:latin typeface="Cambria Math"/>
                        <a:ea typeface="Cambria Math"/>
                      </a:rPr>
                      <m:t> </m:t>
                    </m:r>
                    <m:r>
                      <a:rPr lang="en-GB" sz="3200" i="1" smtClean="0">
                        <a:latin typeface="Cambria Math"/>
                        <a:ea typeface="Cambria Math"/>
                      </a:rPr>
                      <m:t>→</m:t>
                    </m:r>
                    <m:d>
                      <m:dPr>
                        <m:begChr m:val="{"/>
                        <m:endChr m:val="}"/>
                        <m:ctrlPr>
                          <a:rPr lang="en-GB" sz="3200" b="0" i="1" smtClean="0">
                            <a:latin typeface="Cambria Math"/>
                            <a:ea typeface="Cambria Math"/>
                          </a:rPr>
                        </m:ctrlPr>
                      </m:dPr>
                      <m:e>
                        <m:r>
                          <a:rPr lang="en-GB" sz="3200" b="0" i="1" smtClean="0">
                            <a:latin typeface="Cambria Math"/>
                            <a:ea typeface="Cambria Math"/>
                          </a:rPr>
                          <m:t>0,1</m:t>
                        </m:r>
                      </m:e>
                    </m:d>
                    <m:r>
                      <a:rPr lang="en-GB" sz="3200" b="0" i="1" baseline="30000" smtClean="0">
                        <a:latin typeface="Cambria Math"/>
                        <a:ea typeface="Cambria Math"/>
                      </a:rPr>
                      <m:t>∗</m:t>
                    </m:r>
                  </m:oMath>
                </a14:m>
                <a:r>
                  <a:rPr lang="en-GB" sz="3200" dirty="0" smtClean="0"/>
                  <a:t> target function</a:t>
                </a:r>
              </a:p>
              <a:p>
                <a:pPr marL="800100" lvl="1" indent="-342900">
                  <a:buFont typeface="Arial" pitchFamily="34" charset="0"/>
                  <a:buChar char="•"/>
                </a:pPr>
                <a:r>
                  <a:rPr lang="en-GB" sz="3200" dirty="0" smtClean="0"/>
                  <a:t>T(v</a:t>
                </a:r>
                <a:r>
                  <a:rPr lang="en-GB" sz="3200" baseline="-25000" dirty="0" smtClean="0"/>
                  <a:t>1</a:t>
                </a:r>
                <a:r>
                  <a:rPr lang="en-GB" sz="3200" dirty="0" smtClean="0"/>
                  <a:t>,v</a:t>
                </a:r>
                <a:r>
                  <a:rPr lang="en-GB" sz="3200" baseline="-25000" dirty="0" smtClean="0"/>
                  <a:t>2</a:t>
                </a:r>
                <a:r>
                  <a:rPr lang="en-GB" sz="3200" dirty="0" smtClean="0"/>
                  <a:t>,…,</a:t>
                </a:r>
                <a:r>
                  <a:rPr lang="en-GB" sz="3200" dirty="0" err="1" smtClean="0"/>
                  <a:t>v</a:t>
                </a:r>
                <a:r>
                  <a:rPr lang="en-GB" sz="3200" baseline="-25000" dirty="0" err="1" smtClean="0"/>
                  <a:t>m</a:t>
                </a:r>
                <a:r>
                  <a:rPr lang="en-GB" sz="3200" dirty="0" smtClean="0"/>
                  <a:t>) = v</a:t>
                </a:r>
                <a:r>
                  <a:rPr lang="en-GB" sz="3200" baseline="-25000" dirty="0" smtClean="0"/>
                  <a:t>i</a:t>
                </a:r>
              </a:p>
              <a:p>
                <a:pPr marL="800100" lvl="1" indent="-342900">
                  <a:buFont typeface="Arial" pitchFamily="34" charset="0"/>
                  <a:buChar char="•"/>
                </a:pPr>
                <a:r>
                  <a:rPr lang="en-GB" sz="3200" dirty="0" smtClean="0"/>
                  <a:t>T(v</a:t>
                </a:r>
                <a:r>
                  <a:rPr lang="en-GB" sz="3200" baseline="-25000" dirty="0" smtClean="0"/>
                  <a:t>1</a:t>
                </a:r>
                <a:r>
                  <a:rPr lang="en-GB" sz="3200" dirty="0" smtClean="0"/>
                  <a:t>,v</a:t>
                </a:r>
                <a:r>
                  <a:rPr lang="en-GB" sz="3200" baseline="-25000" dirty="0" smtClean="0"/>
                  <a:t>2</a:t>
                </a:r>
                <a:r>
                  <a:rPr lang="en-GB" sz="3200" dirty="0"/>
                  <a:t>,…,</a:t>
                </a:r>
                <a:r>
                  <a:rPr lang="en-GB" sz="3200" dirty="0" err="1"/>
                  <a:t>v</a:t>
                </a:r>
                <a:r>
                  <a:rPr lang="en-GB" sz="3200" baseline="-25000" dirty="0" err="1"/>
                  <a:t>m</a:t>
                </a:r>
                <a:r>
                  <a:rPr lang="en-GB" sz="3200" dirty="0" smtClean="0"/>
                  <a:t>) = (v</a:t>
                </a:r>
                <a:r>
                  <a:rPr lang="en-GB" sz="3200" baseline="-25000" dirty="0" smtClean="0"/>
                  <a:t>i </a:t>
                </a:r>
                <a:r>
                  <a:rPr lang="en-GB" sz="3200" dirty="0" smtClean="0"/>
                  <a:t>=</a:t>
                </a:r>
                <a:r>
                  <a:rPr lang="en-GB" sz="3200" dirty="0" err="1" smtClean="0"/>
                  <a:t>v</a:t>
                </a:r>
                <a:r>
                  <a:rPr lang="en-GB" sz="3200" baseline="-25000" dirty="0" err="1" smtClean="0"/>
                  <a:t>j</a:t>
                </a:r>
                <a:r>
                  <a:rPr lang="en-GB" sz="3200" dirty="0" smtClean="0"/>
                  <a:t>)?</a:t>
                </a:r>
              </a:p>
              <a:p>
                <a:pPr marL="800100" lvl="1" indent="-342900">
                  <a:buFont typeface="Arial" pitchFamily="34" charset="0"/>
                  <a:buChar char="•"/>
                </a:pPr>
                <a:r>
                  <a:rPr lang="en-GB" sz="3200" dirty="0" smtClean="0"/>
                  <a:t>Other</a:t>
                </a:r>
              </a:p>
              <a:p>
                <a:pPr marL="457200" indent="-457200">
                  <a:buFont typeface="Arial" pitchFamily="34" charset="0"/>
                  <a:buChar char="•"/>
                </a:pPr>
                <a:r>
                  <a:rPr lang="en-GB" sz="3200" dirty="0" smtClean="0"/>
                  <a:t>Adversary sees: </a:t>
                </a:r>
              </a:p>
              <a:p>
                <a:pPr marL="914400" lvl="1" indent="-457200">
                  <a:buFont typeface="Arial" pitchFamily="34" charset="0"/>
                  <a:buChar char="•"/>
                </a:pPr>
                <a:r>
                  <a:rPr lang="en-GB" sz="3200" dirty="0" smtClean="0"/>
                  <a:t>his view </a:t>
                </a:r>
                <a:r>
                  <a:rPr lang="en-GB" sz="3200" b="1" dirty="0" err="1" smtClean="0"/>
                  <a:t>view</a:t>
                </a:r>
                <a:r>
                  <a:rPr lang="en-GB" sz="3200" b="1" baseline="-25000" dirty="0" err="1" smtClean="0"/>
                  <a:t>A</a:t>
                </a:r>
                <a:r>
                  <a:rPr lang="en-GB" sz="3200" dirty="0" smtClean="0"/>
                  <a:t>(</a:t>
                </a:r>
                <a:r>
                  <a:rPr lang="en-GB" sz="3200" b="1" dirty="0" smtClean="0"/>
                  <a:t>D,</a:t>
                </a:r>
                <a:r>
                  <a:rPr lang="en-GB" sz="3200" dirty="0">
                    <a:ea typeface="Cambria Math"/>
                  </a:rPr>
                  <a:t> </a:t>
                </a:r>
                <a14:m>
                  <m:oMath xmlns:m="http://schemas.openxmlformats.org/officeDocument/2006/math">
                    <m:r>
                      <a:rPr lang="en-GB" sz="3200" i="1">
                        <a:latin typeface="Cambria Math"/>
                        <a:ea typeface="Cambria Math"/>
                      </a:rPr>
                      <m:t>𝜋</m:t>
                    </m:r>
                  </m:oMath>
                </a14:m>
                <a:r>
                  <a:rPr lang="en-GB" sz="3200" dirty="0" smtClean="0"/>
                  <a:t>) </a:t>
                </a:r>
              </a:p>
              <a:p>
                <a:pPr marL="914400" lvl="1" indent="-457200">
                  <a:buFont typeface="Arial" pitchFamily="34" charset="0"/>
                  <a:buChar char="•"/>
                </a:pPr>
                <a:r>
                  <a:rPr lang="en-GB" sz="3200" dirty="0" smtClean="0"/>
                  <a:t>which includes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l-GR" sz="3200" i="1">
                        <a:latin typeface="Cambria Math"/>
                        <a:ea typeface="Cambria Math"/>
                      </a:rPr>
                      <m:t>ρ</m:t>
                    </m:r>
                  </m:oMath>
                </a14:m>
                <a:r>
                  <a:rPr lang="en-GB" sz="3200" dirty="0"/>
                  <a:t>(</a:t>
                </a:r>
                <a:r>
                  <a:rPr lang="en-GB" sz="3200" b="1" dirty="0"/>
                  <a:t>D </a:t>
                </a:r>
                <a:r>
                  <a:rPr lang="en-GB" sz="3200" dirty="0"/>
                  <a:t>,</a:t>
                </a:r>
                <a:r>
                  <a:rPr lang="en-GB" sz="3200" dirty="0" err="1"/>
                  <a:t>v</a:t>
                </a:r>
                <a:r>
                  <a:rPr lang="en-GB" sz="3200" b="1" baseline="-25000" dirty="0" err="1"/>
                  <a:t>A</a:t>
                </a:r>
                <a:r>
                  <a:rPr lang="en-GB" sz="3200" dirty="0"/>
                  <a:t>)</a:t>
                </a:r>
                <a:endParaRPr lang="en-GB" sz="3200" dirty="0" smtClean="0"/>
              </a:p>
            </p:txBody>
          </p:sp>
        </mc:Choice>
        <mc:Fallback>
          <p:sp>
            <p:nvSpPr>
              <p:cNvPr id="6" name="TextBox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9511" y="1556792"/>
                <a:ext cx="5917311" cy="4524315"/>
              </a:xfrm>
              <a:prstGeom prst="rect">
                <a:avLst/>
              </a:prstGeom>
              <a:blipFill rotWithShape="1">
                <a:blip r:embed="rId2" cstate="print"/>
                <a:stretch>
                  <a:fillRect l="-2266" t="-1750" b="-3499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" name="Picture 2" descr="C:\Users\toshiba\AppData\Local\Microsoft\Windows\Temporary Internet Files\Content.IE5\99RO1EIG\MC900391212[1]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96823" y="3045286"/>
            <a:ext cx="1427505" cy="1391826"/>
          </a:xfrm>
          <a:prstGeom prst="rect">
            <a:avLst/>
          </a:prstGeom>
          <a:ex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p:pic>
        <p:nvPicPr>
          <p:cNvPr id="11" name="Picture 2" descr="C:\Users\toshiba\AppData\Local\Microsoft\Windows\Temporary Internet Files\Content.IE5\99RO1EIG\MC900435941[1].wm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00192" y="5493558"/>
            <a:ext cx="1368151" cy="10317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3" descr="C:\Users\toshiba\AppData\Local\Microsoft\Windows\Temporary Internet Files\Content.IE5\99RO1EIG\MC900059282[1].wmf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2200" y="476672"/>
            <a:ext cx="1280160" cy="15416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Down Arrow 12"/>
          <p:cNvSpPr/>
          <p:nvPr/>
        </p:nvSpPr>
        <p:spPr>
          <a:xfrm>
            <a:off x="6156176" y="2132856"/>
            <a:ext cx="1224136" cy="88292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b="1" dirty="0">
              <a:latin typeface="Bradley Hand ITC" pitchFamily="66" charset="0"/>
            </a:endParaRPr>
          </a:p>
        </p:txBody>
      </p:sp>
      <p:sp>
        <p:nvSpPr>
          <p:cNvPr id="14" name="Down Arrow 13"/>
          <p:cNvSpPr/>
          <p:nvPr/>
        </p:nvSpPr>
        <p:spPr>
          <a:xfrm>
            <a:off x="6156176" y="4509120"/>
            <a:ext cx="1224136" cy="88292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b="1" dirty="0">
              <a:latin typeface="Bradley Hand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488764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Measure(s) for vote privacy</a:t>
            </a:r>
            <a:endParaRPr lang="en-GB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56</a:t>
            </a:fld>
            <a:endParaRPr lang="en-US"/>
          </a:p>
        </p:txBody>
      </p:sp>
      <mc:AlternateContent xmlns:mc="http://schemas.openxmlformats.org/markup-compatibility/2006">
        <mc:Choice xmlns:a14="http://schemas.microsoft.com/office/drawing/2010/main" xmlns="" Requires="a14">
          <p:sp>
            <p:nvSpPr>
              <p:cNvPr id="4" name="Rectangle 3"/>
              <p:cNvSpPr/>
              <p:nvPr/>
            </p:nvSpPr>
            <p:spPr>
              <a:xfrm>
                <a:off x="539552" y="1949152"/>
                <a:ext cx="7632848" cy="436016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457200" indent="-457200">
                  <a:buFont typeface="Arial" pitchFamily="34" charset="0"/>
                  <a:buChar char="•"/>
                </a:pPr>
                <a:r>
                  <a:rPr lang="en-GB" sz="3200" b="1" dirty="0" smtClean="0"/>
                  <a:t>Definition: </a:t>
                </a:r>
                <a:r>
                  <a:rPr lang="en-GB" sz="3200" dirty="0" smtClean="0"/>
                  <a:t>For </a:t>
                </a:r>
                <a:r>
                  <a:rPr lang="en-GB" sz="3200" b="1" dirty="0" smtClean="0"/>
                  <a:t>D </a:t>
                </a:r>
                <a:r>
                  <a:rPr lang="en-GB" sz="3200" dirty="0" smtClean="0"/>
                  <a:t>distribution on honest votes, T target function, and </a:t>
                </a:r>
                <a14:m>
                  <m:oMath xmlns:m="http://schemas.openxmlformats.org/officeDocument/2006/math">
                    <m:r>
                      <a:rPr lang="en-GB" sz="3200" i="1">
                        <a:latin typeface="Cambria Math"/>
                        <a:ea typeface="Cambria Math"/>
                      </a:rPr>
                      <m:t>𝜋</m:t>
                    </m:r>
                  </m:oMath>
                </a14:m>
                <a:r>
                  <a:rPr lang="en-GB" sz="3200" dirty="0" smtClean="0"/>
                  <a:t> protocol, define: </a:t>
                </a:r>
              </a:p>
              <a:p>
                <a:pPr marL="457200" indent="-457200">
                  <a:buFont typeface="Arial" pitchFamily="34" charset="0"/>
                  <a:buChar char="•"/>
                </a:pPr>
                <a:endParaRPr lang="en-GB" sz="3200" dirty="0"/>
              </a:p>
              <a:p>
                <a:pPr algn="ctr"/>
                <a:r>
                  <a:rPr lang="en-GB" sz="3200" dirty="0" err="1" smtClean="0"/>
                  <a:t>M</a:t>
                </a:r>
                <a:r>
                  <a:rPr lang="en-GB" sz="3200" baseline="30000" dirty="0" err="1" smtClean="0"/>
                  <a:t>c</a:t>
                </a:r>
                <a:r>
                  <a:rPr lang="en-GB" sz="3200" dirty="0" smtClean="0"/>
                  <a:t>(T,</a:t>
                </a:r>
                <a:r>
                  <a:rPr lang="en-GB" sz="3200" b="1" dirty="0" smtClean="0"/>
                  <a:t>D</a:t>
                </a:r>
                <a:r>
                  <a:rPr lang="en-GB" sz="3200" dirty="0" smtClean="0"/>
                  <a:t>,</a:t>
                </a:r>
                <a14:m>
                  <m:oMath xmlns:m="http://schemas.openxmlformats.org/officeDocument/2006/math">
                    <m:r>
                      <a:rPr lang="en-GB" sz="3200" i="1">
                        <a:latin typeface="Cambria Math"/>
                        <a:ea typeface="Cambria Math"/>
                      </a:rPr>
                      <m:t>𝜋</m:t>
                    </m:r>
                  </m:oMath>
                </a14:m>
                <a:r>
                  <a:rPr lang="en-GB" sz="3200" dirty="0" smtClean="0"/>
                  <a:t>) = </a:t>
                </a:r>
                <a:r>
                  <a:rPr lang="en-GB" sz="3200" dirty="0" err="1" smtClean="0"/>
                  <a:t>inf</a:t>
                </a:r>
                <a:r>
                  <a:rPr lang="en-GB" sz="3200" baseline="-25000" dirty="0" err="1" smtClean="0"/>
                  <a:t>A</a:t>
                </a:r>
                <a:r>
                  <a:rPr lang="en-GB" sz="3200" baseline="-25000" dirty="0" smtClean="0"/>
                  <a:t> </a:t>
                </a:r>
                <a:r>
                  <a:rPr lang="en-GB" sz="3200" dirty="0" smtClean="0"/>
                  <a:t>F</a:t>
                </a:r>
                <a:r>
                  <a:rPr lang="en-GB" sz="3200" baseline="30000" dirty="0" smtClean="0"/>
                  <a:t>c </a:t>
                </a:r>
                <a:r>
                  <a:rPr lang="en-GB" sz="3200" dirty="0" smtClean="0"/>
                  <a:t>(T(</a:t>
                </a:r>
                <a:r>
                  <a:rPr lang="en-GB" sz="3200" b="1" dirty="0" smtClean="0"/>
                  <a:t>D</a:t>
                </a:r>
                <a:r>
                  <a:rPr lang="en-GB" sz="3200" dirty="0" smtClean="0"/>
                  <a:t>)|</a:t>
                </a:r>
                <a:r>
                  <a:rPr lang="en-GB" sz="3200" b="1" dirty="0" err="1" smtClean="0"/>
                  <a:t>view</a:t>
                </a:r>
                <a:r>
                  <a:rPr lang="en-GB" sz="3200" b="1" baseline="-25000" dirty="0" err="1" smtClean="0"/>
                  <a:t>A</a:t>
                </a:r>
                <a:r>
                  <a:rPr lang="en-GB" sz="3200" b="1" baseline="-25000" dirty="0" smtClean="0"/>
                  <a:t> </a:t>
                </a:r>
                <a:r>
                  <a:rPr lang="en-GB" sz="3200" dirty="0" smtClean="0"/>
                  <a:t>(</a:t>
                </a:r>
                <a:r>
                  <a:rPr lang="en-GB" sz="3200" b="1" dirty="0" smtClean="0"/>
                  <a:t>D,</a:t>
                </a:r>
                <a14:m>
                  <m:oMath xmlns:m="http://schemas.openxmlformats.org/officeDocument/2006/math">
                    <m:r>
                      <a:rPr lang="en-GB" sz="3200" b="0" i="1" smtClean="0">
                        <a:latin typeface="Cambria Math"/>
                        <a:ea typeface="Cambria Math"/>
                      </a:rPr>
                      <m:t>𝜋</m:t>
                    </m:r>
                  </m:oMath>
                </a14:m>
                <a:r>
                  <a:rPr lang="en-GB" sz="3200" dirty="0" smtClean="0"/>
                  <a:t>),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l-GR" sz="3200" i="1">
                        <a:latin typeface="Cambria Math"/>
                        <a:ea typeface="Cambria Math"/>
                      </a:rPr>
                      <m:t>ρ</m:t>
                    </m:r>
                  </m:oMath>
                </a14:m>
                <a:r>
                  <a:rPr lang="en-GB" sz="3200" dirty="0"/>
                  <a:t>(</a:t>
                </a:r>
                <a:r>
                  <a:rPr lang="en-GB" sz="3200" b="1" dirty="0"/>
                  <a:t>D </a:t>
                </a:r>
                <a:r>
                  <a:rPr lang="en-GB" sz="3200" dirty="0"/>
                  <a:t>,</a:t>
                </a:r>
                <a:r>
                  <a:rPr lang="en-GB" sz="3200" dirty="0" err="1"/>
                  <a:t>v</a:t>
                </a:r>
                <a:r>
                  <a:rPr lang="en-GB" sz="3200" b="1" baseline="-25000" dirty="0" err="1"/>
                  <a:t>A</a:t>
                </a:r>
                <a:r>
                  <a:rPr lang="en-GB" sz="3200" dirty="0"/>
                  <a:t>)</a:t>
                </a:r>
                <a:r>
                  <a:rPr lang="en-GB" sz="3200" dirty="0" smtClean="0"/>
                  <a:t>)</a:t>
                </a:r>
              </a:p>
              <a:p>
                <a:pPr algn="ctr"/>
                <a:endParaRPr lang="en-GB" sz="3200" baseline="-25000" dirty="0"/>
              </a:p>
              <a:p>
                <a:pPr marL="571500" indent="-571500">
                  <a:buFont typeface="Arial" pitchFamily="34" charset="0"/>
                  <a:buChar char="•"/>
                </a:pPr>
                <a:r>
                  <a:rPr lang="en-GB" sz="3200" dirty="0" smtClean="0"/>
                  <a:t>Can also define an information theoretic notion:</a:t>
                </a:r>
              </a:p>
              <a:p>
                <a:pPr algn="ctr"/>
                <a:r>
                  <a:rPr lang="en-GB" sz="3200" dirty="0" smtClean="0"/>
                  <a:t>M(T,</a:t>
                </a:r>
                <a:r>
                  <a:rPr lang="en-GB" sz="3200" b="1" dirty="0" smtClean="0"/>
                  <a:t>D</a:t>
                </a:r>
                <a:r>
                  <a:rPr lang="en-GB" sz="3200" dirty="0"/>
                  <a:t>,</a:t>
                </a:r>
                <a14:m>
                  <m:oMath xmlns:m="http://schemas.openxmlformats.org/officeDocument/2006/math">
                    <m:r>
                      <a:rPr lang="en-GB" sz="3200" i="1">
                        <a:latin typeface="Cambria Math"/>
                        <a:ea typeface="Cambria Math"/>
                      </a:rPr>
                      <m:t>𝜋</m:t>
                    </m:r>
                  </m:oMath>
                </a14:m>
                <a:r>
                  <a:rPr lang="en-GB" sz="3200" dirty="0"/>
                  <a:t>) = </a:t>
                </a:r>
                <a:r>
                  <a:rPr lang="en-GB" sz="3200" dirty="0" err="1"/>
                  <a:t>inf</a:t>
                </a:r>
                <a:r>
                  <a:rPr lang="en-GB" sz="3200" baseline="-25000" dirty="0" err="1"/>
                  <a:t>A</a:t>
                </a:r>
                <a:r>
                  <a:rPr lang="en-GB" sz="3200" baseline="-25000" dirty="0"/>
                  <a:t> </a:t>
                </a:r>
                <a:r>
                  <a:rPr lang="en-GB" sz="3200" dirty="0" smtClean="0"/>
                  <a:t>F(T(</a:t>
                </a:r>
                <a:r>
                  <a:rPr lang="en-GB" sz="3200" b="1" dirty="0" smtClean="0"/>
                  <a:t>D</a:t>
                </a:r>
                <a:r>
                  <a:rPr lang="en-GB" sz="3200" dirty="0"/>
                  <a:t>)|</a:t>
                </a:r>
                <a:r>
                  <a:rPr lang="en-GB" sz="3200" b="1" dirty="0" err="1"/>
                  <a:t>view</a:t>
                </a:r>
                <a:r>
                  <a:rPr lang="en-GB" sz="3200" b="1" baseline="-25000" dirty="0" err="1"/>
                  <a:t>A</a:t>
                </a:r>
                <a:r>
                  <a:rPr lang="en-GB" sz="3200" b="1" baseline="-25000" dirty="0"/>
                  <a:t> </a:t>
                </a:r>
                <a:r>
                  <a:rPr lang="en-GB" sz="3200" dirty="0"/>
                  <a:t>(</a:t>
                </a:r>
                <a:r>
                  <a:rPr lang="en-GB" sz="3200" b="1" dirty="0"/>
                  <a:t>D,</a:t>
                </a:r>
                <a14:m>
                  <m:oMath xmlns:m="http://schemas.openxmlformats.org/officeDocument/2006/math">
                    <m:r>
                      <a:rPr lang="en-GB" sz="3200" i="1">
                        <a:latin typeface="Cambria Math"/>
                        <a:ea typeface="Cambria Math"/>
                      </a:rPr>
                      <m:t>𝜋</m:t>
                    </m:r>
                  </m:oMath>
                </a14:m>
                <a:r>
                  <a:rPr lang="en-GB" sz="3200" dirty="0"/>
                  <a:t>),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l-GR" sz="3200" i="1">
                        <a:latin typeface="Cambria Math"/>
                        <a:ea typeface="Cambria Math"/>
                      </a:rPr>
                      <m:t>ρ</m:t>
                    </m:r>
                  </m:oMath>
                </a14:m>
                <a:r>
                  <a:rPr lang="en-GB" sz="3200" dirty="0"/>
                  <a:t>(</a:t>
                </a:r>
                <a:r>
                  <a:rPr lang="en-GB" sz="3200" b="1" dirty="0"/>
                  <a:t>D </a:t>
                </a:r>
                <a:r>
                  <a:rPr lang="en-GB" sz="3200" dirty="0"/>
                  <a:t>,</a:t>
                </a:r>
                <a:r>
                  <a:rPr lang="en-GB" sz="3200" dirty="0" err="1"/>
                  <a:t>v</a:t>
                </a:r>
                <a:r>
                  <a:rPr lang="en-GB" sz="3200" b="1" baseline="-25000" dirty="0" err="1"/>
                  <a:t>A</a:t>
                </a:r>
                <a:r>
                  <a:rPr lang="en-GB" sz="3200" dirty="0"/>
                  <a:t>)</a:t>
                </a:r>
                <a:r>
                  <a:rPr lang="en-GB" sz="3200" dirty="0" smtClean="0"/>
                  <a:t>)</a:t>
                </a:r>
                <a:endParaRPr lang="en-GB" sz="3200" dirty="0"/>
              </a:p>
            </p:txBody>
          </p:sp>
        </mc:Choice>
        <mc:Fallback>
          <p:sp>
            <p:nvSpPr>
              <p:cNvPr id="4" name="Rectangle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552" y="1949152"/>
                <a:ext cx="7632848" cy="4360168"/>
              </a:xfrm>
              <a:prstGeom prst="rect">
                <a:avLst/>
              </a:prstGeom>
              <a:blipFill rotWithShape="1">
                <a:blip r:embed="rId2" cstate="print"/>
                <a:stretch>
                  <a:fillRect l="-1917" t="-1818" r="-1837" b="-3776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xmlns="" val="35139574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Privacy of idealized protocols</a:t>
            </a:r>
            <a:endParaRPr lang="en-GB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57</a:t>
            </a:fld>
            <a:endParaRPr lang="en-US"/>
          </a:p>
        </p:txBody>
      </p:sp>
      <mc:AlternateContent xmlns:mc="http://schemas.openxmlformats.org/markup-compatibility/2006">
        <mc:Choice xmlns:a14="http://schemas.microsoft.com/office/drawing/2010/main" xmlns="" Requires="a14">
          <p:sp>
            <p:nvSpPr>
              <p:cNvPr id="4" name="TextBox 3"/>
              <p:cNvSpPr txBox="1"/>
              <p:nvPr/>
            </p:nvSpPr>
            <p:spPr>
              <a:xfrm>
                <a:off x="63962" y="2844225"/>
                <a:ext cx="8352928" cy="584775"/>
              </a:xfrm>
              <a:prstGeom prst="rect">
                <a:avLst/>
              </a:prstGeom>
            </p:spPr>
            <p:style>
              <a:lnRef idx="2">
                <a:schemeClr val="accent5">
                  <a:shade val="50000"/>
                </a:schemeClr>
              </a:lnRef>
              <a:fillRef idx="1">
                <a:schemeClr val="accent5"/>
              </a:fillRef>
              <a:effectRef idx="0">
                <a:schemeClr val="accent5"/>
              </a:effectRef>
              <a:fontRef idx="minor">
                <a:schemeClr val="lt1"/>
              </a:fontRef>
            </p:style>
            <p:txBody>
              <a:bodyPr wrap="square" rtlCol="0">
                <a:spAutoFit/>
              </a:bodyPr>
              <a:lstStyle/>
              <a:p>
                <a:r>
                  <a:rPr lang="en-GB" sz="3200" b="1" dirty="0" smtClean="0"/>
                  <a:t>Proposition</a:t>
                </a:r>
                <a:r>
                  <a:rPr lang="en-GB" sz="3200" dirty="0" smtClean="0"/>
                  <a:t>: M</a:t>
                </a:r>
                <a:r>
                  <a:rPr lang="en-GB" sz="3200" baseline="30000" dirty="0" smtClean="0"/>
                  <a:t> </a:t>
                </a:r>
                <a:r>
                  <a:rPr lang="en-GB" sz="3200" dirty="0" smtClean="0"/>
                  <a:t>(T,</a:t>
                </a:r>
                <a:r>
                  <a:rPr lang="en-GB" sz="3200" b="1" dirty="0" smtClean="0"/>
                  <a:t>D</a:t>
                </a:r>
                <a:r>
                  <a:rPr lang="en-GB" sz="3200" dirty="0"/>
                  <a:t>,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l-GR" sz="3200" i="1">
                        <a:latin typeface="Cambria Math"/>
                        <a:ea typeface="Cambria Math"/>
                      </a:rPr>
                      <m:t>ρ</m:t>
                    </m:r>
                    <m:r>
                      <a:rPr lang="en-GB" sz="3200" i="1" baseline="-25000">
                        <a:latin typeface="Cambria Math"/>
                        <a:ea typeface="Cambria Math"/>
                      </a:rPr>
                      <m:t>𝑖𝑑𝑒𝑎𝑙</m:t>
                    </m:r>
                  </m:oMath>
                </a14:m>
                <a:r>
                  <a:rPr lang="en-GB" sz="3200" dirty="0" smtClean="0"/>
                  <a:t>) =  </a:t>
                </a:r>
                <a:r>
                  <a:rPr lang="en-GB" sz="3200" dirty="0" err="1" smtClean="0"/>
                  <a:t>inf</a:t>
                </a:r>
                <a:r>
                  <a:rPr lang="en-GB" sz="3200" baseline="-25000" dirty="0" err="1" smtClean="0"/>
                  <a:t>A</a:t>
                </a:r>
                <a:r>
                  <a:rPr lang="en-GB" sz="3200" baseline="-25000" dirty="0" smtClean="0"/>
                  <a:t> </a:t>
                </a:r>
                <a:r>
                  <a:rPr lang="en-GB" sz="3200" dirty="0"/>
                  <a:t>F(T(</a:t>
                </a:r>
                <a:r>
                  <a:rPr lang="en-GB" sz="3200" b="1" dirty="0"/>
                  <a:t>D</a:t>
                </a:r>
                <a:r>
                  <a:rPr lang="en-GB" sz="3200" dirty="0" smtClean="0"/>
                  <a:t>)|</a:t>
                </a:r>
                <a:r>
                  <a:rPr lang="el-GR" sz="3200" dirty="0">
                    <a:ea typeface="Cambria Math"/>
                  </a:rPr>
                  <a:t>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l-GR" sz="3200" i="1">
                        <a:latin typeface="Cambria Math"/>
                        <a:ea typeface="Cambria Math"/>
                      </a:rPr>
                      <m:t>ρ</m:t>
                    </m:r>
                  </m:oMath>
                </a14:m>
                <a:r>
                  <a:rPr lang="en-GB" sz="3200" dirty="0"/>
                  <a:t>(</a:t>
                </a:r>
                <a:r>
                  <a:rPr lang="en-GB" sz="3200" b="1" dirty="0"/>
                  <a:t>D </a:t>
                </a:r>
                <a:r>
                  <a:rPr lang="en-GB" sz="3200" dirty="0"/>
                  <a:t>,</a:t>
                </a:r>
                <a:r>
                  <a:rPr lang="en-GB" sz="3200" dirty="0" err="1"/>
                  <a:t>v</a:t>
                </a:r>
                <a:r>
                  <a:rPr lang="en-GB" sz="3200" b="1" baseline="-25000" dirty="0" err="1"/>
                  <a:t>A</a:t>
                </a:r>
                <a:r>
                  <a:rPr lang="en-GB" sz="3200" dirty="0"/>
                  <a:t>)</a:t>
                </a:r>
                <a:r>
                  <a:rPr lang="en-GB" sz="3200" dirty="0" smtClean="0"/>
                  <a:t>)</a:t>
                </a:r>
                <a:endParaRPr lang="en-GB" sz="3200" b="1" dirty="0"/>
              </a:p>
            </p:txBody>
          </p:sp>
        </mc:Choice>
        <mc:Fallback>
          <p:sp>
            <p:nvSpPr>
              <p:cNvPr id="4" name="TextBox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962" y="2844225"/>
                <a:ext cx="8352928" cy="584775"/>
              </a:xfrm>
              <a:prstGeom prst="rect">
                <a:avLst/>
              </a:prstGeom>
              <a:blipFill rotWithShape="1">
                <a:blip r:embed="rId2" cstate="print"/>
                <a:stretch>
                  <a:fillRect l="-1673" t="-10000" r="-436" b="-31000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xmlns="" val="12488342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 27"/>
          <p:cNvSpPr/>
          <p:nvPr/>
        </p:nvSpPr>
        <p:spPr>
          <a:xfrm>
            <a:off x="1974428" y="1419063"/>
            <a:ext cx="6269980" cy="4127786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pSp>
        <p:nvGrpSpPr>
          <p:cNvPr id="15" name="Group 14"/>
          <p:cNvGrpSpPr/>
          <p:nvPr/>
        </p:nvGrpSpPr>
        <p:grpSpPr>
          <a:xfrm>
            <a:off x="4788024" y="1268760"/>
            <a:ext cx="2621219" cy="3095681"/>
            <a:chOff x="4788024" y="1268760"/>
            <a:chExt cx="2621219" cy="3095681"/>
          </a:xfrm>
        </p:grpSpPr>
        <p:grpSp>
          <p:nvGrpSpPr>
            <p:cNvPr id="13" name="Group 12"/>
            <p:cNvGrpSpPr/>
            <p:nvPr/>
          </p:nvGrpSpPr>
          <p:grpSpPr>
            <a:xfrm>
              <a:off x="4788024" y="1301976"/>
              <a:ext cx="1194558" cy="3062465"/>
              <a:chOff x="4702518" y="1340768"/>
              <a:chExt cx="1194558" cy="3062465"/>
            </a:xfrm>
          </p:grpSpPr>
          <p:sp>
            <p:nvSpPr>
              <p:cNvPr id="6" name="Rectangle 5"/>
              <p:cNvSpPr/>
              <p:nvPr/>
            </p:nvSpPr>
            <p:spPr>
              <a:xfrm>
                <a:off x="4776703" y="1850195"/>
                <a:ext cx="1019433" cy="2553038"/>
              </a:xfrm>
              <a:prstGeom prst="rec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dirty="0"/>
              </a:p>
              <a:p>
                <a:pPr algn="ctr"/>
                <a:endParaRPr lang="en-GB" dirty="0" smtClean="0"/>
              </a:p>
              <a:p>
                <a:pPr algn="ctr"/>
                <a:endParaRPr lang="en-GB" dirty="0"/>
              </a:p>
              <a:p>
                <a:pPr algn="ctr"/>
                <a:endParaRPr lang="en-GB" dirty="0" smtClean="0"/>
              </a:p>
              <a:p>
                <a:pPr algn="ctr"/>
                <a:endParaRPr lang="en-GB" dirty="0"/>
              </a:p>
              <a:p>
                <a:pPr algn="ctr"/>
                <a:endParaRPr lang="en-GB" dirty="0" smtClean="0"/>
              </a:p>
              <a:p>
                <a:pPr algn="ctr"/>
                <a:endParaRPr lang="en-GB" dirty="0"/>
              </a:p>
              <a:p>
                <a:pPr algn="ctr"/>
                <a:endParaRPr lang="en-GB" dirty="0" smtClean="0"/>
              </a:p>
              <a:p>
                <a:pPr algn="ctr"/>
                <a:endParaRPr lang="en-GB" dirty="0"/>
              </a:p>
              <a:p>
                <a:pPr algn="ctr"/>
                <a:endParaRPr lang="en-GB" dirty="0"/>
              </a:p>
            </p:txBody>
          </p:sp>
          <p:sp>
            <p:nvSpPr>
              <p:cNvPr id="16" name="Rectangle 15"/>
              <p:cNvSpPr/>
              <p:nvPr/>
            </p:nvSpPr>
            <p:spPr>
              <a:xfrm>
                <a:off x="4702518" y="1340768"/>
                <a:ext cx="1194558" cy="923330"/>
              </a:xfrm>
              <a:prstGeom prst="rect">
                <a:avLst/>
              </a:prstGeom>
              <a:noFill/>
            </p:spPr>
            <p:txBody>
              <a:bodyPr wrap="none" lIns="91440" tIns="45720" rIns="91440" bIns="45720">
                <a:spAutoFit/>
              </a:bodyPr>
              <a:lstStyle/>
              <a:p>
                <a:pPr algn="ctr"/>
                <a:r>
                  <a:rPr lang="en-US" sz="5400" b="1" dirty="0">
                    <a:ln w="12700">
                      <a:solidFill>
                        <a:schemeClr val="tx2">
                          <a:satMod val="155000"/>
                        </a:schemeClr>
                      </a:solidFill>
                      <a:prstDash val="solid"/>
                    </a:ln>
                    <a:solidFill>
                      <a:schemeClr val="bg2">
                        <a:tint val="85000"/>
                        <a:satMod val="155000"/>
                      </a:schemeClr>
                    </a:solidFill>
                    <a:effectLst>
                      <a:outerShdw blurRad="41275" dist="20320" dir="1800000" algn="tl" rotWithShape="0">
                        <a:srgbClr val="000000">
                          <a:alpha val="40000"/>
                        </a:srgbClr>
                      </a:outerShdw>
                    </a:effectLst>
                  </a:rPr>
                  <a:t>BB</a:t>
                </a:r>
                <a:r>
                  <a:rPr lang="en-US" sz="5400" b="1" baseline="-25000" dirty="0">
                    <a:ln w="12700">
                      <a:solidFill>
                        <a:schemeClr val="tx2">
                          <a:satMod val="155000"/>
                        </a:schemeClr>
                      </a:solidFill>
                      <a:prstDash val="solid"/>
                    </a:ln>
                    <a:solidFill>
                      <a:schemeClr val="bg2">
                        <a:tint val="85000"/>
                        <a:satMod val="155000"/>
                      </a:schemeClr>
                    </a:solidFill>
                    <a:effectLst>
                      <a:outerShdw blurRad="41275" dist="20320" dir="1800000" algn="tl" rotWithShape="0">
                        <a:srgbClr val="000000">
                          <a:alpha val="40000"/>
                        </a:srgbClr>
                      </a:outerShdw>
                    </a:effectLst>
                  </a:rPr>
                  <a:t>0</a:t>
                </a:r>
              </a:p>
            </p:txBody>
          </p:sp>
        </p:grpSp>
        <p:grpSp>
          <p:nvGrpSpPr>
            <p:cNvPr id="14" name="Group 13"/>
            <p:cNvGrpSpPr/>
            <p:nvPr/>
          </p:nvGrpSpPr>
          <p:grpSpPr>
            <a:xfrm>
              <a:off x="6214685" y="1268760"/>
              <a:ext cx="1194558" cy="3053754"/>
              <a:chOff x="6214685" y="1340768"/>
              <a:chExt cx="1194558" cy="3053754"/>
            </a:xfrm>
          </p:grpSpPr>
          <p:sp>
            <p:nvSpPr>
              <p:cNvPr id="24" name="Rectangle 23"/>
              <p:cNvSpPr/>
              <p:nvPr/>
            </p:nvSpPr>
            <p:spPr>
              <a:xfrm>
                <a:off x="6288871" y="1874242"/>
                <a:ext cx="1019433" cy="2520280"/>
              </a:xfrm>
              <a:prstGeom prst="rec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dirty="0"/>
              </a:p>
              <a:p>
                <a:pPr algn="ctr"/>
                <a:endParaRPr lang="en-GB" dirty="0" smtClean="0"/>
              </a:p>
              <a:p>
                <a:pPr algn="ctr"/>
                <a:endParaRPr lang="en-GB" dirty="0"/>
              </a:p>
              <a:p>
                <a:pPr algn="ctr"/>
                <a:endParaRPr lang="en-GB" dirty="0" smtClean="0"/>
              </a:p>
              <a:p>
                <a:pPr algn="ctr"/>
                <a:endParaRPr lang="en-GB" dirty="0"/>
              </a:p>
              <a:p>
                <a:pPr algn="ctr"/>
                <a:endParaRPr lang="en-GB" dirty="0" smtClean="0"/>
              </a:p>
              <a:p>
                <a:pPr algn="ctr"/>
                <a:endParaRPr lang="en-GB" dirty="0"/>
              </a:p>
              <a:p>
                <a:pPr algn="ctr"/>
                <a:endParaRPr lang="en-GB" dirty="0" smtClean="0"/>
              </a:p>
              <a:p>
                <a:pPr algn="ctr"/>
                <a:endParaRPr lang="en-GB" dirty="0"/>
              </a:p>
              <a:p>
                <a:pPr algn="ctr"/>
                <a:endParaRPr lang="en-GB" dirty="0"/>
              </a:p>
            </p:txBody>
          </p:sp>
          <p:sp>
            <p:nvSpPr>
              <p:cNvPr id="31" name="Rectangle 30"/>
              <p:cNvSpPr/>
              <p:nvPr/>
            </p:nvSpPr>
            <p:spPr>
              <a:xfrm>
                <a:off x="6214685" y="1340768"/>
                <a:ext cx="1194558" cy="923330"/>
              </a:xfrm>
              <a:prstGeom prst="rect">
                <a:avLst/>
              </a:prstGeom>
              <a:noFill/>
            </p:spPr>
            <p:txBody>
              <a:bodyPr wrap="none" lIns="91440" tIns="45720" rIns="91440" bIns="45720">
                <a:spAutoFit/>
              </a:bodyPr>
              <a:lstStyle/>
              <a:p>
                <a:pPr algn="ctr"/>
                <a:r>
                  <a:rPr lang="en-US" sz="5400" b="1" dirty="0" smtClean="0">
                    <a:ln w="12700">
                      <a:solidFill>
                        <a:schemeClr val="tx2">
                          <a:satMod val="155000"/>
                        </a:schemeClr>
                      </a:solidFill>
                      <a:prstDash val="solid"/>
                    </a:ln>
                    <a:solidFill>
                      <a:schemeClr val="bg2">
                        <a:tint val="85000"/>
                        <a:satMod val="155000"/>
                      </a:schemeClr>
                    </a:solidFill>
                    <a:effectLst>
                      <a:outerShdw blurRad="41275" dist="20320" dir="1800000" algn="tl" rotWithShape="0">
                        <a:srgbClr val="000000">
                          <a:alpha val="40000"/>
                        </a:srgbClr>
                      </a:outerShdw>
                    </a:effectLst>
                  </a:rPr>
                  <a:t>BB</a:t>
                </a:r>
                <a:r>
                  <a:rPr lang="en-US" sz="5400" b="1" baseline="-25000" dirty="0" smtClean="0">
                    <a:ln w="12700">
                      <a:solidFill>
                        <a:schemeClr val="tx2">
                          <a:satMod val="155000"/>
                        </a:schemeClr>
                      </a:solidFill>
                      <a:prstDash val="solid"/>
                    </a:ln>
                    <a:solidFill>
                      <a:schemeClr val="bg2">
                        <a:tint val="85000"/>
                        <a:satMod val="155000"/>
                      </a:schemeClr>
                    </a:solidFill>
                    <a:effectLst>
                      <a:outerShdw blurRad="41275" dist="20320" dir="1800000" algn="tl" rotWithShape="0">
                        <a:srgbClr val="000000">
                          <a:alpha val="40000"/>
                        </a:srgbClr>
                      </a:outerShdw>
                    </a:effectLst>
                  </a:rPr>
                  <a:t>1</a:t>
                </a:r>
                <a:endParaRPr lang="en-US" sz="5400" b="1" baseline="-25000" dirty="0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chemeClr val="bg2">
                      <a:tint val="85000"/>
                      <a:satMod val="155000"/>
                    </a:scheme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</a:endParaRPr>
              </a:p>
            </p:txBody>
          </p:sp>
        </p:grp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Recall: vote secrecy for SPS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531788" y="6201112"/>
            <a:ext cx="548640" cy="396240"/>
          </a:xfrm>
        </p:spPr>
        <p:txBody>
          <a:bodyPr/>
          <a:lstStyle/>
          <a:p>
            <a:fld id="{6E2D2B3B-882E-40F3-A32F-6DD516915044}" type="slidenum">
              <a:rPr lang="en-US" smtClean="0"/>
              <a:pPr/>
              <a:t>58</a:t>
            </a:fld>
            <a:endParaRPr lang="en-US"/>
          </a:p>
        </p:txBody>
      </p:sp>
      <p:pic>
        <p:nvPicPr>
          <p:cNvPr id="5" name="Picture 2" descr="C:\Program Files\Microsoft Office\MEDIA\CAGCAT10\j0292020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084811" y="2090266"/>
            <a:ext cx="708760" cy="6726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2008178" y="1441242"/>
            <a:ext cx="5760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 smtClean="0"/>
              <a:t>PK</a:t>
            </a:r>
            <a:endParaRPr lang="en-GB" sz="2800" dirty="0"/>
          </a:p>
        </p:txBody>
      </p:sp>
      <mc:AlternateContent xmlns:mc="http://schemas.openxmlformats.org/markup-compatibility/2006">
        <mc:Choice xmlns:a14="http://schemas.microsoft.com/office/drawing/2010/main" xmlns="" Requires="a14">
          <p:sp>
            <p:nvSpPr>
              <p:cNvPr id="10" name="Right Arrow 9"/>
              <p:cNvSpPr/>
              <p:nvPr/>
            </p:nvSpPr>
            <p:spPr>
              <a:xfrm>
                <a:off x="2771799" y="1874242"/>
                <a:ext cx="1932897" cy="652427"/>
              </a:xfrm>
              <a:prstGeom prst="rightArrow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GB" sz="2000" b="1" dirty="0" smtClean="0"/>
                  <a:t>C</a:t>
                </a:r>
                <a:r>
                  <a:rPr lang="en-GB" sz="2000" b="1" baseline="-25000" dirty="0" smtClean="0"/>
                  <a:t>0</a:t>
                </a:r>
                <a:r>
                  <a:rPr lang="en-GB" sz="2000" dirty="0" smtClean="0"/>
                  <a:t> </a:t>
                </a:r>
                <a14:m>
                  <m:oMath xmlns:m="http://schemas.openxmlformats.org/officeDocument/2006/math">
                    <m:r>
                      <a:rPr lang="en-GB" sz="2000" i="1" smtClean="0">
                        <a:latin typeface="Cambria Math"/>
                        <a:ea typeface="Cambria Math"/>
                      </a:rPr>
                      <m:t>←</m:t>
                    </m:r>
                  </m:oMath>
                </a14:m>
                <a:r>
                  <a:rPr lang="en-GB" sz="2000" dirty="0" smtClean="0"/>
                  <a:t> ENC</a:t>
                </a:r>
                <a:r>
                  <a:rPr lang="en-GB" sz="2000" baseline="-25000" dirty="0" smtClean="0"/>
                  <a:t>PK</a:t>
                </a:r>
                <a:r>
                  <a:rPr lang="en-GB" sz="2000" dirty="0" smtClean="0"/>
                  <a:t>(h</a:t>
                </a:r>
                <a:r>
                  <a:rPr lang="en-GB" sz="2000" baseline="-25000" dirty="0" smtClean="0"/>
                  <a:t>0</a:t>
                </a:r>
                <a:r>
                  <a:rPr lang="en-GB" sz="2000" dirty="0" smtClean="0"/>
                  <a:t>)</a:t>
                </a:r>
                <a:endParaRPr lang="en-GB" sz="2000" dirty="0"/>
              </a:p>
            </p:txBody>
          </p:sp>
        </mc:Choice>
        <mc:Fallback>
          <p:sp>
            <p:nvSpPr>
              <p:cNvPr id="10" name="Right Arrow 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71799" y="1874242"/>
                <a:ext cx="1932897" cy="652427"/>
              </a:xfrm>
              <a:prstGeom prst="rightArrow">
                <a:avLst/>
              </a:prstGeom>
              <a:blipFill rotWithShape="1">
                <a:blip r:embed="rId3" cstate="print"/>
                <a:stretch>
                  <a:fillRect l="-1553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8" name="Right Arrow 17"/>
          <p:cNvSpPr/>
          <p:nvPr/>
        </p:nvSpPr>
        <p:spPr>
          <a:xfrm>
            <a:off x="3181146" y="3711749"/>
            <a:ext cx="1523550" cy="58134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 smtClean="0"/>
              <a:t>C</a:t>
            </a:r>
            <a:endParaRPr lang="en-GB" sz="2400" dirty="0"/>
          </a:p>
        </p:txBody>
      </p:sp>
      <p:pic>
        <p:nvPicPr>
          <p:cNvPr id="22" name="Picture 16" descr="C:\Documents and Settings\bogdan\Application Data\Microsoft\Media Catalog\Downloaded Clips\cl54\j0210820.wm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-38108" y="3386410"/>
            <a:ext cx="1513764" cy="1316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Up Arrow 2"/>
          <p:cNvSpPr/>
          <p:nvPr/>
        </p:nvSpPr>
        <p:spPr>
          <a:xfrm rot="2700000">
            <a:off x="1220531" y="2373690"/>
            <a:ext cx="560626" cy="1201154"/>
          </a:xfrm>
          <a:prstGeom prst="upArrow">
            <a:avLst/>
          </a:prstGeom>
          <a:scene3d>
            <a:camera prst="orthographicFront">
              <a:rot lat="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GB" dirty="0" smtClean="0"/>
              <a:t>h</a:t>
            </a:r>
            <a:r>
              <a:rPr lang="en-GB" baseline="-25000" dirty="0" smtClean="0"/>
              <a:t>0</a:t>
            </a:r>
            <a:r>
              <a:rPr lang="en-GB" dirty="0" smtClean="0"/>
              <a:t>,h</a:t>
            </a:r>
            <a:r>
              <a:rPr lang="en-GB" baseline="-25000" dirty="0" smtClean="0"/>
              <a:t>1</a:t>
            </a:r>
            <a:endParaRPr lang="en-GB" baseline="-25000" dirty="0"/>
          </a:p>
        </p:txBody>
      </p:sp>
      <p:pic>
        <p:nvPicPr>
          <p:cNvPr id="23" name="Picture 2" descr="C:\Program Files\Microsoft Office\MEDIA\CAGCAT10\j0292020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351072" y="3649817"/>
            <a:ext cx="708760" cy="672697"/>
          </a:xfrm>
          <a:prstGeom prst="rect">
            <a:avLst/>
          </a:prstGeom>
          <a:solidFill>
            <a:srgbClr val="FF0000"/>
          </a:solidFill>
          <a:extLst/>
        </p:spPr>
      </p:pic>
      <p:sp>
        <p:nvSpPr>
          <p:cNvPr id="25" name="Rectangle 24"/>
          <p:cNvSpPr/>
          <p:nvPr/>
        </p:nvSpPr>
        <p:spPr>
          <a:xfrm>
            <a:off x="6525485" y="2462414"/>
            <a:ext cx="56679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3200" b="1" dirty="0" smtClean="0">
                <a:solidFill>
                  <a:schemeClr val="bg1"/>
                </a:solidFill>
              </a:rPr>
              <a:t>C</a:t>
            </a:r>
            <a:r>
              <a:rPr lang="en-GB" sz="3200" b="1" baseline="-25000" dirty="0" smtClean="0">
                <a:solidFill>
                  <a:schemeClr val="bg1"/>
                </a:solidFill>
              </a:rPr>
              <a:t>1</a:t>
            </a:r>
            <a:endParaRPr lang="en-GB" b="1" dirty="0">
              <a:solidFill>
                <a:schemeClr val="bg1"/>
              </a:solidFill>
            </a:endParaRPr>
          </a:p>
        </p:txBody>
      </p:sp>
      <p:sp>
        <p:nvSpPr>
          <p:cNvPr id="29" name="Right Arrow 28"/>
          <p:cNvSpPr/>
          <p:nvPr/>
        </p:nvSpPr>
        <p:spPr>
          <a:xfrm>
            <a:off x="1403648" y="3757880"/>
            <a:ext cx="941764" cy="42061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 smtClean="0"/>
              <a:t>C</a:t>
            </a:r>
            <a:endParaRPr lang="en-GB" sz="2400" dirty="0"/>
          </a:p>
        </p:txBody>
      </p:sp>
      <mc:AlternateContent xmlns:mc="http://schemas.openxmlformats.org/markup-compatibility/2006">
        <mc:Choice xmlns:a14="http://schemas.microsoft.com/office/drawing/2010/main" xmlns="" Requires="a14">
          <p:sp>
            <p:nvSpPr>
              <p:cNvPr id="32" name="Right Arrow 31"/>
              <p:cNvSpPr/>
              <p:nvPr/>
            </p:nvSpPr>
            <p:spPr>
              <a:xfrm>
                <a:off x="2794913" y="2426614"/>
                <a:ext cx="3649295" cy="652427"/>
              </a:xfrm>
              <a:prstGeom prst="rightArrow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GB" sz="2000" b="1" dirty="0" smtClean="0"/>
                  <a:t>C</a:t>
                </a:r>
                <a:r>
                  <a:rPr lang="en-GB" sz="2000" b="1" baseline="-25000" dirty="0" smtClean="0"/>
                  <a:t>1</a:t>
                </a:r>
                <a:r>
                  <a:rPr lang="en-GB" sz="2000" dirty="0" smtClean="0"/>
                  <a:t> </a:t>
                </a:r>
                <a14:m>
                  <m:oMath xmlns:m="http://schemas.openxmlformats.org/officeDocument/2006/math">
                    <m:r>
                      <a:rPr lang="en-GB" sz="2000" i="1" smtClean="0">
                        <a:latin typeface="Cambria Math"/>
                        <a:ea typeface="Cambria Math"/>
                      </a:rPr>
                      <m:t>←</m:t>
                    </m:r>
                  </m:oMath>
                </a14:m>
                <a:r>
                  <a:rPr lang="en-GB" sz="2000" dirty="0" smtClean="0"/>
                  <a:t> ENC</a:t>
                </a:r>
                <a:r>
                  <a:rPr lang="en-GB" sz="2000" baseline="-25000" dirty="0" smtClean="0"/>
                  <a:t>PK</a:t>
                </a:r>
                <a:r>
                  <a:rPr lang="en-GB" sz="2000" dirty="0" smtClean="0"/>
                  <a:t>(h</a:t>
                </a:r>
                <a:r>
                  <a:rPr lang="en-GB" sz="2000" baseline="-25000" dirty="0" smtClean="0"/>
                  <a:t>1</a:t>
                </a:r>
                <a:r>
                  <a:rPr lang="en-GB" sz="2000" dirty="0" smtClean="0"/>
                  <a:t>)</a:t>
                </a:r>
                <a:endParaRPr lang="en-GB" sz="2000" dirty="0"/>
              </a:p>
            </p:txBody>
          </p:sp>
        </mc:Choice>
        <mc:Fallback>
          <p:sp>
            <p:nvSpPr>
              <p:cNvPr id="32" name="Right Arrow 3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94913" y="2426614"/>
                <a:ext cx="3649295" cy="652427"/>
              </a:xfrm>
              <a:prstGeom prst="rightArrow">
                <a:avLst/>
              </a:prstGeom>
              <a:blipFill rotWithShape="1">
                <a:blip r:embed="rId5" cstate="print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0" name="Rounded Rectangular Callout 29"/>
          <p:cNvSpPr/>
          <p:nvPr/>
        </p:nvSpPr>
        <p:spPr>
          <a:xfrm>
            <a:off x="107504" y="1860686"/>
            <a:ext cx="1695018" cy="560202"/>
          </a:xfrm>
          <a:prstGeom prst="wedgeRoundRectCallout">
            <a:avLst>
              <a:gd name="adj1" fmla="val -20975"/>
              <a:gd name="adj2" fmla="val 193514"/>
              <a:gd name="adj3" fmla="val 16667"/>
            </a:avLst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2400" b="1" dirty="0" smtClean="0"/>
              <a:t>Sees </a:t>
            </a:r>
            <a:r>
              <a:rPr lang="en-GB" sz="2400" b="1" dirty="0" err="1" smtClean="0"/>
              <a:t>BB</a:t>
            </a:r>
            <a:r>
              <a:rPr lang="en-GB" sz="2400" b="1" baseline="-25000" dirty="0" err="1" smtClean="0">
                <a:solidFill>
                  <a:srgbClr val="FF0000"/>
                </a:solidFill>
              </a:rPr>
              <a:t>b</a:t>
            </a:r>
            <a:endParaRPr lang="en-GB" b="1" baseline="-25000" dirty="0">
              <a:solidFill>
                <a:srgbClr val="FF0000"/>
              </a:solidFill>
            </a:endParaRPr>
          </a:p>
        </p:txBody>
      </p:sp>
      <p:sp>
        <p:nvSpPr>
          <p:cNvPr id="33" name="Right Arrow 32"/>
          <p:cNvSpPr/>
          <p:nvPr/>
        </p:nvSpPr>
        <p:spPr>
          <a:xfrm>
            <a:off x="1397988" y="5104053"/>
            <a:ext cx="941764" cy="42061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 smtClean="0"/>
              <a:t>d</a:t>
            </a:r>
            <a:endParaRPr lang="en-GB" sz="2400" dirty="0"/>
          </a:p>
        </p:txBody>
      </p:sp>
      <mc:AlternateContent xmlns:mc="http://schemas.openxmlformats.org/markup-compatibility/2006">
        <mc:Choice xmlns:a14="http://schemas.microsoft.com/office/drawing/2010/main" xmlns="" Requires="a14">
          <p:sp>
            <p:nvSpPr>
              <p:cNvPr id="12" name="Rectangle 11"/>
              <p:cNvSpPr/>
              <p:nvPr/>
            </p:nvSpPr>
            <p:spPr>
              <a:xfrm>
                <a:off x="2411760" y="5085184"/>
                <a:ext cx="1603324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GB" sz="2400" b="1" dirty="0"/>
                  <a:t> </a:t>
                </a:r>
                <a:r>
                  <a:rPr lang="en-GB" sz="2400" b="1" dirty="0" smtClean="0">
                    <a:solidFill>
                      <a:schemeClr val="bg1"/>
                    </a:solidFill>
                  </a:rPr>
                  <a:t>win </a:t>
                </a:r>
                <a14:m>
                  <m:oMath xmlns:m="http://schemas.openxmlformats.org/officeDocument/2006/math">
                    <m:r>
                      <a:rPr lang="en-GB" sz="2400" b="1" i="1">
                        <a:solidFill>
                          <a:schemeClr val="bg1"/>
                        </a:solidFill>
                        <a:latin typeface="Cambria Math"/>
                        <a:ea typeface="Cambria Math"/>
                      </a:rPr>
                      <m:t>←</m:t>
                    </m:r>
                  </m:oMath>
                </a14:m>
                <a:r>
                  <a:rPr lang="en-GB" sz="2400" b="1" dirty="0">
                    <a:solidFill>
                      <a:schemeClr val="bg1"/>
                    </a:solidFill>
                  </a:rPr>
                  <a:t> d=b</a:t>
                </a:r>
              </a:p>
            </p:txBody>
          </p:sp>
        </mc:Choice>
        <mc:Fallback>
          <p:sp>
            <p:nvSpPr>
              <p:cNvPr id="12" name="Rectangle 1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11760" y="5085184"/>
                <a:ext cx="1603324" cy="461665"/>
              </a:xfrm>
              <a:prstGeom prst="rect">
                <a:avLst/>
              </a:prstGeom>
              <a:blipFill rotWithShape="1">
                <a:blip r:embed="rId6" cstate="print"/>
                <a:stretch>
                  <a:fillRect l="-1901" t="-10526" r="-4943" b="-2894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4" name="Right Arrow 33"/>
          <p:cNvSpPr/>
          <p:nvPr/>
        </p:nvSpPr>
        <p:spPr>
          <a:xfrm flipH="1">
            <a:off x="1331640" y="4520549"/>
            <a:ext cx="1091440" cy="45023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 smtClean="0"/>
              <a:t>result</a:t>
            </a:r>
            <a:endParaRPr lang="en-GB" sz="2400" dirty="0"/>
          </a:p>
        </p:txBody>
      </p:sp>
      <mc:AlternateContent xmlns:mc="http://schemas.openxmlformats.org/markup-compatibility/2006">
        <mc:Choice xmlns:a14="http://schemas.microsoft.com/office/drawing/2010/main" xmlns="" Requires="a14">
          <p:sp>
            <p:nvSpPr>
              <p:cNvPr id="35" name="Rectangle 34"/>
              <p:cNvSpPr/>
              <p:nvPr/>
            </p:nvSpPr>
            <p:spPr>
              <a:xfrm>
                <a:off x="2411760" y="4509120"/>
                <a:ext cx="2922275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GB" sz="2400" b="1" dirty="0" smtClean="0"/>
                  <a:t> </a:t>
                </a:r>
                <a:r>
                  <a:rPr lang="en-GB" sz="2400" b="1" dirty="0" smtClean="0">
                    <a:solidFill>
                      <a:schemeClr val="bg1"/>
                    </a:solidFill>
                  </a:rPr>
                  <a:t>r</a:t>
                </a:r>
                <a14:m>
                  <m:oMath xmlns:m="http://schemas.openxmlformats.org/officeDocument/2006/math">
                    <m:r>
                      <a:rPr lang="en-GB" sz="2400" b="1" i="0" smtClean="0">
                        <a:solidFill>
                          <a:schemeClr val="bg1"/>
                        </a:solidFill>
                        <a:latin typeface="Cambria Math"/>
                        <a:ea typeface="Cambria Math"/>
                      </a:rPr>
                      <m:t>𝐞𝐬𝐮𝐥𝐭</m:t>
                    </m:r>
                    <m:r>
                      <a:rPr lang="en-GB" sz="2400" b="1" i="1">
                        <a:solidFill>
                          <a:schemeClr val="bg1"/>
                        </a:solidFill>
                        <a:latin typeface="Cambria Math"/>
                        <a:ea typeface="Cambria Math"/>
                      </a:rPr>
                      <m:t>← </m:t>
                    </m:r>
                  </m:oMath>
                </a14:m>
                <a:r>
                  <a:rPr lang="en-GB" sz="2400" b="1" dirty="0" err="1" smtClean="0">
                    <a:solidFill>
                      <a:schemeClr val="bg1"/>
                    </a:solidFill>
                  </a:rPr>
                  <a:t>Tally</a:t>
                </a:r>
                <a:r>
                  <a:rPr lang="en-GB" sz="2400" b="1" baseline="-25000" dirty="0" err="1" smtClean="0">
                    <a:solidFill>
                      <a:schemeClr val="bg1"/>
                    </a:solidFill>
                  </a:rPr>
                  <a:t>SK</a:t>
                </a:r>
                <a:r>
                  <a:rPr lang="en-GB" sz="2400" b="1" dirty="0" smtClean="0">
                    <a:solidFill>
                      <a:schemeClr val="bg1"/>
                    </a:solidFill>
                  </a:rPr>
                  <a:t>(BB</a:t>
                </a:r>
                <a:r>
                  <a:rPr lang="en-GB" sz="2400" b="1" baseline="-25000" dirty="0" smtClean="0">
                    <a:solidFill>
                      <a:schemeClr val="bg1"/>
                    </a:solidFill>
                  </a:rPr>
                  <a:t>0</a:t>
                </a:r>
                <a:r>
                  <a:rPr lang="en-GB" sz="2400" b="1" dirty="0" smtClean="0">
                    <a:solidFill>
                      <a:schemeClr val="bg1"/>
                    </a:solidFill>
                  </a:rPr>
                  <a:t>)</a:t>
                </a:r>
                <a:endParaRPr lang="en-GB" sz="2400" b="1" dirty="0">
                  <a:solidFill>
                    <a:schemeClr val="bg1"/>
                  </a:solidFill>
                </a:endParaRPr>
              </a:p>
            </p:txBody>
          </p:sp>
        </mc:Choice>
        <mc:Fallback>
          <p:sp>
            <p:nvSpPr>
              <p:cNvPr id="35" name="Rectangle 3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11760" y="4509120"/>
                <a:ext cx="2922275" cy="461665"/>
              </a:xfrm>
              <a:prstGeom prst="rect">
                <a:avLst/>
              </a:prstGeom>
              <a:blipFill rotWithShape="1">
                <a:blip r:embed="rId7" cstate="print"/>
                <a:stretch>
                  <a:fillRect l="-1044" t="-10667" r="-2296" b="-3066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Rectangle 10"/>
          <p:cNvSpPr/>
          <p:nvPr/>
        </p:nvSpPr>
        <p:spPr>
          <a:xfrm>
            <a:off x="5085325" y="1916832"/>
            <a:ext cx="56679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3200" b="1" dirty="0" smtClean="0">
                <a:solidFill>
                  <a:schemeClr val="bg1"/>
                </a:solidFill>
              </a:rPr>
              <a:t>C</a:t>
            </a:r>
            <a:r>
              <a:rPr lang="en-GB" sz="3200" b="1" baseline="-25000" dirty="0" smtClean="0">
                <a:solidFill>
                  <a:schemeClr val="bg1"/>
                </a:solidFill>
              </a:rPr>
              <a:t>0</a:t>
            </a:r>
            <a:endParaRPr lang="en-GB" b="1" dirty="0">
              <a:solidFill>
                <a:schemeClr val="bg1"/>
              </a:solidFill>
            </a:endParaRPr>
          </a:p>
        </p:txBody>
      </p:sp>
      <p:grpSp>
        <p:nvGrpSpPr>
          <p:cNvPr id="17" name="Group 16"/>
          <p:cNvGrpSpPr/>
          <p:nvPr/>
        </p:nvGrpSpPr>
        <p:grpSpPr>
          <a:xfrm>
            <a:off x="5085325" y="3674442"/>
            <a:ext cx="1934947" cy="618654"/>
            <a:chOff x="5085325" y="3674442"/>
            <a:chExt cx="1934947" cy="618654"/>
          </a:xfrm>
        </p:grpSpPr>
        <p:sp>
          <p:nvSpPr>
            <p:cNvPr id="27" name="Rectangle 26"/>
            <p:cNvSpPr/>
            <p:nvPr/>
          </p:nvSpPr>
          <p:spPr>
            <a:xfrm>
              <a:off x="6453477" y="3674442"/>
              <a:ext cx="566795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GB" sz="3200" b="1" dirty="0" smtClean="0">
                  <a:solidFill>
                    <a:schemeClr val="bg1"/>
                  </a:solidFill>
                </a:rPr>
                <a:t>C</a:t>
              </a:r>
              <a:endParaRPr lang="en-GB" b="1" dirty="0">
                <a:solidFill>
                  <a:schemeClr val="bg1"/>
                </a:solidFill>
              </a:endParaRPr>
            </a:p>
          </p:txBody>
        </p:sp>
        <p:sp>
          <p:nvSpPr>
            <p:cNvPr id="26" name="Rectangle 25"/>
            <p:cNvSpPr/>
            <p:nvPr/>
          </p:nvSpPr>
          <p:spPr>
            <a:xfrm>
              <a:off x="5085325" y="3708321"/>
              <a:ext cx="566795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GB" sz="3200" b="1" dirty="0" smtClean="0">
                  <a:solidFill>
                    <a:schemeClr val="bg1"/>
                  </a:solidFill>
                </a:rPr>
                <a:t>C</a:t>
              </a:r>
              <a:endParaRPr lang="en-GB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37" name="TextBox 36"/>
          <p:cNvSpPr txBox="1"/>
          <p:nvPr/>
        </p:nvSpPr>
        <p:spPr>
          <a:xfrm>
            <a:off x="7596336" y="1484784"/>
            <a:ext cx="5760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 smtClean="0"/>
              <a:t>SK</a:t>
            </a:r>
            <a:endParaRPr lang="en-GB" sz="2800" dirty="0"/>
          </a:p>
        </p:txBody>
      </p:sp>
      <p:grpSp>
        <p:nvGrpSpPr>
          <p:cNvPr id="36" name="Group 35"/>
          <p:cNvGrpSpPr/>
          <p:nvPr/>
        </p:nvGrpSpPr>
        <p:grpSpPr>
          <a:xfrm>
            <a:off x="2771800" y="5610771"/>
            <a:ext cx="648072" cy="884421"/>
            <a:chOff x="4067944" y="4149080"/>
            <a:chExt cx="648072" cy="884421"/>
          </a:xfrm>
        </p:grpSpPr>
        <p:sp>
          <p:nvSpPr>
            <p:cNvPr id="38" name="Down Arrow 37"/>
            <p:cNvSpPr/>
            <p:nvPr/>
          </p:nvSpPr>
          <p:spPr>
            <a:xfrm>
              <a:off x="4283968" y="4149080"/>
              <a:ext cx="180020" cy="360040"/>
            </a:xfrm>
            <a:prstGeom prst="down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4067944" y="4571836"/>
              <a:ext cx="64807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400" dirty="0" smtClean="0"/>
                <a:t>win</a:t>
              </a:r>
              <a:endParaRPr lang="en-GB" sz="2400" dirty="0"/>
            </a:p>
          </p:txBody>
        </p:sp>
      </p:grpSp>
    </p:spTree>
    <p:extLst>
      <p:ext uri="{BB962C8B-B14F-4D97-AF65-F5344CB8AC3E}">
        <p14:creationId xmlns:p14="http://schemas.microsoft.com/office/powerpoint/2010/main" xmlns="" val="2045848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 27"/>
          <p:cNvSpPr/>
          <p:nvPr/>
        </p:nvSpPr>
        <p:spPr>
          <a:xfrm>
            <a:off x="1974428" y="1419063"/>
            <a:ext cx="6269980" cy="4127786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pSp>
        <p:nvGrpSpPr>
          <p:cNvPr id="15" name="Group 14"/>
          <p:cNvGrpSpPr/>
          <p:nvPr/>
        </p:nvGrpSpPr>
        <p:grpSpPr>
          <a:xfrm>
            <a:off x="4788024" y="1268760"/>
            <a:ext cx="2621219" cy="3095681"/>
            <a:chOff x="4788024" y="1268760"/>
            <a:chExt cx="2621219" cy="3095681"/>
          </a:xfrm>
        </p:grpSpPr>
        <p:grpSp>
          <p:nvGrpSpPr>
            <p:cNvPr id="13" name="Group 12"/>
            <p:cNvGrpSpPr/>
            <p:nvPr/>
          </p:nvGrpSpPr>
          <p:grpSpPr>
            <a:xfrm>
              <a:off x="4788024" y="1301976"/>
              <a:ext cx="1194558" cy="3062465"/>
              <a:chOff x="4702518" y="1340768"/>
              <a:chExt cx="1194558" cy="3062465"/>
            </a:xfrm>
          </p:grpSpPr>
          <p:sp>
            <p:nvSpPr>
              <p:cNvPr id="6" name="Rectangle 5"/>
              <p:cNvSpPr/>
              <p:nvPr/>
            </p:nvSpPr>
            <p:spPr>
              <a:xfrm>
                <a:off x="4776703" y="1850195"/>
                <a:ext cx="1019433" cy="2553038"/>
              </a:xfrm>
              <a:prstGeom prst="rec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dirty="0"/>
              </a:p>
              <a:p>
                <a:pPr algn="ctr"/>
                <a:endParaRPr lang="en-GB" dirty="0" smtClean="0"/>
              </a:p>
              <a:p>
                <a:pPr algn="ctr"/>
                <a:endParaRPr lang="en-GB" dirty="0"/>
              </a:p>
              <a:p>
                <a:pPr algn="ctr"/>
                <a:endParaRPr lang="en-GB" dirty="0" smtClean="0"/>
              </a:p>
              <a:p>
                <a:pPr algn="ctr"/>
                <a:endParaRPr lang="en-GB" dirty="0"/>
              </a:p>
              <a:p>
                <a:pPr algn="ctr"/>
                <a:endParaRPr lang="en-GB" dirty="0" smtClean="0"/>
              </a:p>
              <a:p>
                <a:pPr algn="ctr"/>
                <a:endParaRPr lang="en-GB" dirty="0"/>
              </a:p>
              <a:p>
                <a:pPr algn="ctr"/>
                <a:endParaRPr lang="en-GB" dirty="0" smtClean="0"/>
              </a:p>
              <a:p>
                <a:pPr algn="ctr"/>
                <a:endParaRPr lang="en-GB" dirty="0"/>
              </a:p>
              <a:p>
                <a:pPr algn="ctr"/>
                <a:endParaRPr lang="en-GB" dirty="0"/>
              </a:p>
            </p:txBody>
          </p:sp>
          <p:sp>
            <p:nvSpPr>
              <p:cNvPr id="16" name="Rectangle 15"/>
              <p:cNvSpPr/>
              <p:nvPr/>
            </p:nvSpPr>
            <p:spPr>
              <a:xfrm>
                <a:off x="4702518" y="1340768"/>
                <a:ext cx="1194558" cy="923330"/>
              </a:xfrm>
              <a:prstGeom prst="rect">
                <a:avLst/>
              </a:prstGeom>
              <a:noFill/>
            </p:spPr>
            <p:txBody>
              <a:bodyPr wrap="none" lIns="91440" tIns="45720" rIns="91440" bIns="45720">
                <a:spAutoFit/>
              </a:bodyPr>
              <a:lstStyle/>
              <a:p>
                <a:pPr algn="ctr"/>
                <a:r>
                  <a:rPr lang="en-US" sz="5400" b="1" dirty="0">
                    <a:ln w="12700">
                      <a:solidFill>
                        <a:schemeClr val="tx2">
                          <a:satMod val="155000"/>
                        </a:schemeClr>
                      </a:solidFill>
                      <a:prstDash val="solid"/>
                    </a:ln>
                    <a:solidFill>
                      <a:schemeClr val="bg2">
                        <a:tint val="85000"/>
                        <a:satMod val="155000"/>
                      </a:schemeClr>
                    </a:solidFill>
                    <a:effectLst>
                      <a:outerShdw blurRad="41275" dist="20320" dir="1800000" algn="tl" rotWithShape="0">
                        <a:srgbClr val="000000">
                          <a:alpha val="40000"/>
                        </a:srgbClr>
                      </a:outerShdw>
                    </a:effectLst>
                  </a:rPr>
                  <a:t>BB</a:t>
                </a:r>
                <a:r>
                  <a:rPr lang="en-US" sz="5400" b="1" baseline="-25000" dirty="0">
                    <a:ln w="12700">
                      <a:solidFill>
                        <a:schemeClr val="tx2">
                          <a:satMod val="155000"/>
                        </a:schemeClr>
                      </a:solidFill>
                      <a:prstDash val="solid"/>
                    </a:ln>
                    <a:solidFill>
                      <a:schemeClr val="bg2">
                        <a:tint val="85000"/>
                        <a:satMod val="155000"/>
                      </a:schemeClr>
                    </a:solidFill>
                    <a:effectLst>
                      <a:outerShdw blurRad="41275" dist="20320" dir="1800000" algn="tl" rotWithShape="0">
                        <a:srgbClr val="000000">
                          <a:alpha val="40000"/>
                        </a:srgbClr>
                      </a:outerShdw>
                    </a:effectLst>
                  </a:rPr>
                  <a:t>0</a:t>
                </a:r>
              </a:p>
            </p:txBody>
          </p:sp>
        </p:grpSp>
        <p:grpSp>
          <p:nvGrpSpPr>
            <p:cNvPr id="14" name="Group 13"/>
            <p:cNvGrpSpPr/>
            <p:nvPr/>
          </p:nvGrpSpPr>
          <p:grpSpPr>
            <a:xfrm>
              <a:off x="6214685" y="1268760"/>
              <a:ext cx="1194558" cy="3053754"/>
              <a:chOff x="6214685" y="1340768"/>
              <a:chExt cx="1194558" cy="3053754"/>
            </a:xfrm>
          </p:grpSpPr>
          <p:sp>
            <p:nvSpPr>
              <p:cNvPr id="24" name="Rectangle 23"/>
              <p:cNvSpPr/>
              <p:nvPr/>
            </p:nvSpPr>
            <p:spPr>
              <a:xfrm>
                <a:off x="6288871" y="1874242"/>
                <a:ext cx="1019433" cy="2520280"/>
              </a:xfrm>
              <a:prstGeom prst="rec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dirty="0"/>
              </a:p>
              <a:p>
                <a:pPr algn="ctr"/>
                <a:endParaRPr lang="en-GB" dirty="0" smtClean="0"/>
              </a:p>
              <a:p>
                <a:pPr algn="ctr"/>
                <a:endParaRPr lang="en-GB" dirty="0"/>
              </a:p>
              <a:p>
                <a:pPr algn="ctr"/>
                <a:endParaRPr lang="en-GB" dirty="0" smtClean="0"/>
              </a:p>
              <a:p>
                <a:pPr algn="ctr"/>
                <a:endParaRPr lang="en-GB" dirty="0"/>
              </a:p>
              <a:p>
                <a:pPr algn="ctr"/>
                <a:endParaRPr lang="en-GB" dirty="0" smtClean="0"/>
              </a:p>
              <a:p>
                <a:pPr algn="ctr"/>
                <a:endParaRPr lang="en-GB" dirty="0"/>
              </a:p>
              <a:p>
                <a:pPr algn="ctr"/>
                <a:endParaRPr lang="en-GB" dirty="0" smtClean="0"/>
              </a:p>
              <a:p>
                <a:pPr algn="ctr"/>
                <a:endParaRPr lang="en-GB" dirty="0"/>
              </a:p>
              <a:p>
                <a:pPr algn="ctr"/>
                <a:endParaRPr lang="en-GB" dirty="0"/>
              </a:p>
            </p:txBody>
          </p:sp>
          <p:sp>
            <p:nvSpPr>
              <p:cNvPr id="31" name="Rectangle 30"/>
              <p:cNvSpPr/>
              <p:nvPr/>
            </p:nvSpPr>
            <p:spPr>
              <a:xfrm>
                <a:off x="6214685" y="1340768"/>
                <a:ext cx="1194558" cy="923330"/>
              </a:xfrm>
              <a:prstGeom prst="rect">
                <a:avLst/>
              </a:prstGeom>
              <a:noFill/>
            </p:spPr>
            <p:txBody>
              <a:bodyPr wrap="none" lIns="91440" tIns="45720" rIns="91440" bIns="45720">
                <a:spAutoFit/>
              </a:bodyPr>
              <a:lstStyle/>
              <a:p>
                <a:pPr algn="ctr"/>
                <a:r>
                  <a:rPr lang="en-US" sz="5400" b="1" dirty="0" smtClean="0">
                    <a:ln w="12700">
                      <a:solidFill>
                        <a:schemeClr val="tx2">
                          <a:satMod val="155000"/>
                        </a:schemeClr>
                      </a:solidFill>
                      <a:prstDash val="solid"/>
                    </a:ln>
                    <a:solidFill>
                      <a:schemeClr val="bg2">
                        <a:tint val="85000"/>
                        <a:satMod val="155000"/>
                      </a:schemeClr>
                    </a:solidFill>
                    <a:effectLst>
                      <a:outerShdw blurRad="41275" dist="20320" dir="1800000" algn="tl" rotWithShape="0">
                        <a:srgbClr val="000000">
                          <a:alpha val="40000"/>
                        </a:srgbClr>
                      </a:outerShdw>
                    </a:effectLst>
                  </a:rPr>
                  <a:t>BB</a:t>
                </a:r>
                <a:r>
                  <a:rPr lang="en-US" sz="5400" b="1" baseline="-25000" dirty="0" smtClean="0">
                    <a:ln w="12700">
                      <a:solidFill>
                        <a:schemeClr val="tx2">
                          <a:satMod val="155000"/>
                        </a:schemeClr>
                      </a:solidFill>
                      <a:prstDash val="solid"/>
                    </a:ln>
                    <a:solidFill>
                      <a:schemeClr val="bg2">
                        <a:tint val="85000"/>
                        <a:satMod val="155000"/>
                      </a:schemeClr>
                    </a:solidFill>
                    <a:effectLst>
                      <a:outerShdw blurRad="41275" dist="20320" dir="1800000" algn="tl" rotWithShape="0">
                        <a:srgbClr val="000000">
                          <a:alpha val="40000"/>
                        </a:srgbClr>
                      </a:outerShdw>
                    </a:effectLst>
                  </a:rPr>
                  <a:t>1</a:t>
                </a:r>
                <a:endParaRPr lang="en-US" sz="5400" b="1" baseline="-25000" dirty="0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chemeClr val="bg2">
                      <a:tint val="85000"/>
                      <a:satMod val="155000"/>
                    </a:scheme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</a:endParaRPr>
              </a:p>
            </p:txBody>
          </p:sp>
        </p:grp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Recall: vote secrecy for SPS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531788" y="6201112"/>
            <a:ext cx="548640" cy="396240"/>
          </a:xfrm>
        </p:spPr>
        <p:txBody>
          <a:bodyPr/>
          <a:lstStyle/>
          <a:p>
            <a:fld id="{6E2D2B3B-882E-40F3-A32F-6DD516915044}" type="slidenum">
              <a:rPr lang="en-US" smtClean="0"/>
              <a:pPr/>
              <a:t>59</a:t>
            </a:fld>
            <a:endParaRPr lang="en-US"/>
          </a:p>
        </p:txBody>
      </p:sp>
      <p:pic>
        <p:nvPicPr>
          <p:cNvPr id="5" name="Picture 2" descr="C:\Program Files\Microsoft Office\MEDIA\CAGCAT10\j0292020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084811" y="2090266"/>
            <a:ext cx="708760" cy="6726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2008178" y="1441242"/>
            <a:ext cx="5760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 smtClean="0"/>
              <a:t>PK</a:t>
            </a:r>
            <a:endParaRPr lang="en-GB" sz="2800" dirty="0"/>
          </a:p>
        </p:txBody>
      </p:sp>
      <mc:AlternateContent xmlns:mc="http://schemas.openxmlformats.org/markup-compatibility/2006">
        <mc:Choice xmlns:a14="http://schemas.microsoft.com/office/drawing/2010/main" xmlns="" Requires="a14">
          <p:sp>
            <p:nvSpPr>
              <p:cNvPr id="10" name="Right Arrow 9"/>
              <p:cNvSpPr/>
              <p:nvPr/>
            </p:nvSpPr>
            <p:spPr>
              <a:xfrm>
                <a:off x="2771799" y="1874242"/>
                <a:ext cx="1932897" cy="652427"/>
              </a:xfrm>
              <a:prstGeom prst="rightArrow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GB" sz="2000" b="1" dirty="0" smtClean="0"/>
                  <a:t>C</a:t>
                </a:r>
                <a:r>
                  <a:rPr lang="en-GB" sz="2000" b="1" baseline="-25000" dirty="0" smtClean="0"/>
                  <a:t>0</a:t>
                </a:r>
                <a:r>
                  <a:rPr lang="en-GB" sz="2000" dirty="0" smtClean="0"/>
                  <a:t> </a:t>
                </a:r>
                <a14:m>
                  <m:oMath xmlns:m="http://schemas.openxmlformats.org/officeDocument/2006/math">
                    <m:r>
                      <a:rPr lang="en-GB" sz="2000" i="1" smtClean="0">
                        <a:latin typeface="Cambria Math"/>
                        <a:ea typeface="Cambria Math"/>
                      </a:rPr>
                      <m:t>←</m:t>
                    </m:r>
                  </m:oMath>
                </a14:m>
                <a:r>
                  <a:rPr lang="en-GB" sz="2000" dirty="0" smtClean="0"/>
                  <a:t> </a:t>
                </a:r>
                <a:r>
                  <a:rPr lang="en-GB" sz="2000" dirty="0" smtClean="0"/>
                  <a:t>ENC</a:t>
                </a:r>
                <a:r>
                  <a:rPr lang="en-GB" sz="2000" baseline="-25000" dirty="0" smtClean="0"/>
                  <a:t>PK</a:t>
                </a:r>
                <a:r>
                  <a:rPr lang="en-GB" sz="2000" dirty="0" smtClean="0"/>
                  <a:t>(0)</a:t>
                </a:r>
                <a:endParaRPr lang="en-GB" sz="2000" dirty="0"/>
              </a:p>
            </p:txBody>
          </p:sp>
        </mc:Choice>
        <mc:Fallback>
          <p:sp>
            <p:nvSpPr>
              <p:cNvPr id="10" name="Right Arrow 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71799" y="1874242"/>
                <a:ext cx="1932897" cy="652427"/>
              </a:xfrm>
              <a:prstGeom prst="rightArrow">
                <a:avLst/>
              </a:prstGeom>
              <a:blipFill rotWithShape="1">
                <a:blip r:embed="rId3" cstate="print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8" name="Right Arrow 17"/>
          <p:cNvSpPr/>
          <p:nvPr/>
        </p:nvSpPr>
        <p:spPr>
          <a:xfrm>
            <a:off x="3181146" y="3711749"/>
            <a:ext cx="1523550" cy="58134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 smtClean="0"/>
              <a:t>C</a:t>
            </a:r>
            <a:endParaRPr lang="en-GB" sz="2400" dirty="0"/>
          </a:p>
        </p:txBody>
      </p:sp>
      <p:pic>
        <p:nvPicPr>
          <p:cNvPr id="22" name="Picture 16" descr="C:\Documents and Settings\bogdan\Application Data\Microsoft\Media Catalog\Downloaded Clips\cl54\j0210820.wm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-38108" y="3386410"/>
            <a:ext cx="1513764" cy="1316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Up Arrow 2"/>
          <p:cNvSpPr/>
          <p:nvPr/>
        </p:nvSpPr>
        <p:spPr>
          <a:xfrm rot="2700000">
            <a:off x="1220531" y="2373690"/>
            <a:ext cx="560626" cy="1201154"/>
          </a:xfrm>
          <a:prstGeom prst="upArrow">
            <a:avLst/>
          </a:prstGeom>
          <a:scene3d>
            <a:camera prst="orthographicFront">
              <a:rot lat="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GB" dirty="0" smtClean="0"/>
              <a:t>h</a:t>
            </a:r>
            <a:r>
              <a:rPr lang="en-GB" baseline="-25000" dirty="0" smtClean="0"/>
              <a:t>0</a:t>
            </a:r>
            <a:r>
              <a:rPr lang="en-GB" dirty="0" smtClean="0"/>
              <a:t>,0</a:t>
            </a:r>
            <a:endParaRPr lang="en-GB" baseline="-25000" dirty="0"/>
          </a:p>
        </p:txBody>
      </p:sp>
      <p:pic>
        <p:nvPicPr>
          <p:cNvPr id="23" name="Picture 2" descr="C:\Program Files\Microsoft Office\MEDIA\CAGCAT10\j0292020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351072" y="3649817"/>
            <a:ext cx="708760" cy="672697"/>
          </a:xfrm>
          <a:prstGeom prst="rect">
            <a:avLst/>
          </a:prstGeom>
          <a:solidFill>
            <a:srgbClr val="FF0000"/>
          </a:solidFill>
          <a:extLst/>
        </p:spPr>
      </p:pic>
      <p:sp>
        <p:nvSpPr>
          <p:cNvPr id="25" name="Rectangle 24"/>
          <p:cNvSpPr/>
          <p:nvPr/>
        </p:nvSpPr>
        <p:spPr>
          <a:xfrm>
            <a:off x="6525485" y="2462414"/>
            <a:ext cx="56679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3200" b="1" dirty="0" smtClean="0">
                <a:solidFill>
                  <a:schemeClr val="bg1"/>
                </a:solidFill>
              </a:rPr>
              <a:t>C</a:t>
            </a:r>
            <a:r>
              <a:rPr lang="en-GB" sz="3200" b="1" baseline="-25000" dirty="0" smtClean="0">
                <a:solidFill>
                  <a:schemeClr val="bg1"/>
                </a:solidFill>
              </a:rPr>
              <a:t>1</a:t>
            </a:r>
            <a:endParaRPr lang="en-GB" b="1" dirty="0">
              <a:solidFill>
                <a:schemeClr val="bg1"/>
              </a:solidFill>
            </a:endParaRPr>
          </a:p>
        </p:txBody>
      </p:sp>
      <p:sp>
        <p:nvSpPr>
          <p:cNvPr id="29" name="Right Arrow 28"/>
          <p:cNvSpPr/>
          <p:nvPr/>
        </p:nvSpPr>
        <p:spPr>
          <a:xfrm>
            <a:off x="1403648" y="3757880"/>
            <a:ext cx="941764" cy="42061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 smtClean="0"/>
              <a:t>C</a:t>
            </a:r>
            <a:endParaRPr lang="en-GB" sz="2400" dirty="0"/>
          </a:p>
        </p:txBody>
      </p:sp>
      <mc:AlternateContent xmlns:mc="http://schemas.openxmlformats.org/markup-compatibility/2006">
        <mc:Choice xmlns:a14="http://schemas.microsoft.com/office/drawing/2010/main" xmlns="" Requires="a14">
          <p:sp>
            <p:nvSpPr>
              <p:cNvPr id="32" name="Right Arrow 31"/>
              <p:cNvSpPr/>
              <p:nvPr/>
            </p:nvSpPr>
            <p:spPr>
              <a:xfrm>
                <a:off x="2794913" y="2426614"/>
                <a:ext cx="3649295" cy="652427"/>
              </a:xfrm>
              <a:prstGeom prst="rightArrow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GB" sz="2000" b="1" dirty="0" smtClean="0"/>
                  <a:t>C</a:t>
                </a:r>
                <a:r>
                  <a:rPr lang="en-GB" sz="2000" b="1" baseline="-25000" dirty="0" smtClean="0"/>
                  <a:t>1</a:t>
                </a:r>
                <a:r>
                  <a:rPr lang="en-GB" sz="2000" dirty="0" smtClean="0"/>
                  <a:t> </a:t>
                </a:r>
                <a14:m>
                  <m:oMath xmlns:m="http://schemas.openxmlformats.org/officeDocument/2006/math">
                    <m:r>
                      <a:rPr lang="en-GB" sz="2000" i="1" smtClean="0">
                        <a:latin typeface="Cambria Math"/>
                        <a:ea typeface="Cambria Math"/>
                      </a:rPr>
                      <m:t>←</m:t>
                    </m:r>
                  </m:oMath>
                </a14:m>
                <a:r>
                  <a:rPr lang="en-GB" sz="2000" dirty="0" smtClean="0"/>
                  <a:t> ENC</a:t>
                </a:r>
                <a:r>
                  <a:rPr lang="en-GB" sz="2000" baseline="-25000" dirty="0" smtClean="0"/>
                  <a:t>PK</a:t>
                </a:r>
                <a:r>
                  <a:rPr lang="en-GB" sz="2000" dirty="0" smtClean="0"/>
                  <a:t>(h</a:t>
                </a:r>
                <a:r>
                  <a:rPr lang="en-GB" sz="2000" baseline="-25000" dirty="0" smtClean="0"/>
                  <a:t>1</a:t>
                </a:r>
                <a:r>
                  <a:rPr lang="en-GB" sz="2000" dirty="0" smtClean="0"/>
                  <a:t>)</a:t>
                </a:r>
                <a:endParaRPr lang="en-GB" sz="2000" dirty="0"/>
              </a:p>
            </p:txBody>
          </p:sp>
        </mc:Choice>
        <mc:Fallback>
          <p:sp>
            <p:nvSpPr>
              <p:cNvPr id="32" name="Right Arrow 3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94913" y="2426614"/>
                <a:ext cx="3649295" cy="652427"/>
              </a:xfrm>
              <a:prstGeom prst="rightArrow">
                <a:avLst/>
              </a:prstGeom>
              <a:blipFill rotWithShape="1">
                <a:blip r:embed="rId5" cstate="print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0" name="Rounded Rectangular Callout 29"/>
          <p:cNvSpPr/>
          <p:nvPr/>
        </p:nvSpPr>
        <p:spPr>
          <a:xfrm>
            <a:off x="107504" y="1860686"/>
            <a:ext cx="1695018" cy="560202"/>
          </a:xfrm>
          <a:prstGeom prst="wedgeRoundRectCallout">
            <a:avLst>
              <a:gd name="adj1" fmla="val -20975"/>
              <a:gd name="adj2" fmla="val 193514"/>
              <a:gd name="adj3" fmla="val 16667"/>
            </a:avLst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2400" b="1" dirty="0" smtClean="0"/>
              <a:t>Sees </a:t>
            </a:r>
            <a:r>
              <a:rPr lang="en-GB" sz="2400" b="1" dirty="0" err="1" smtClean="0"/>
              <a:t>BB</a:t>
            </a:r>
            <a:r>
              <a:rPr lang="en-GB" sz="2400" b="1" baseline="-25000" dirty="0" err="1" smtClean="0">
                <a:solidFill>
                  <a:srgbClr val="FF0000"/>
                </a:solidFill>
              </a:rPr>
              <a:t>b</a:t>
            </a:r>
            <a:endParaRPr lang="en-GB" b="1" baseline="-25000" dirty="0">
              <a:solidFill>
                <a:srgbClr val="FF0000"/>
              </a:solidFill>
            </a:endParaRPr>
          </a:p>
        </p:txBody>
      </p:sp>
      <p:sp>
        <p:nvSpPr>
          <p:cNvPr id="33" name="Right Arrow 32"/>
          <p:cNvSpPr/>
          <p:nvPr/>
        </p:nvSpPr>
        <p:spPr>
          <a:xfrm>
            <a:off x="1397988" y="5104053"/>
            <a:ext cx="941764" cy="42061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 smtClean="0"/>
              <a:t>d</a:t>
            </a:r>
            <a:endParaRPr lang="en-GB" sz="2400" dirty="0"/>
          </a:p>
        </p:txBody>
      </p:sp>
      <mc:AlternateContent xmlns:mc="http://schemas.openxmlformats.org/markup-compatibility/2006">
        <mc:Choice xmlns:a14="http://schemas.microsoft.com/office/drawing/2010/main" xmlns="" Requires="a14">
          <p:sp>
            <p:nvSpPr>
              <p:cNvPr id="12" name="Rectangle 11"/>
              <p:cNvSpPr/>
              <p:nvPr/>
            </p:nvSpPr>
            <p:spPr>
              <a:xfrm>
                <a:off x="2411760" y="5085184"/>
                <a:ext cx="1603324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GB" sz="2400" b="1" dirty="0"/>
                  <a:t> </a:t>
                </a:r>
                <a:r>
                  <a:rPr lang="en-GB" sz="2400" b="1" dirty="0" smtClean="0">
                    <a:solidFill>
                      <a:schemeClr val="bg1"/>
                    </a:solidFill>
                  </a:rPr>
                  <a:t>win </a:t>
                </a:r>
                <a14:m>
                  <m:oMath xmlns:m="http://schemas.openxmlformats.org/officeDocument/2006/math">
                    <m:r>
                      <a:rPr lang="en-GB" sz="2400" b="1" i="1">
                        <a:solidFill>
                          <a:schemeClr val="bg1"/>
                        </a:solidFill>
                        <a:latin typeface="Cambria Math"/>
                        <a:ea typeface="Cambria Math"/>
                      </a:rPr>
                      <m:t>←</m:t>
                    </m:r>
                  </m:oMath>
                </a14:m>
                <a:r>
                  <a:rPr lang="en-GB" sz="2400" b="1" dirty="0">
                    <a:solidFill>
                      <a:schemeClr val="bg1"/>
                    </a:solidFill>
                  </a:rPr>
                  <a:t> d=b</a:t>
                </a:r>
              </a:p>
            </p:txBody>
          </p:sp>
        </mc:Choice>
        <mc:Fallback>
          <p:sp>
            <p:nvSpPr>
              <p:cNvPr id="12" name="Rectangle 1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11760" y="5085184"/>
                <a:ext cx="1603324" cy="461665"/>
              </a:xfrm>
              <a:prstGeom prst="rect">
                <a:avLst/>
              </a:prstGeom>
              <a:blipFill rotWithShape="1">
                <a:blip r:embed="rId6" cstate="print"/>
                <a:stretch>
                  <a:fillRect l="-1901" t="-10526" r="-4943" b="-2894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4" name="Right Arrow 33"/>
          <p:cNvSpPr/>
          <p:nvPr/>
        </p:nvSpPr>
        <p:spPr>
          <a:xfrm flipH="1">
            <a:off x="1331640" y="4520549"/>
            <a:ext cx="1091440" cy="45023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 smtClean="0"/>
              <a:t>result</a:t>
            </a:r>
            <a:endParaRPr lang="en-GB" sz="2400" dirty="0"/>
          </a:p>
        </p:txBody>
      </p:sp>
      <mc:AlternateContent xmlns:mc="http://schemas.openxmlformats.org/markup-compatibility/2006">
        <mc:Choice xmlns:a14="http://schemas.microsoft.com/office/drawing/2010/main" xmlns="" Requires="a14">
          <p:sp>
            <p:nvSpPr>
              <p:cNvPr id="35" name="Rectangle 34"/>
              <p:cNvSpPr/>
              <p:nvPr/>
            </p:nvSpPr>
            <p:spPr>
              <a:xfrm>
                <a:off x="2411760" y="4509120"/>
                <a:ext cx="2922275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GB" sz="2400" b="1" dirty="0" smtClean="0"/>
                  <a:t> </a:t>
                </a:r>
                <a:r>
                  <a:rPr lang="en-GB" sz="2400" b="1" dirty="0" smtClean="0">
                    <a:solidFill>
                      <a:schemeClr val="bg1"/>
                    </a:solidFill>
                  </a:rPr>
                  <a:t>r</a:t>
                </a:r>
                <a14:m>
                  <m:oMath xmlns:m="http://schemas.openxmlformats.org/officeDocument/2006/math">
                    <m:r>
                      <a:rPr lang="en-GB" sz="2400" b="1" i="0" smtClean="0">
                        <a:solidFill>
                          <a:schemeClr val="bg1"/>
                        </a:solidFill>
                        <a:latin typeface="Cambria Math"/>
                        <a:ea typeface="Cambria Math"/>
                      </a:rPr>
                      <m:t>𝐞𝐬𝐮𝐥𝐭</m:t>
                    </m:r>
                    <m:r>
                      <a:rPr lang="en-GB" sz="2400" b="1" i="1">
                        <a:solidFill>
                          <a:schemeClr val="bg1"/>
                        </a:solidFill>
                        <a:latin typeface="Cambria Math"/>
                        <a:ea typeface="Cambria Math"/>
                      </a:rPr>
                      <m:t>← </m:t>
                    </m:r>
                  </m:oMath>
                </a14:m>
                <a:r>
                  <a:rPr lang="en-GB" sz="2400" b="1" dirty="0" err="1" smtClean="0">
                    <a:solidFill>
                      <a:schemeClr val="bg1"/>
                    </a:solidFill>
                  </a:rPr>
                  <a:t>Tally</a:t>
                </a:r>
                <a:r>
                  <a:rPr lang="en-GB" sz="2400" b="1" baseline="-25000" dirty="0" err="1" smtClean="0">
                    <a:solidFill>
                      <a:schemeClr val="bg1"/>
                    </a:solidFill>
                  </a:rPr>
                  <a:t>SK</a:t>
                </a:r>
                <a:r>
                  <a:rPr lang="en-GB" sz="2400" b="1" dirty="0" smtClean="0">
                    <a:solidFill>
                      <a:schemeClr val="bg1"/>
                    </a:solidFill>
                  </a:rPr>
                  <a:t>(BB</a:t>
                </a:r>
                <a:r>
                  <a:rPr lang="en-GB" sz="2400" b="1" baseline="-25000" dirty="0" smtClean="0">
                    <a:solidFill>
                      <a:schemeClr val="bg1"/>
                    </a:solidFill>
                  </a:rPr>
                  <a:t>0</a:t>
                </a:r>
                <a:r>
                  <a:rPr lang="en-GB" sz="2400" b="1" dirty="0" smtClean="0">
                    <a:solidFill>
                      <a:schemeClr val="bg1"/>
                    </a:solidFill>
                  </a:rPr>
                  <a:t>)</a:t>
                </a:r>
                <a:endParaRPr lang="en-GB" sz="2400" b="1" dirty="0">
                  <a:solidFill>
                    <a:schemeClr val="bg1"/>
                  </a:solidFill>
                </a:endParaRPr>
              </a:p>
            </p:txBody>
          </p:sp>
        </mc:Choice>
        <mc:Fallback>
          <p:sp>
            <p:nvSpPr>
              <p:cNvPr id="35" name="Rectangle 3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11760" y="4509120"/>
                <a:ext cx="2922275" cy="461665"/>
              </a:xfrm>
              <a:prstGeom prst="rect">
                <a:avLst/>
              </a:prstGeom>
              <a:blipFill rotWithShape="1">
                <a:blip r:embed="rId7" cstate="print"/>
                <a:stretch>
                  <a:fillRect l="-1044" t="-10667" r="-2296" b="-3066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Rectangle 10"/>
          <p:cNvSpPr/>
          <p:nvPr/>
        </p:nvSpPr>
        <p:spPr>
          <a:xfrm>
            <a:off x="5085325" y="1916832"/>
            <a:ext cx="56679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3200" b="1" dirty="0" smtClean="0">
                <a:solidFill>
                  <a:schemeClr val="bg1"/>
                </a:solidFill>
              </a:rPr>
              <a:t>C</a:t>
            </a:r>
            <a:r>
              <a:rPr lang="en-GB" sz="3200" b="1" baseline="-25000" dirty="0" smtClean="0">
                <a:solidFill>
                  <a:schemeClr val="bg1"/>
                </a:solidFill>
              </a:rPr>
              <a:t>0</a:t>
            </a:r>
            <a:endParaRPr lang="en-GB" b="1" dirty="0">
              <a:solidFill>
                <a:schemeClr val="bg1"/>
              </a:solidFill>
            </a:endParaRPr>
          </a:p>
        </p:txBody>
      </p:sp>
      <p:grpSp>
        <p:nvGrpSpPr>
          <p:cNvPr id="17" name="Group 16"/>
          <p:cNvGrpSpPr/>
          <p:nvPr/>
        </p:nvGrpSpPr>
        <p:grpSpPr>
          <a:xfrm>
            <a:off x="5085325" y="3674442"/>
            <a:ext cx="1934947" cy="618654"/>
            <a:chOff x="5085325" y="3674442"/>
            <a:chExt cx="1934947" cy="618654"/>
          </a:xfrm>
        </p:grpSpPr>
        <p:sp>
          <p:nvSpPr>
            <p:cNvPr id="27" name="Rectangle 26"/>
            <p:cNvSpPr/>
            <p:nvPr/>
          </p:nvSpPr>
          <p:spPr>
            <a:xfrm>
              <a:off x="6453477" y="3674442"/>
              <a:ext cx="566795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GB" sz="3200" b="1" dirty="0" smtClean="0">
                  <a:solidFill>
                    <a:schemeClr val="bg1"/>
                  </a:solidFill>
                </a:rPr>
                <a:t>C</a:t>
              </a:r>
              <a:endParaRPr lang="en-GB" b="1" dirty="0">
                <a:solidFill>
                  <a:schemeClr val="bg1"/>
                </a:solidFill>
              </a:endParaRPr>
            </a:p>
          </p:txBody>
        </p:sp>
        <p:sp>
          <p:nvSpPr>
            <p:cNvPr id="26" name="Rectangle 25"/>
            <p:cNvSpPr/>
            <p:nvPr/>
          </p:nvSpPr>
          <p:spPr>
            <a:xfrm>
              <a:off x="5085325" y="3708321"/>
              <a:ext cx="566795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GB" sz="3200" b="1" dirty="0" smtClean="0">
                  <a:solidFill>
                    <a:schemeClr val="bg1"/>
                  </a:solidFill>
                </a:rPr>
                <a:t>C</a:t>
              </a:r>
              <a:endParaRPr lang="en-GB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37" name="TextBox 36"/>
          <p:cNvSpPr txBox="1"/>
          <p:nvPr/>
        </p:nvSpPr>
        <p:spPr>
          <a:xfrm>
            <a:off x="7596336" y="1484784"/>
            <a:ext cx="5760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 smtClean="0"/>
              <a:t>SK</a:t>
            </a:r>
            <a:endParaRPr lang="en-GB" sz="2800" dirty="0"/>
          </a:p>
        </p:txBody>
      </p:sp>
      <p:grpSp>
        <p:nvGrpSpPr>
          <p:cNvPr id="36" name="Group 35"/>
          <p:cNvGrpSpPr/>
          <p:nvPr/>
        </p:nvGrpSpPr>
        <p:grpSpPr>
          <a:xfrm>
            <a:off x="2771800" y="5610771"/>
            <a:ext cx="648072" cy="884421"/>
            <a:chOff x="4067944" y="4149080"/>
            <a:chExt cx="648072" cy="884421"/>
          </a:xfrm>
        </p:grpSpPr>
        <p:sp>
          <p:nvSpPr>
            <p:cNvPr id="38" name="Down Arrow 37"/>
            <p:cNvSpPr/>
            <p:nvPr/>
          </p:nvSpPr>
          <p:spPr>
            <a:xfrm>
              <a:off x="4283968" y="4149080"/>
              <a:ext cx="180020" cy="360040"/>
            </a:xfrm>
            <a:prstGeom prst="down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4067944" y="4571836"/>
              <a:ext cx="64807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400" dirty="0" smtClean="0"/>
                <a:t>win</a:t>
              </a:r>
              <a:endParaRPr lang="en-GB" sz="2400" dirty="0"/>
            </a:p>
          </p:txBody>
        </p:sp>
      </p:grpSp>
      <mc:AlternateContent xmlns:mc="http://schemas.openxmlformats.org/markup-compatibility/2006">
        <mc:Choice xmlns:a14="http://schemas.microsoft.com/office/drawing/2010/main" xmlns="" Requires="a14">
          <p:sp>
            <p:nvSpPr>
              <p:cNvPr id="40" name="TextBox 39"/>
              <p:cNvSpPr txBox="1"/>
              <p:nvPr/>
            </p:nvSpPr>
            <p:spPr>
              <a:xfrm>
                <a:off x="179512" y="260648"/>
                <a:ext cx="8424936" cy="1077218"/>
              </a:xfrm>
              <a:prstGeom prst="rect">
                <a:avLst/>
              </a:prstGeom>
            </p:spPr>
            <p:style>
              <a:lnRef idx="2">
                <a:schemeClr val="accent5">
                  <a:shade val="50000"/>
                </a:schemeClr>
              </a:lnRef>
              <a:fillRef idx="1">
                <a:schemeClr val="accent5"/>
              </a:fillRef>
              <a:effectRef idx="0">
                <a:schemeClr val="accent5"/>
              </a:effectRef>
              <a:fontRef idx="minor">
                <a:schemeClr val="lt1"/>
              </a:fontRef>
            </p:style>
            <p:txBody>
              <a:bodyPr wrap="square" rtlCol="0">
                <a:spAutoFit/>
              </a:bodyPr>
              <a:lstStyle/>
              <a:p>
                <a:r>
                  <a:rPr lang="en-GB" sz="3200" b="1" dirty="0" smtClean="0"/>
                  <a:t>Proposition:  Secure SPS implies that </a:t>
                </a:r>
                <a14:m>
                  <m:oMath xmlns:m="http://schemas.openxmlformats.org/officeDocument/2006/math">
                    <m:r>
                      <a:rPr lang="en-GB" sz="3200" b="1" i="1" smtClean="0">
                        <a:latin typeface="Cambria Math"/>
                        <a:ea typeface="Cambria Math"/>
                      </a:rPr>
                      <m:t>∀</m:t>
                    </m:r>
                    <m:r>
                      <m:rPr>
                        <m:nor/>
                      </m:rPr>
                      <a:rPr lang="en-GB" sz="3200" b="1" dirty="0"/>
                      <m:t>A</m:t>
                    </m:r>
                  </m:oMath>
                </a14:m>
                <a:r>
                  <a:rPr lang="en-GB" sz="3200" b="1" dirty="0" smtClean="0"/>
                  <a:t/>
                </a:r>
                <a:br>
                  <a:rPr lang="en-GB" sz="3200" b="1" dirty="0" smtClean="0"/>
                </a:br>
                <a:r>
                  <a:rPr lang="en-GB" sz="3200" b="1" dirty="0" smtClean="0"/>
                  <a:t>(</a:t>
                </a:r>
                <a:r>
                  <a:rPr lang="en-GB" sz="3200" b="1" dirty="0" err="1" smtClean="0"/>
                  <a:t>D,view</a:t>
                </a:r>
                <a:r>
                  <a:rPr lang="en-GB" sz="3200" b="1" baseline="-25000" dirty="0" err="1" smtClean="0"/>
                  <a:t>A</a:t>
                </a:r>
                <a:r>
                  <a:rPr lang="en-GB" sz="3200" b="1" baseline="-25000" dirty="0" smtClean="0"/>
                  <a:t> </a:t>
                </a:r>
                <a:r>
                  <a:rPr lang="en-GB" sz="3200" dirty="0"/>
                  <a:t>(</a:t>
                </a:r>
                <a:r>
                  <a:rPr lang="en-GB" sz="3200" b="1" dirty="0"/>
                  <a:t>D,</a:t>
                </a:r>
                <a14:m>
                  <m:oMath xmlns:m="http://schemas.openxmlformats.org/officeDocument/2006/math">
                    <m:r>
                      <a:rPr lang="en-GB" sz="3200" i="1">
                        <a:latin typeface="Cambria Math"/>
                        <a:ea typeface="Cambria Math"/>
                      </a:rPr>
                      <m:t>𝜋</m:t>
                    </m:r>
                  </m:oMath>
                </a14:m>
                <a:r>
                  <a:rPr lang="en-GB" sz="3200" dirty="0" smtClean="0"/>
                  <a:t>),</a:t>
                </a:r>
                <a:r>
                  <a:rPr lang="el-GR" sz="3200" dirty="0">
                    <a:ea typeface="Cambria Math"/>
                  </a:rPr>
                  <a:t>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l-GR" sz="3200" i="1">
                        <a:latin typeface="Cambria Math"/>
                        <a:ea typeface="Cambria Math"/>
                      </a:rPr>
                      <m:t>ρ</m:t>
                    </m:r>
                  </m:oMath>
                </a14:m>
                <a:r>
                  <a:rPr lang="en-GB" sz="3200" dirty="0"/>
                  <a:t>(</a:t>
                </a:r>
                <a:r>
                  <a:rPr lang="en-GB" sz="3200" b="1" dirty="0"/>
                  <a:t>D </a:t>
                </a:r>
                <a:r>
                  <a:rPr lang="en-GB" sz="3200" dirty="0"/>
                  <a:t>,</a:t>
                </a:r>
                <a:r>
                  <a:rPr lang="en-GB" sz="3200" dirty="0" err="1"/>
                  <a:t>v</a:t>
                </a:r>
                <a:r>
                  <a:rPr lang="en-GB" sz="3200" b="1" baseline="-25000" dirty="0" err="1"/>
                  <a:t>A</a:t>
                </a:r>
                <a:r>
                  <a:rPr lang="en-GB" sz="3200" dirty="0"/>
                  <a:t>)</a:t>
                </a:r>
                <a:r>
                  <a:rPr lang="en-GB" sz="3200" dirty="0" smtClean="0"/>
                  <a:t>) ~ </a:t>
                </a:r>
                <a:r>
                  <a:rPr lang="en-GB" sz="3200" b="1" dirty="0" smtClean="0"/>
                  <a:t>(</a:t>
                </a:r>
                <a:r>
                  <a:rPr lang="en-GB" sz="3200" b="1" dirty="0" err="1" smtClean="0"/>
                  <a:t>D,view</a:t>
                </a:r>
                <a:r>
                  <a:rPr lang="en-GB" sz="3200" b="1" baseline="-25000" dirty="0" err="1" smtClean="0"/>
                  <a:t>A</a:t>
                </a:r>
                <a:r>
                  <a:rPr lang="en-GB" sz="3200" b="1" baseline="-25000" dirty="0" smtClean="0"/>
                  <a:t> </a:t>
                </a:r>
                <a:r>
                  <a:rPr lang="en-GB" sz="3200" dirty="0" smtClean="0"/>
                  <a:t>(</a:t>
                </a:r>
                <a:r>
                  <a:rPr lang="en-GB" sz="3200" b="1" dirty="0" smtClean="0"/>
                  <a:t>0,</a:t>
                </a:r>
                <a14:m>
                  <m:oMath xmlns:m="http://schemas.openxmlformats.org/officeDocument/2006/math">
                    <m:r>
                      <a:rPr lang="en-GB" sz="3200" i="1">
                        <a:latin typeface="Cambria Math"/>
                        <a:ea typeface="Cambria Math"/>
                      </a:rPr>
                      <m:t>𝜋</m:t>
                    </m:r>
                  </m:oMath>
                </a14:m>
                <a:r>
                  <a:rPr lang="en-GB" sz="3200" dirty="0" smtClean="0"/>
                  <a:t>),</a:t>
                </a:r>
                <a:r>
                  <a:rPr lang="el-GR" sz="3200" dirty="0">
                    <a:ea typeface="Cambria Math"/>
                  </a:rPr>
                  <a:t>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l-GR" sz="3200" i="1">
                        <a:latin typeface="Cambria Math"/>
                        <a:ea typeface="Cambria Math"/>
                      </a:rPr>
                      <m:t>ρ</m:t>
                    </m:r>
                  </m:oMath>
                </a14:m>
                <a:r>
                  <a:rPr lang="en-GB" sz="3200" dirty="0"/>
                  <a:t>(</a:t>
                </a:r>
                <a:r>
                  <a:rPr lang="en-GB" sz="3200" b="1" dirty="0"/>
                  <a:t>D </a:t>
                </a:r>
                <a:r>
                  <a:rPr lang="en-GB" sz="3200" dirty="0"/>
                  <a:t>,</a:t>
                </a:r>
                <a:r>
                  <a:rPr lang="en-GB" sz="3200" dirty="0" err="1"/>
                  <a:t>v</a:t>
                </a:r>
                <a:r>
                  <a:rPr lang="en-GB" sz="3200" b="1" baseline="-25000" dirty="0" err="1"/>
                  <a:t>A</a:t>
                </a:r>
                <a:r>
                  <a:rPr lang="en-GB" sz="3200" dirty="0"/>
                  <a:t>)</a:t>
                </a:r>
                <a:r>
                  <a:rPr lang="en-GB" sz="3200" dirty="0" smtClean="0"/>
                  <a:t>)</a:t>
                </a:r>
                <a:endParaRPr lang="en-GB" sz="3200" b="1" dirty="0"/>
              </a:p>
            </p:txBody>
          </p:sp>
        </mc:Choice>
        <mc:Fallback>
          <p:sp>
            <p:nvSpPr>
              <p:cNvPr id="40" name="TextBox 3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9512" y="260648"/>
                <a:ext cx="8424936" cy="1077218"/>
              </a:xfrm>
              <a:prstGeom prst="rect">
                <a:avLst/>
              </a:prstGeom>
              <a:blipFill rotWithShape="1">
                <a:blip r:embed="rId8" cstate="print"/>
                <a:stretch>
                  <a:fillRect l="-1659" t="-5556" r="-1227" b="-17222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Rectangle 8"/>
          <p:cNvSpPr/>
          <p:nvPr/>
        </p:nvSpPr>
        <p:spPr>
          <a:xfrm>
            <a:off x="789743" y="2789601"/>
            <a:ext cx="33054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b="1" dirty="0"/>
              <a:t>D</a:t>
            </a:r>
            <a:endParaRPr lang="en-GB" dirty="0"/>
          </a:p>
        </p:txBody>
      </p:sp>
      <mc:AlternateContent xmlns:mc="http://schemas.openxmlformats.org/markup-compatibility/2006">
        <mc:Choice xmlns:a14="http://schemas.microsoft.com/office/drawing/2010/main" xmlns="" Requires="a14">
          <p:sp>
            <p:nvSpPr>
              <p:cNvPr id="42" name="TextBox 41"/>
              <p:cNvSpPr txBox="1"/>
              <p:nvPr/>
            </p:nvSpPr>
            <p:spPr>
              <a:xfrm>
                <a:off x="467544" y="1703710"/>
                <a:ext cx="7626087" cy="1077218"/>
              </a:xfrm>
              <a:prstGeom prst="rect">
                <a:avLst/>
              </a:prstGeom>
            </p:spPr>
            <p:style>
              <a:lnRef idx="2">
                <a:schemeClr val="accent5">
                  <a:shade val="50000"/>
                </a:schemeClr>
              </a:lnRef>
              <a:fillRef idx="1">
                <a:schemeClr val="accent5"/>
              </a:fillRef>
              <a:effectRef idx="0">
                <a:schemeClr val="accent5"/>
              </a:effectRef>
              <a:fontRef idx="minor">
                <a:schemeClr val="lt1"/>
              </a:fontRef>
            </p:style>
            <p:txBody>
              <a:bodyPr wrap="square" rtlCol="0">
                <a:spAutoFit/>
              </a:bodyPr>
              <a:lstStyle/>
              <a:p>
                <a:r>
                  <a:rPr lang="en-GB" sz="3200" b="1" dirty="0" smtClean="0"/>
                  <a:t>Corollary:  Secure SPS </a:t>
                </a:r>
                <a14:m>
                  <m:oMath xmlns:m="http://schemas.openxmlformats.org/officeDocument/2006/math">
                    <m:r>
                      <a:rPr lang="en-GB" sz="3200" i="1">
                        <a:latin typeface="Cambria Math"/>
                        <a:ea typeface="Cambria Math"/>
                      </a:rPr>
                      <m:t>𝜋</m:t>
                    </m:r>
                    <m:r>
                      <a:rPr lang="en-GB" sz="3200" i="1">
                        <a:latin typeface="Cambria Math"/>
                        <a:ea typeface="Cambria Math"/>
                      </a:rPr>
                      <m:t> </m:t>
                    </m:r>
                  </m:oMath>
                </a14:m>
                <a:r>
                  <a:rPr lang="en-GB" sz="3200" b="1" dirty="0" smtClean="0"/>
                  <a:t>for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l-GR" sz="3200" i="1">
                        <a:latin typeface="Cambria Math"/>
                        <a:ea typeface="Cambria Math"/>
                      </a:rPr>
                      <m:t>ρ</m:t>
                    </m:r>
                    <m:r>
                      <a:rPr lang="el-GR" sz="3200" i="1">
                        <a:latin typeface="Cambria Math"/>
                        <a:ea typeface="Cambria Math"/>
                      </a:rPr>
                      <m:t> </m:t>
                    </m:r>
                  </m:oMath>
                </a14:m>
                <a:r>
                  <a:rPr lang="en-GB" sz="3200" b="1" dirty="0" smtClean="0"/>
                  <a:t>implies that</a:t>
                </a:r>
              </a:p>
              <a:p>
                <a:r>
                  <a:rPr lang="en-GB" sz="3200" dirty="0"/>
                  <a:t>M</a:t>
                </a:r>
                <a:r>
                  <a:rPr lang="en-GB" sz="3200" baseline="30000" dirty="0" err="1"/>
                  <a:t>c</a:t>
                </a:r>
                <a:r>
                  <a:rPr lang="en-GB" sz="3200" dirty="0"/>
                  <a:t>(T,</a:t>
                </a:r>
                <a:r>
                  <a:rPr lang="en-GB" sz="3200" b="1" dirty="0"/>
                  <a:t>D</a:t>
                </a:r>
                <a:r>
                  <a:rPr lang="en-GB" sz="3200" dirty="0"/>
                  <a:t>,</a:t>
                </a:r>
                <a14:m>
                  <m:oMath xmlns:m="http://schemas.openxmlformats.org/officeDocument/2006/math">
                    <m:r>
                      <a:rPr lang="en-GB" sz="3200" i="1">
                        <a:latin typeface="Cambria Math"/>
                        <a:ea typeface="Cambria Math"/>
                      </a:rPr>
                      <m:t>𝜋</m:t>
                    </m:r>
                  </m:oMath>
                </a14:m>
                <a:r>
                  <a:rPr lang="en-GB" sz="3200" dirty="0" smtClean="0"/>
                  <a:t>) = M</a:t>
                </a:r>
                <a:r>
                  <a:rPr lang="en-GB" sz="3200" baseline="30000" dirty="0" smtClean="0"/>
                  <a:t> </a:t>
                </a:r>
                <a:r>
                  <a:rPr lang="en-GB" sz="3200" dirty="0" smtClean="0"/>
                  <a:t>(</a:t>
                </a:r>
                <a:r>
                  <a:rPr lang="en-GB" sz="3200" dirty="0"/>
                  <a:t>T,</a:t>
                </a:r>
                <a:r>
                  <a:rPr lang="en-GB" sz="3200" b="1" dirty="0"/>
                  <a:t>D</a:t>
                </a:r>
                <a:r>
                  <a:rPr lang="en-GB" sz="3200" dirty="0"/>
                  <a:t>,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l-GR" sz="3200" i="1" smtClean="0">
                        <a:latin typeface="Cambria Math"/>
                        <a:ea typeface="Cambria Math"/>
                      </a:rPr>
                      <m:t>ρ</m:t>
                    </m:r>
                    <m:r>
                      <a:rPr lang="en-GB" sz="3200" b="0" i="1" baseline="-25000" smtClean="0">
                        <a:latin typeface="Cambria Math"/>
                        <a:ea typeface="Cambria Math"/>
                      </a:rPr>
                      <m:t>𝑖𝑑𝑒𝑎𝑙</m:t>
                    </m:r>
                  </m:oMath>
                </a14:m>
                <a:r>
                  <a:rPr lang="en-GB" sz="3200" dirty="0" smtClean="0"/>
                  <a:t>)</a:t>
                </a:r>
                <a:endParaRPr lang="en-GB" sz="3200" b="1" dirty="0"/>
              </a:p>
            </p:txBody>
          </p:sp>
        </mc:Choice>
        <mc:Fallback>
          <p:sp>
            <p:nvSpPr>
              <p:cNvPr id="42" name="TextBox 4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7544" y="1703710"/>
                <a:ext cx="7626087" cy="1077218"/>
              </a:xfrm>
              <a:prstGeom prst="rect">
                <a:avLst/>
              </a:prstGeom>
              <a:blipFill rotWithShape="1">
                <a:blip r:embed="rId9" cstate="print"/>
                <a:stretch>
                  <a:fillRect l="-1912" t="-5525" b="-16575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xmlns="" Requires="a14">
          <p:sp>
            <p:nvSpPr>
              <p:cNvPr id="43" name="TextBox 42"/>
              <p:cNvSpPr txBox="1"/>
              <p:nvPr/>
            </p:nvSpPr>
            <p:spPr>
              <a:xfrm>
                <a:off x="467544" y="3356992"/>
                <a:ext cx="7626087" cy="2554545"/>
              </a:xfrm>
              <a:prstGeom prst="rect">
                <a:avLst/>
              </a:prstGeom>
            </p:spPr>
            <p:style>
              <a:lnRef idx="2">
                <a:schemeClr val="accent5">
                  <a:shade val="50000"/>
                </a:schemeClr>
              </a:lnRef>
              <a:fillRef idx="1">
                <a:schemeClr val="accent5"/>
              </a:fillRef>
              <a:effectRef idx="0">
                <a:schemeClr val="accent5"/>
              </a:effectRef>
              <a:fontRef idx="minor">
                <a:schemeClr val="lt1"/>
              </a:fontRef>
            </p:style>
            <p:txBody>
              <a:bodyPr wrap="square" rtlCol="0">
                <a:spAutoFit/>
              </a:bodyPr>
              <a:lstStyle/>
              <a:p>
                <a:r>
                  <a:rPr lang="en-GB" sz="3200" b="1" dirty="0" smtClean="0"/>
                  <a:t>Proof:</a:t>
                </a:r>
              </a:p>
              <a:p>
                <a:r>
                  <a:rPr lang="en-GB" sz="3200" dirty="0" err="1" smtClean="0"/>
                  <a:t>M</a:t>
                </a:r>
                <a:r>
                  <a:rPr lang="en-GB" sz="3200" baseline="30000" dirty="0" err="1" smtClean="0"/>
                  <a:t>c</a:t>
                </a:r>
                <a:r>
                  <a:rPr lang="en-GB" sz="3200" dirty="0" smtClean="0"/>
                  <a:t>(T,</a:t>
                </a:r>
                <a:r>
                  <a:rPr lang="en-GB" sz="3200" b="1" dirty="0" smtClean="0"/>
                  <a:t>D</a:t>
                </a:r>
                <a:r>
                  <a:rPr lang="en-GB" sz="3200" dirty="0"/>
                  <a:t>,</a:t>
                </a:r>
                <a14:m>
                  <m:oMath xmlns:m="http://schemas.openxmlformats.org/officeDocument/2006/math">
                    <m:r>
                      <a:rPr lang="en-GB" sz="3200" i="1">
                        <a:latin typeface="Cambria Math"/>
                        <a:ea typeface="Cambria Math"/>
                      </a:rPr>
                      <m:t>𝜋</m:t>
                    </m:r>
                  </m:oMath>
                </a14:m>
                <a:r>
                  <a:rPr lang="en-GB" sz="3200" dirty="0" smtClean="0"/>
                  <a:t>) = </a:t>
                </a:r>
              </a:p>
              <a:p>
                <a:r>
                  <a:rPr lang="en-GB" sz="3200" dirty="0" err="1" smtClean="0"/>
                  <a:t>inf</a:t>
                </a:r>
                <a:r>
                  <a:rPr lang="en-GB" sz="3200" b="1" baseline="-25000" dirty="0" err="1" smtClean="0"/>
                  <a:t>A</a:t>
                </a:r>
                <a:r>
                  <a:rPr lang="en-GB" sz="3200" dirty="0" smtClean="0"/>
                  <a:t> F</a:t>
                </a:r>
                <a:r>
                  <a:rPr lang="en-GB" sz="3200" baseline="30000" dirty="0" smtClean="0"/>
                  <a:t>c </a:t>
                </a:r>
                <a:r>
                  <a:rPr lang="en-GB" sz="3200" dirty="0"/>
                  <a:t>(T(</a:t>
                </a:r>
                <a:r>
                  <a:rPr lang="en-GB" sz="3200" b="1" dirty="0"/>
                  <a:t>D</a:t>
                </a:r>
                <a:r>
                  <a:rPr lang="en-GB" sz="3200" dirty="0"/>
                  <a:t>)|</a:t>
                </a:r>
                <a:r>
                  <a:rPr lang="en-GB" sz="3200" b="1" dirty="0" err="1"/>
                  <a:t>view</a:t>
                </a:r>
                <a:r>
                  <a:rPr lang="en-GB" sz="3200" b="1" baseline="-25000" dirty="0" err="1"/>
                  <a:t>A</a:t>
                </a:r>
                <a:r>
                  <a:rPr lang="en-GB" sz="3200" b="1" baseline="-25000" dirty="0"/>
                  <a:t> </a:t>
                </a:r>
                <a:r>
                  <a:rPr lang="en-GB" sz="3200" dirty="0"/>
                  <a:t>(</a:t>
                </a:r>
                <a:r>
                  <a:rPr lang="en-GB" sz="3200" b="1" dirty="0"/>
                  <a:t>D,</a:t>
                </a:r>
                <a14:m>
                  <m:oMath xmlns:m="http://schemas.openxmlformats.org/officeDocument/2006/math">
                    <m:r>
                      <a:rPr lang="en-GB" sz="3200" i="1">
                        <a:latin typeface="Cambria Math"/>
                        <a:ea typeface="Cambria Math"/>
                      </a:rPr>
                      <m:t>𝜋</m:t>
                    </m:r>
                  </m:oMath>
                </a14:m>
                <a:r>
                  <a:rPr lang="en-GB" sz="3200" dirty="0"/>
                  <a:t>),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l-GR" sz="3200" i="1">
                        <a:latin typeface="Cambria Math"/>
                        <a:ea typeface="Cambria Math"/>
                      </a:rPr>
                      <m:t>ρ</m:t>
                    </m:r>
                  </m:oMath>
                </a14:m>
                <a:r>
                  <a:rPr lang="en-GB" sz="3200" dirty="0" smtClean="0"/>
                  <a:t>(</a:t>
                </a:r>
                <a:r>
                  <a:rPr lang="en-GB" sz="3200" b="1" dirty="0"/>
                  <a:t>D </a:t>
                </a:r>
                <a:r>
                  <a:rPr lang="en-GB" sz="3200" dirty="0"/>
                  <a:t>,</a:t>
                </a:r>
                <a:r>
                  <a:rPr lang="en-GB" sz="3200" dirty="0" smtClean="0"/>
                  <a:t>v</a:t>
                </a:r>
                <a:r>
                  <a:rPr lang="en-GB" sz="3200" b="1" baseline="-25000" dirty="0"/>
                  <a:t>A</a:t>
                </a:r>
                <a:r>
                  <a:rPr lang="en-GB" sz="3200" dirty="0" smtClean="0"/>
                  <a:t>)</a:t>
                </a:r>
                <a:r>
                  <a:rPr lang="en-GB" sz="3200" dirty="0"/>
                  <a:t>) </a:t>
                </a:r>
                <a14:m>
                  <m:oMath xmlns:m="http://schemas.openxmlformats.org/officeDocument/2006/math">
                    <m:r>
                      <a:rPr lang="en-GB" sz="3200">
                        <a:latin typeface="Cambria Math"/>
                        <a:ea typeface="Cambria Math"/>
                      </a:rPr>
                      <m:t> </m:t>
                    </m:r>
                    <m:r>
                      <a:rPr lang="en-GB" sz="3200" i="1">
                        <a:latin typeface="Cambria Math"/>
                        <a:ea typeface="Cambria Math"/>
                      </a:rPr>
                      <m:t>≥ </m:t>
                    </m:r>
                  </m:oMath>
                </a14:m>
                <a:r>
                  <a:rPr lang="en-GB" sz="3200" dirty="0"/>
                  <a:t> </a:t>
                </a:r>
                <a:endParaRPr lang="en-GB" sz="3200" dirty="0" smtClean="0"/>
              </a:p>
              <a:p>
                <a:r>
                  <a:rPr lang="en-GB" sz="3200" dirty="0" err="1"/>
                  <a:t>inf</a:t>
                </a:r>
                <a:r>
                  <a:rPr lang="en-GB" sz="3200" b="1" baseline="-25000" dirty="0" err="1"/>
                  <a:t>A</a:t>
                </a:r>
                <a:r>
                  <a:rPr lang="en-GB" sz="3200" b="1" baseline="-25000" dirty="0"/>
                  <a:t> </a:t>
                </a:r>
                <a:r>
                  <a:rPr lang="en-GB" sz="3200" b="1" baseline="-25000" dirty="0" smtClean="0"/>
                  <a:t> </a:t>
                </a:r>
                <a:r>
                  <a:rPr lang="en-GB" sz="3200" dirty="0" smtClean="0"/>
                  <a:t>F</a:t>
                </a:r>
                <a:r>
                  <a:rPr lang="en-GB" sz="3200" baseline="30000" dirty="0" smtClean="0"/>
                  <a:t> </a:t>
                </a:r>
                <a:r>
                  <a:rPr lang="en-GB" sz="3200" dirty="0"/>
                  <a:t>(T(</a:t>
                </a:r>
                <a:r>
                  <a:rPr lang="en-GB" sz="3200" b="1" dirty="0"/>
                  <a:t>D</a:t>
                </a:r>
                <a:r>
                  <a:rPr lang="en-GB" sz="3200" dirty="0"/>
                  <a:t>)|</a:t>
                </a:r>
                <a:r>
                  <a:rPr lang="en-GB" sz="3200" b="1" dirty="0" err="1"/>
                  <a:t>view</a:t>
                </a:r>
                <a:r>
                  <a:rPr lang="en-GB" sz="3200" b="1" baseline="-25000" dirty="0" err="1"/>
                  <a:t>A</a:t>
                </a:r>
                <a:r>
                  <a:rPr lang="en-GB" sz="3200" b="1" baseline="-25000" dirty="0"/>
                  <a:t> </a:t>
                </a:r>
                <a:r>
                  <a:rPr lang="en-GB" sz="3200" dirty="0"/>
                  <a:t>(</a:t>
                </a:r>
                <a:r>
                  <a:rPr lang="en-GB" sz="3200" b="1" dirty="0"/>
                  <a:t>0,</a:t>
                </a:r>
                <a14:m>
                  <m:oMath xmlns:m="http://schemas.openxmlformats.org/officeDocument/2006/math">
                    <m:r>
                      <a:rPr lang="en-GB" sz="3200" i="1">
                        <a:latin typeface="Cambria Math"/>
                        <a:ea typeface="Cambria Math"/>
                      </a:rPr>
                      <m:t>𝜋</m:t>
                    </m:r>
                  </m:oMath>
                </a14:m>
                <a:r>
                  <a:rPr lang="en-GB" sz="3200" dirty="0"/>
                  <a:t>),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l-GR" sz="3200" i="1">
                        <a:latin typeface="Cambria Math"/>
                        <a:ea typeface="Cambria Math"/>
                      </a:rPr>
                      <m:t>ρ</m:t>
                    </m:r>
                  </m:oMath>
                </a14:m>
                <a:r>
                  <a:rPr lang="en-GB" sz="3200" dirty="0"/>
                  <a:t>(</a:t>
                </a:r>
                <a:r>
                  <a:rPr lang="en-GB" sz="3200" b="1" dirty="0"/>
                  <a:t>D </a:t>
                </a:r>
                <a:r>
                  <a:rPr lang="en-GB" sz="3200" dirty="0"/>
                  <a:t>,</a:t>
                </a:r>
                <a:r>
                  <a:rPr lang="en-GB" sz="3200" dirty="0" err="1" smtClean="0"/>
                  <a:t>v</a:t>
                </a:r>
                <a:r>
                  <a:rPr lang="en-GB" sz="3200" b="1" baseline="-25000" dirty="0" err="1"/>
                  <a:t>A</a:t>
                </a:r>
                <a:r>
                  <a:rPr lang="en-GB" sz="3200" dirty="0" smtClean="0"/>
                  <a:t>)) </a:t>
                </a:r>
                <a:r>
                  <a:rPr lang="en-GB" sz="3200" dirty="0"/>
                  <a:t>= </a:t>
                </a:r>
                <a:endParaRPr lang="en-GB" sz="3200" dirty="0" smtClean="0"/>
              </a:p>
              <a:p>
                <a:r>
                  <a:rPr lang="en-GB" sz="3200" dirty="0" err="1" smtClean="0"/>
                  <a:t>inf</a:t>
                </a:r>
                <a:r>
                  <a:rPr lang="en-GB" sz="3200" b="1" baseline="-25000" dirty="0" err="1" smtClean="0"/>
                  <a:t>A</a:t>
                </a:r>
                <a:r>
                  <a:rPr lang="en-GB" sz="3200" b="1" baseline="-25000" dirty="0" smtClean="0"/>
                  <a:t> </a:t>
                </a:r>
                <a:r>
                  <a:rPr lang="en-GB" sz="3200" dirty="0" smtClean="0"/>
                  <a:t>F</a:t>
                </a:r>
                <a:r>
                  <a:rPr lang="en-GB" sz="3200" baseline="30000" dirty="0" smtClean="0"/>
                  <a:t> </a:t>
                </a:r>
                <a:r>
                  <a:rPr lang="en-GB" sz="3200" dirty="0"/>
                  <a:t>(T(</a:t>
                </a:r>
                <a:r>
                  <a:rPr lang="en-GB" sz="3200" b="1" dirty="0"/>
                  <a:t>D</a:t>
                </a:r>
                <a:r>
                  <a:rPr lang="en-GB" sz="3200" dirty="0"/>
                  <a:t>)|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l-GR" sz="3200" i="1">
                        <a:latin typeface="Cambria Math"/>
                        <a:ea typeface="Cambria Math"/>
                      </a:rPr>
                      <m:t>ρ</m:t>
                    </m:r>
                  </m:oMath>
                </a14:m>
                <a:r>
                  <a:rPr lang="en-GB" sz="3200" dirty="0"/>
                  <a:t>(</a:t>
                </a:r>
                <a:r>
                  <a:rPr lang="en-GB" sz="3200" b="1" dirty="0"/>
                  <a:t>D </a:t>
                </a:r>
                <a:r>
                  <a:rPr lang="en-GB" sz="3200" dirty="0"/>
                  <a:t>,</a:t>
                </a:r>
                <a:r>
                  <a:rPr lang="en-GB" sz="3200" dirty="0" err="1" smtClean="0"/>
                  <a:t>v</a:t>
                </a:r>
                <a:r>
                  <a:rPr lang="en-GB" sz="3200" b="1" baseline="-25000" dirty="0" err="1"/>
                  <a:t>A</a:t>
                </a:r>
                <a:r>
                  <a:rPr lang="en-GB" sz="3200" dirty="0" smtClean="0"/>
                  <a:t>)) = M</a:t>
                </a:r>
                <a:r>
                  <a:rPr lang="en-GB" sz="3200" baseline="30000" dirty="0" smtClean="0"/>
                  <a:t> </a:t>
                </a:r>
                <a:r>
                  <a:rPr lang="en-GB" sz="3200" dirty="0"/>
                  <a:t>(</a:t>
                </a:r>
                <a:r>
                  <a:rPr lang="en-GB" sz="3200" dirty="0"/>
                  <a:t>T,</a:t>
                </a:r>
                <a:r>
                  <a:rPr lang="en-GB" sz="3200" b="1" dirty="0"/>
                  <a:t>D</a:t>
                </a:r>
                <a:r>
                  <a:rPr lang="en-GB" sz="3200" dirty="0"/>
                  <a:t>,</a:t>
                </a:r>
                <a14:m>
                  <m:oMath xmlns:m="http://schemas.openxmlformats.org/officeDocument/2006/math">
                    <m:r>
                      <a:rPr lang="en-GB" sz="3200" b="0" i="0" smtClean="0">
                        <a:latin typeface="Cambria Math"/>
                        <a:ea typeface="Cambria Math"/>
                      </a:rPr>
                      <m:t> </m:t>
                    </m:r>
                    <m:r>
                      <m:rPr>
                        <m:sty m:val="p"/>
                      </m:rPr>
                      <a:rPr lang="el-GR" sz="3200" i="1">
                        <a:latin typeface="Cambria Math"/>
                        <a:ea typeface="Cambria Math"/>
                      </a:rPr>
                      <m:t>ρ</m:t>
                    </m:r>
                    <m:r>
                      <a:rPr lang="en-GB" sz="3200" i="1" baseline="-25000">
                        <a:latin typeface="Cambria Math"/>
                        <a:ea typeface="Cambria Math"/>
                      </a:rPr>
                      <m:t>𝑖𝑑𝑒𝑎𝑙</m:t>
                    </m:r>
                  </m:oMath>
                </a14:m>
                <a:r>
                  <a:rPr lang="en-GB" sz="3200" dirty="0" smtClean="0"/>
                  <a:t>)</a:t>
                </a:r>
                <a:endParaRPr lang="en-GB" sz="3200" dirty="0"/>
              </a:p>
            </p:txBody>
          </p:sp>
        </mc:Choice>
        <mc:Fallback>
          <p:sp>
            <p:nvSpPr>
              <p:cNvPr id="43" name="TextBox 4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7544" y="3356992"/>
                <a:ext cx="7626087" cy="2554545"/>
              </a:xfrm>
              <a:prstGeom prst="rect">
                <a:avLst/>
              </a:prstGeom>
              <a:blipFill rotWithShape="1">
                <a:blip r:embed="rId10" cstate="print"/>
                <a:stretch>
                  <a:fillRect l="-1912" t="-2600" b="-6619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xmlns="" val="34600011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0" grpId="0" animBg="1"/>
      <p:bldP spid="42" grpId="0" animBg="1"/>
      <p:bldP spid="4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2" descr="C:\Users\toshiba\AppData\Local\Microsoft\Windows\Temporary Internet Files\Content.IE5\99RO1EIG\MC900391212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79713" y="2924944"/>
            <a:ext cx="2448272" cy="21464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906568" y="2881585"/>
            <a:ext cx="2719101" cy="2131591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123728" y="2881585"/>
            <a:ext cx="2467788" cy="210502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Design-then-break paradigm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6</a:t>
            </a:fld>
            <a:endParaRPr lang="en-US"/>
          </a:p>
        </p:txBody>
      </p:sp>
      <p:pic>
        <p:nvPicPr>
          <p:cNvPr id="9" name="Picture 2" descr="C:\Program Files\Microsoft Office\MEDIA\CAGCAT10\j0292020.wmf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6826" y="5157192"/>
            <a:ext cx="782806" cy="742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 descr="C:\Program Files\Microsoft Office\MEDIA\CAGCAT10\j0292020.wmf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7544" y="3550121"/>
            <a:ext cx="782806" cy="742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 descr="C:\Program Files\Microsoft Office\MEDIA\CAGCAT10\j0292020.wmf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7544" y="1988840"/>
            <a:ext cx="782806" cy="742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Left-Right Arrow 6"/>
          <p:cNvSpPr/>
          <p:nvPr/>
        </p:nvSpPr>
        <p:spPr>
          <a:xfrm rot="1764017">
            <a:off x="1259632" y="2684841"/>
            <a:ext cx="648072" cy="240103"/>
          </a:xfrm>
          <a:prstGeom prst="left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Left-Right Arrow 15"/>
          <p:cNvSpPr/>
          <p:nvPr/>
        </p:nvSpPr>
        <p:spPr>
          <a:xfrm rot="19966390">
            <a:off x="1319365" y="4926155"/>
            <a:ext cx="648072" cy="240103"/>
          </a:xfrm>
          <a:prstGeom prst="left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Left-Right Arrow 16"/>
          <p:cNvSpPr/>
          <p:nvPr/>
        </p:nvSpPr>
        <p:spPr>
          <a:xfrm>
            <a:off x="1259632" y="3818331"/>
            <a:ext cx="648072" cy="240103"/>
          </a:xfrm>
          <a:prstGeom prst="left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104212" y="2852936"/>
            <a:ext cx="2467788" cy="2124075"/>
          </a:xfrm>
          <a:prstGeom prst="rect">
            <a:avLst/>
          </a:prstGeom>
        </p:spPr>
      </p:pic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045959" y="2804892"/>
            <a:ext cx="2576784" cy="2322822"/>
          </a:xfrm>
        </p:spPr>
      </p:pic>
      <p:sp>
        <p:nvSpPr>
          <p:cNvPr id="11" name="TextBox 10"/>
          <p:cNvSpPr txBox="1"/>
          <p:nvPr/>
        </p:nvSpPr>
        <p:spPr>
          <a:xfrm>
            <a:off x="4788024" y="2132856"/>
            <a:ext cx="324036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itchFamily="34" charset="0"/>
              <a:buChar char="•"/>
            </a:pPr>
            <a:r>
              <a:rPr lang="en-GB" sz="2800" b="1" dirty="0" smtClean="0"/>
              <a:t>…attack found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en-GB" sz="2800" b="1" dirty="0"/>
              <a:t>…attack </a:t>
            </a:r>
            <a:r>
              <a:rPr lang="en-GB" sz="2800" b="1" dirty="0" smtClean="0"/>
              <a:t>found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en-GB" sz="2800" b="1" dirty="0"/>
              <a:t>…attack </a:t>
            </a:r>
            <a:r>
              <a:rPr lang="en-GB" sz="2800" b="1" dirty="0" smtClean="0"/>
              <a:t>found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en-GB" sz="2800" b="1" dirty="0" smtClean="0"/>
              <a:t>…no attack found</a:t>
            </a:r>
            <a:endParaRPr lang="en-GB" b="1" dirty="0"/>
          </a:p>
        </p:txBody>
      </p:sp>
      <p:sp>
        <p:nvSpPr>
          <p:cNvPr id="15" name="TextBox 14"/>
          <p:cNvSpPr txBox="1"/>
          <p:nvPr/>
        </p:nvSpPr>
        <p:spPr>
          <a:xfrm>
            <a:off x="1619672" y="5589240"/>
            <a:ext cx="638498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 smtClean="0">
                <a:solidFill>
                  <a:srgbClr val="FF0000"/>
                </a:solidFill>
              </a:rPr>
              <a:t>Guarantees</a:t>
            </a:r>
            <a:r>
              <a:rPr lang="en-GB" sz="2800" b="1" dirty="0" smtClean="0"/>
              <a:t>: no attack has been found </a:t>
            </a:r>
            <a:r>
              <a:rPr lang="en-GB" b="1" dirty="0"/>
              <a:t>yet</a:t>
            </a:r>
          </a:p>
        </p:txBody>
      </p:sp>
    </p:spTree>
    <p:extLst>
      <p:ext uri="{BB962C8B-B14F-4D97-AF65-F5344CB8AC3E}">
        <p14:creationId xmlns:p14="http://schemas.microsoft.com/office/powerpoint/2010/main" xmlns="" val="2980478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Relation with d-privacy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Set F to be average min-entropy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60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7101319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Choice of entropy 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GB" sz="3200" b="1" dirty="0" smtClean="0"/>
              <a:t>Average min-entropy</a:t>
            </a:r>
            <a:r>
              <a:rPr lang="en-GB" sz="3200" dirty="0" smtClean="0"/>
              <a:t>: measures the probability that an observer guesses the target function of the votes</a:t>
            </a:r>
          </a:p>
          <a:p>
            <a:r>
              <a:rPr lang="en-GB" sz="3200" b="1" dirty="0" smtClean="0"/>
              <a:t>Min min-entropy</a:t>
            </a:r>
            <a:r>
              <a:rPr lang="en-GB" sz="3200" dirty="0" smtClean="0"/>
              <a:t>: measures the probability that an observer guesses the target function of the votes for the worst possible election outcome</a:t>
            </a:r>
          </a:p>
          <a:p>
            <a:r>
              <a:rPr lang="en-GB" sz="3200" b="1" dirty="0" smtClean="0"/>
              <a:t>Min Hartley entropy</a:t>
            </a:r>
            <a:r>
              <a:rPr lang="en-GB" sz="3200" dirty="0" smtClean="0"/>
              <a:t>: measures the minimum number of values that the target function can take for any assignment of votes</a:t>
            </a:r>
            <a:endParaRPr lang="en-GB" sz="32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61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5770810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NOT COVERED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531788" y="5625048"/>
            <a:ext cx="548640" cy="396240"/>
          </a:xfrm>
        </p:spPr>
        <p:txBody>
          <a:bodyPr/>
          <a:lstStyle/>
          <a:p>
            <a:fld id="{6E2D2B3B-882E-40F3-A32F-6DD516915044}" type="slidenum">
              <a:rPr lang="en-US" smtClean="0"/>
              <a:pPr/>
              <a:t>62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827652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Threshold decryption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63</a:t>
            </a:fld>
            <a:endParaRPr lang="en-US" dirty="0"/>
          </a:p>
        </p:txBody>
      </p:sp>
      <mc:AlternateContent xmlns:mc="http://schemas.openxmlformats.org/markup-compatibility/2006">
        <mc:Choice xmlns:a14="http://schemas.microsoft.com/office/drawing/2010/main" xmlns="" Requires="a14">
          <p:sp>
            <p:nvSpPr>
              <p:cNvPr id="6" name="TextBox 5"/>
              <p:cNvSpPr txBox="1"/>
              <p:nvPr/>
            </p:nvSpPr>
            <p:spPr>
              <a:xfrm>
                <a:off x="467544" y="1700808"/>
                <a:ext cx="7560840" cy="452431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3600" dirty="0" smtClean="0"/>
                  <a:t>Party P</a:t>
                </a:r>
                <a:r>
                  <a:rPr lang="en-GB" sz="3600" baseline="-25000" dirty="0" smtClean="0"/>
                  <a:t>i</a:t>
                </a:r>
                <a:r>
                  <a:rPr lang="en-GB" sz="3600" dirty="0" smtClean="0"/>
                  <a:t> has (xi,</a:t>
                </a:r>
                <a:r>
                  <a:rPr lang="en-GB" sz="3600" dirty="0"/>
                  <a:t> </a:t>
                </a:r>
                <a:r>
                  <a:rPr lang="en-GB" sz="3600" dirty="0" smtClean="0"/>
                  <a:t>X</a:t>
                </a:r>
                <a:r>
                  <a:rPr lang="en-GB" sz="3600" baseline="-25000" dirty="0" smtClean="0"/>
                  <a:t>i</a:t>
                </a:r>
                <a:r>
                  <a:rPr lang="en-GB" sz="3600" dirty="0" smtClean="0"/>
                  <a:t>=</a:t>
                </a:r>
                <a:r>
                  <a:rPr lang="en-GB" sz="3600" dirty="0" smtClean="0"/>
                  <a:t>g</a:t>
                </a:r>
                <a:r>
                  <a:rPr lang="en-GB" sz="3600" baseline="30000" dirty="0" smtClean="0"/>
                  <a:t>xi</a:t>
                </a:r>
                <a:r>
                  <a:rPr lang="en-GB" sz="3600" dirty="0" smtClean="0"/>
                  <a:t>);   </a:t>
                </a:r>
              </a:p>
              <a:p>
                <a:pPr algn="ctr"/>
                <a:r>
                  <a:rPr lang="en-GB" sz="3600" dirty="0" smtClean="0"/>
                  <a:t>x=x1</a:t>
                </a:r>
                <a:r>
                  <a:rPr lang="en-GB" sz="3600" baseline="-25000" dirty="0" smtClean="0"/>
                  <a:t> </a:t>
                </a:r>
                <a:r>
                  <a:rPr lang="en-GB" sz="3600" dirty="0" smtClean="0"/>
                  <a:t>+ x2</a:t>
                </a:r>
                <a:r>
                  <a:rPr lang="en-GB" sz="3600" baseline="-25000" dirty="0" smtClean="0"/>
                  <a:t> </a:t>
                </a:r>
                <a:r>
                  <a:rPr lang="en-GB" sz="3600" dirty="0" smtClean="0"/>
                  <a:t>+…+</a:t>
                </a:r>
                <a:r>
                  <a:rPr lang="en-GB" sz="3600" dirty="0" smtClean="0"/>
                  <a:t>xk</a:t>
                </a:r>
                <a:r>
                  <a:rPr lang="en-GB" sz="3600" baseline="-25000" dirty="0" smtClean="0"/>
                  <a:t>; </a:t>
                </a:r>
              </a:p>
              <a:p>
                <a:pPr algn="ctr"/>
                <a:r>
                  <a:rPr lang="en-GB" sz="3600" dirty="0" smtClean="0"/>
                  <a:t>X=</a:t>
                </a:r>
                <a14:m>
                  <m:oMath xmlns:m="http://schemas.openxmlformats.org/officeDocument/2006/math">
                    <m:r>
                      <a:rPr lang="en-GB" sz="3600" b="0" i="0" smtClean="0">
                        <a:latin typeface="Cambria Math"/>
                      </a:rPr>
                      <m:t> </m:t>
                    </m:r>
                    <m:r>
                      <m:rPr>
                        <m:sty m:val="p"/>
                      </m:rPr>
                      <a:rPr lang="el-GR" sz="3600" i="1" smtClean="0">
                        <a:latin typeface="Cambria Math"/>
                      </a:rPr>
                      <m:t>Π</m:t>
                    </m:r>
                  </m:oMath>
                </a14:m>
                <a:r>
                  <a:rPr lang="en-GB" sz="3600" dirty="0" smtClean="0"/>
                  <a:t> X</a:t>
                </a:r>
                <a:r>
                  <a:rPr lang="en-GB" sz="3600" baseline="-25000" dirty="0" smtClean="0"/>
                  <a:t>i </a:t>
                </a:r>
                <a:r>
                  <a:rPr lang="en-GB" sz="3600" dirty="0" smtClean="0"/>
                  <a:t>= g</a:t>
                </a:r>
                <a:r>
                  <a:rPr lang="el-GR" sz="3600" baseline="30000" dirty="0" smtClean="0"/>
                  <a:t>Σ</a:t>
                </a:r>
                <a:r>
                  <a:rPr lang="en-GB" sz="3600" baseline="30000" dirty="0" smtClean="0"/>
                  <a:t>xi </a:t>
                </a:r>
                <a:r>
                  <a:rPr lang="en-GB" sz="3600" dirty="0" smtClean="0"/>
                  <a:t>= </a:t>
                </a:r>
                <a:r>
                  <a:rPr lang="en-GB" sz="3600" dirty="0" smtClean="0"/>
                  <a:t>g</a:t>
                </a:r>
                <a:r>
                  <a:rPr lang="en-GB" sz="3600" baseline="30000" dirty="0" smtClean="0"/>
                  <a:t>x</a:t>
                </a:r>
                <a:endParaRPr lang="en-GB" sz="3600" baseline="30000" dirty="0" smtClean="0"/>
              </a:p>
              <a:p>
                <a:endParaRPr lang="en-GB" sz="3600" dirty="0" smtClean="0"/>
              </a:p>
              <a:p>
                <a:r>
                  <a:rPr lang="en-GB" sz="3600" dirty="0" smtClean="0"/>
                  <a:t>To decrypt  (R,C):</a:t>
                </a:r>
              </a:p>
              <a:p>
                <a:pPr algn="ctr"/>
                <a:r>
                  <a:rPr lang="en-GB" sz="3600" dirty="0" smtClean="0"/>
                  <a:t>P</a:t>
                </a:r>
                <a:r>
                  <a:rPr lang="en-GB" sz="3600" baseline="-25000" dirty="0" smtClean="0"/>
                  <a:t>i</a:t>
                </a:r>
                <a:r>
                  <a:rPr lang="en-GB" sz="3600" dirty="0" smtClean="0"/>
                  <a:t>:</a:t>
                </a:r>
                <a:r>
                  <a:rPr lang="en-GB" sz="3600" dirty="0"/>
                  <a:t> </a:t>
                </a:r>
                <a:r>
                  <a:rPr lang="en-GB" sz="3600" dirty="0"/>
                  <a:t>y</a:t>
                </a:r>
                <a:r>
                  <a:rPr lang="en-GB" sz="3600" baseline="-25000" dirty="0"/>
                  <a:t>i</a:t>
                </a:r>
                <a14:m>
                  <m:oMath xmlns:m="http://schemas.openxmlformats.org/officeDocument/2006/math">
                    <m:r>
                      <a:rPr lang="en-GB" sz="3600" i="1">
                        <a:latin typeface="Cambria Math"/>
                        <a:ea typeface="Cambria Math"/>
                      </a:rPr>
                      <m:t>←</m:t>
                    </m:r>
                  </m:oMath>
                </a14:m>
                <a:r>
                  <a:rPr lang="en-GB" sz="3600" dirty="0"/>
                  <a:t>R</a:t>
                </a:r>
                <a:r>
                  <a:rPr lang="en-GB" sz="3600" baseline="30000" dirty="0"/>
                  <a:t>xi</a:t>
                </a:r>
                <a:r>
                  <a:rPr lang="en-GB" sz="3600" baseline="30000" dirty="0"/>
                  <a:t> </a:t>
                </a:r>
                <a:r>
                  <a:rPr lang="en-GB" sz="3600" dirty="0" smtClean="0"/>
                  <a:t>; </a:t>
                </a:r>
              </a:p>
              <a:p>
                <a:pPr algn="ctr"/>
                <a:r>
                  <a:rPr lang="en-GB" sz="3600" dirty="0" smtClean="0"/>
                  <a:t>prove that </a:t>
                </a:r>
                <a:r>
                  <a:rPr lang="en-GB" sz="3600" dirty="0" smtClean="0"/>
                  <a:t>dlog</a:t>
                </a:r>
                <a:r>
                  <a:rPr lang="en-GB" sz="3600" dirty="0" smtClean="0"/>
                  <a:t> (</a:t>
                </a:r>
                <a:r>
                  <a:rPr lang="en-GB" sz="3600" dirty="0" smtClean="0"/>
                  <a:t>y</a:t>
                </a:r>
                <a:r>
                  <a:rPr lang="en-GB" sz="3600" baseline="-25000" dirty="0" smtClean="0"/>
                  <a:t>i</a:t>
                </a:r>
                <a:r>
                  <a:rPr lang="en-GB" sz="3600" dirty="0" smtClean="0"/>
                  <a:t>,R</a:t>
                </a:r>
                <a:r>
                  <a:rPr lang="en-GB" sz="3600" dirty="0" smtClean="0"/>
                  <a:t>) = </a:t>
                </a:r>
                <a:r>
                  <a:rPr lang="en-GB" sz="3600" dirty="0" smtClean="0"/>
                  <a:t>dlog</a:t>
                </a:r>
                <a:r>
                  <a:rPr lang="en-GB" sz="3600" dirty="0" smtClean="0"/>
                  <a:t>(</a:t>
                </a:r>
                <a:r>
                  <a:rPr lang="en-GB" sz="3600" dirty="0" err="1" smtClean="0"/>
                  <a:t>g,X</a:t>
                </a:r>
                <a:r>
                  <a:rPr lang="en-GB" sz="3600" baseline="-25000" dirty="0" err="1" smtClean="0"/>
                  <a:t>i</a:t>
                </a:r>
                <a:r>
                  <a:rPr lang="en-GB" sz="3600" dirty="0" smtClean="0"/>
                  <a:t>)</a:t>
                </a:r>
                <a:endParaRPr lang="en-GB" sz="3600" baseline="30000" dirty="0"/>
              </a:p>
              <a:p>
                <a:pPr algn="ctr"/>
                <a:r>
                  <a:rPr lang="en-GB" sz="3600" dirty="0" smtClean="0"/>
                  <a:t>Output: C/y</a:t>
                </a:r>
                <a:r>
                  <a:rPr lang="en-GB" sz="3600" baseline="-25000" dirty="0" smtClean="0"/>
                  <a:t>1</a:t>
                </a:r>
                <a:r>
                  <a:rPr lang="en-GB" sz="3600" dirty="0" smtClean="0"/>
                  <a:t>y</a:t>
                </a:r>
                <a:r>
                  <a:rPr lang="en-GB" sz="3600" baseline="-25000" dirty="0" smtClean="0"/>
                  <a:t>2</a:t>
                </a:r>
                <a:r>
                  <a:rPr lang="en-GB" sz="3600" dirty="0" smtClean="0"/>
                  <a:t>…</a:t>
                </a:r>
                <a:r>
                  <a:rPr lang="en-GB" sz="3600" dirty="0" err="1" smtClean="0"/>
                  <a:t>y</a:t>
                </a:r>
                <a:r>
                  <a:rPr lang="en-GB" sz="3600" baseline="-25000" dirty="0" err="1" smtClean="0"/>
                  <a:t>k</a:t>
                </a:r>
                <a:r>
                  <a:rPr lang="en-GB" sz="3600" baseline="-25000" dirty="0" smtClean="0"/>
                  <a:t>  </a:t>
                </a:r>
                <a:r>
                  <a:rPr lang="en-GB" sz="3600" dirty="0" smtClean="0"/>
                  <a:t>= C/R</a:t>
                </a:r>
                <a:r>
                  <a:rPr lang="en-GB" sz="3600" baseline="30000" dirty="0" smtClean="0"/>
                  <a:t>x</a:t>
                </a:r>
              </a:p>
            </p:txBody>
          </p:sp>
        </mc:Choice>
        <mc:Fallback>
          <p:sp>
            <p:nvSpPr>
              <p:cNvPr id="6" name="TextBox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7544" y="1700808"/>
                <a:ext cx="7560840" cy="4524315"/>
              </a:xfrm>
              <a:prstGeom prst="rect">
                <a:avLst/>
              </a:prstGeom>
              <a:blipFill rotWithShape="1">
                <a:blip r:embed="rId2" cstate="print"/>
                <a:stretch>
                  <a:fillRect l="-2500" t="-2022" b="-417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xmlns="" val="31355453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Simulation-based models [Groth05]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64</a:t>
            </a:fld>
            <a:endParaRPr lang="en-US" dirty="0"/>
          </a:p>
        </p:txBody>
      </p:sp>
      <p:pic>
        <p:nvPicPr>
          <p:cNvPr id="9" name="Picture 2" descr="C:\Program Files\Microsoft Office\MEDIA\CAGCAT10\j0292020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10320" y="3279037"/>
            <a:ext cx="537344" cy="5100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 descr="C:\Program Files\Microsoft Office\MEDIA\CAGCAT10\j0292020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45082" y="2564904"/>
            <a:ext cx="537344" cy="5100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Left-Right Arrow 6"/>
          <p:cNvSpPr/>
          <p:nvPr/>
        </p:nvSpPr>
        <p:spPr>
          <a:xfrm rot="1764017" flipV="1">
            <a:off x="1781048" y="2272857"/>
            <a:ext cx="614320" cy="227946"/>
          </a:xfrm>
          <a:prstGeom prst="left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mc:AlternateContent xmlns:mc="http://schemas.openxmlformats.org/markup-compatibility/2006">
        <mc:Choice xmlns:a14="http://schemas.microsoft.com/office/drawing/2010/main" xmlns="" Requires="a14">
          <p:sp>
            <p:nvSpPr>
              <p:cNvPr id="15" name="Rectangle 14"/>
              <p:cNvSpPr/>
              <p:nvPr/>
            </p:nvSpPr>
            <p:spPr>
              <a:xfrm>
                <a:off x="2483768" y="2276872"/>
                <a:ext cx="1584176" cy="1279994"/>
              </a:xfrm>
              <a:prstGeom prst="rec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400" i="1">
                          <a:latin typeface="Cambria Math"/>
                          <a:ea typeface="Cambria Math"/>
                        </a:rPr>
                        <m:t>𝜋</m:t>
                      </m:r>
                    </m:oMath>
                  </m:oMathPara>
                </a14:m>
                <a:endParaRPr lang="en-GB" sz="2400" dirty="0"/>
              </a:p>
            </p:txBody>
          </p:sp>
        </mc:Choice>
        <mc:Fallback>
          <p:sp>
            <p:nvSpPr>
              <p:cNvPr id="15" name="Rectangle 1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83768" y="2276872"/>
                <a:ext cx="1584176" cy="1279994"/>
              </a:xfrm>
              <a:prstGeom prst="rect">
                <a:avLst/>
              </a:prstGeom>
              <a:blipFill rotWithShape="1">
                <a:blip r:embed="rId3" cstate="print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4" name="Picture 16" descr="C:\Documents and Settings\bogdan\Application Data\Microsoft\Media Catalog\Downloaded Clips\cl54\j0210820.wm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899592" y="1403474"/>
            <a:ext cx="1067231" cy="8013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1" name="Left-Right Arrow 40"/>
          <p:cNvSpPr/>
          <p:nvPr/>
        </p:nvSpPr>
        <p:spPr>
          <a:xfrm rot="21326148" flipV="1">
            <a:off x="1636064" y="2732263"/>
            <a:ext cx="614320" cy="227946"/>
          </a:xfrm>
          <a:prstGeom prst="left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2" name="Left-Right Arrow 41"/>
          <p:cNvSpPr/>
          <p:nvPr/>
        </p:nvSpPr>
        <p:spPr>
          <a:xfrm rot="21326148" flipV="1">
            <a:off x="1627768" y="3320988"/>
            <a:ext cx="614320" cy="227946"/>
          </a:xfrm>
          <a:prstGeom prst="left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grpSp>
        <p:nvGrpSpPr>
          <p:cNvPr id="5" name="Group 4"/>
          <p:cNvGrpSpPr/>
          <p:nvPr/>
        </p:nvGrpSpPr>
        <p:grpSpPr>
          <a:xfrm>
            <a:off x="5076056" y="1403474"/>
            <a:ext cx="3172646" cy="2452988"/>
            <a:chOff x="5076056" y="1403474"/>
            <a:chExt cx="3172646" cy="2452988"/>
          </a:xfrm>
        </p:grpSpPr>
        <p:pic>
          <p:nvPicPr>
            <p:cNvPr id="43" name="Picture 2" descr="C:\Program Files\Microsoft Office\MEDIA\CAGCAT10\j0292020.wmf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191078" y="3346459"/>
              <a:ext cx="537344" cy="51000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4" name="Picture 2" descr="C:\Program Files\Microsoft Office\MEDIA\CAGCAT10\j0292020.wmf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25840" y="2632326"/>
              <a:ext cx="537344" cy="51000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5" name="Left-Right Arrow 44"/>
            <p:cNvSpPr/>
            <p:nvPr/>
          </p:nvSpPr>
          <p:spPr>
            <a:xfrm rot="1764017" flipV="1">
              <a:off x="5961806" y="2340279"/>
              <a:ext cx="614320" cy="227946"/>
            </a:xfrm>
            <a:prstGeom prst="left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mc:AlternateContent xmlns:mc="http://schemas.openxmlformats.org/markup-compatibility/2006">
          <mc:Choice xmlns:a14="http://schemas.microsoft.com/office/drawing/2010/main" xmlns="" Requires="a14">
            <p:sp>
              <p:nvSpPr>
                <p:cNvPr id="46" name="Rectangle 45"/>
                <p:cNvSpPr/>
                <p:nvPr/>
              </p:nvSpPr>
              <p:spPr>
                <a:xfrm>
                  <a:off x="6664526" y="2344294"/>
                  <a:ext cx="1584176" cy="1279994"/>
                </a:xfrm>
                <a:prstGeom prst="rect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GB" sz="2400" i="1">
                            <a:latin typeface="Cambria Math"/>
                            <a:ea typeface="Cambria Math"/>
                          </a:rPr>
                          <m:t>𝜋</m:t>
                        </m:r>
                        <m:r>
                          <m:rPr>
                            <m:nor/>
                          </m:rPr>
                          <a:rPr lang="en-GB" sz="2400" baseline="-25000" dirty="0"/>
                          <m:t>ideal</m:t>
                        </m:r>
                      </m:oMath>
                    </m:oMathPara>
                  </a14:m>
                  <a:endParaRPr lang="en-GB" sz="2400" dirty="0"/>
                </a:p>
              </p:txBody>
            </p:sp>
          </mc:Choice>
          <mc:Fallback>
            <p:sp>
              <p:nvSpPr>
                <p:cNvPr id="46" name="Rectangle 45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664526" y="2344294"/>
                  <a:ext cx="1584176" cy="1279994"/>
                </a:xfrm>
                <a:prstGeom prst="rect">
                  <a:avLst/>
                </a:prstGeom>
                <a:blipFill rotWithShape="1">
                  <a:blip r:embed="rId5" cstate="print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48" name="Left-Right Arrow 47"/>
            <p:cNvSpPr/>
            <p:nvPr/>
          </p:nvSpPr>
          <p:spPr>
            <a:xfrm rot="21326148" flipV="1">
              <a:off x="5816822" y="2799685"/>
              <a:ext cx="614320" cy="227946"/>
            </a:xfrm>
            <a:prstGeom prst="left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49" name="Left-Right Arrow 48"/>
            <p:cNvSpPr/>
            <p:nvPr/>
          </p:nvSpPr>
          <p:spPr>
            <a:xfrm rot="21326148" flipV="1">
              <a:off x="5808526" y="3388410"/>
              <a:ext cx="614320" cy="227946"/>
            </a:xfrm>
            <a:prstGeom prst="left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pic>
          <p:nvPicPr>
            <p:cNvPr id="1026" name="Picture 2" descr="C:\Users\toshiba\AppData\Local\Microsoft\Windows\Temporary Internet Files\Content.IE5\TND7EW2E\MC900232605[1].wmf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5076056" y="1403474"/>
              <a:ext cx="724374" cy="102391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3" name="Group 2"/>
          <p:cNvGrpSpPr/>
          <p:nvPr/>
        </p:nvGrpSpPr>
        <p:grpSpPr>
          <a:xfrm>
            <a:off x="467544" y="5033501"/>
            <a:ext cx="7848872" cy="1384995"/>
            <a:chOff x="467544" y="5033501"/>
            <a:chExt cx="7848872" cy="1384995"/>
          </a:xfrm>
        </p:grpSpPr>
        <mc:AlternateContent xmlns:mc="http://schemas.openxmlformats.org/markup-compatibility/2006">
          <mc:Choice xmlns:a14="http://schemas.microsoft.com/office/drawing/2010/main" xmlns="" Requires="a14">
            <p:sp>
              <p:nvSpPr>
                <p:cNvPr id="40" name="TextBox 39"/>
                <p:cNvSpPr txBox="1"/>
                <p:nvPr/>
              </p:nvSpPr>
              <p:spPr>
                <a:xfrm>
                  <a:off x="467544" y="5033501"/>
                  <a:ext cx="7848872" cy="138499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GB" sz="2800" b="1" dirty="0" smtClean="0"/>
                    <a:t>Security</a:t>
                  </a:r>
                  <a:r>
                    <a:rPr lang="en-GB" sz="2800" dirty="0" smtClean="0"/>
                    <a:t>: </a:t>
                  </a:r>
                  <a14:m>
                    <m:oMath xmlns:m="http://schemas.openxmlformats.org/officeDocument/2006/math">
                      <m:r>
                        <a:rPr lang="en-GB" sz="2800" i="1">
                          <a:latin typeface="Cambria Math"/>
                          <a:ea typeface="Cambria Math"/>
                        </a:rPr>
                        <m:t>𝜋</m:t>
                      </m:r>
                    </m:oMath>
                  </a14:m>
                  <a:r>
                    <a:rPr lang="en-GB" sz="2800" dirty="0" smtClean="0"/>
                    <a:t> is secure (as secure as </a:t>
                  </a:r>
                  <a14:m>
                    <m:oMath xmlns:m="http://schemas.openxmlformats.org/officeDocument/2006/math">
                      <m:r>
                        <a:rPr lang="en-GB" sz="2800" i="1">
                          <a:latin typeface="Cambria Math"/>
                          <a:ea typeface="Cambria Math"/>
                        </a:rPr>
                        <m:t>𝜋</m:t>
                      </m:r>
                    </m:oMath>
                  </a14:m>
                  <a:r>
                    <a:rPr lang="en-GB" sz="2800" baseline="-25000" dirty="0" smtClean="0"/>
                    <a:t>ideal</a:t>
                  </a:r>
                  <a:r>
                    <a:rPr lang="en-GB" sz="2800" dirty="0" smtClean="0"/>
                    <a:t>) if for any there exists a       such that the overall outputs are indistinguishable</a:t>
                  </a:r>
                  <a:endParaRPr lang="en-GB" sz="2800" dirty="0"/>
                </a:p>
              </p:txBody>
            </p:sp>
          </mc:Choice>
          <mc:Fallback>
            <p:sp>
              <p:nvSpPr>
                <p:cNvPr id="40" name="TextBox 39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67544" y="5033501"/>
                  <a:ext cx="7848872" cy="1384995"/>
                </a:xfrm>
                <a:prstGeom prst="rect">
                  <a:avLst/>
                </a:prstGeom>
                <a:blipFill rotWithShape="1">
                  <a:blip r:embed="rId7" cstate="print"/>
                  <a:stretch>
                    <a:fillRect l="-1632" t="-3965" b="-11894"/>
                  </a:stretch>
                </a:blipFill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  <p:pic>
          <p:nvPicPr>
            <p:cNvPr id="50" name="Picture 16" descr="C:\Documents and Settings\bogdan\Application Data\Microsoft\Media Catalog\Downloaded Clips\cl54\j0210820.wmf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7684848" y="5066491"/>
              <a:ext cx="631568" cy="47424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1" name="Picture 2" descr="C:\Users\toshiba\AppData\Local\Microsoft\Windows\Temporary Internet Files\Content.IE5\TND7EW2E\MC900232605[1].wmf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2483768" y="5394060"/>
              <a:ext cx="469662" cy="66387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xmlns="" val="8009854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Games vs. simulation security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285750" indent="-285750"/>
            <a:r>
              <a:rPr lang="en-GB" sz="3200" dirty="0" smtClean="0"/>
              <a:t>Games</a:t>
            </a:r>
          </a:p>
          <a:p>
            <a:pPr marL="582930" lvl="1" indent="-285750"/>
            <a:r>
              <a:rPr lang="en-GB" sz="2800" dirty="0" smtClean="0"/>
              <a:t>Not </a:t>
            </a:r>
            <a:r>
              <a:rPr lang="en-GB" sz="2800" dirty="0"/>
              <a:t>always intuitive</a:t>
            </a:r>
          </a:p>
          <a:p>
            <a:pPr marL="582930" lvl="1" indent="-285750"/>
            <a:r>
              <a:rPr lang="en-GB" sz="2800" dirty="0"/>
              <a:t>Difficult to design: challenger/queries should reflect </a:t>
            </a:r>
            <a:r>
              <a:rPr lang="en-GB" sz="2800" i="1" dirty="0"/>
              <a:t>all </a:t>
            </a:r>
            <a:r>
              <a:rPr lang="en-GB" sz="2800" dirty="0"/>
              <a:t>potential uses of the system and permit access to </a:t>
            </a:r>
            <a:r>
              <a:rPr lang="en-GB" sz="2800" i="1" dirty="0"/>
              <a:t>all</a:t>
            </a:r>
            <a:r>
              <a:rPr lang="en-GB" sz="2800" dirty="0"/>
              <a:t> the information that can be </a:t>
            </a:r>
            <a:r>
              <a:rPr lang="en-GB" sz="2800" dirty="0" smtClean="0"/>
              <a:t>gleaned</a:t>
            </a:r>
          </a:p>
          <a:p>
            <a:pPr marL="285750" indent="-285750"/>
            <a:r>
              <a:rPr lang="en-GB" sz="3200" dirty="0" smtClean="0"/>
              <a:t>Simulation</a:t>
            </a:r>
          </a:p>
          <a:p>
            <a:pPr marL="582930" lvl="1" indent="-285750"/>
            <a:r>
              <a:rPr lang="en-GB" sz="2800" dirty="0" smtClean="0"/>
              <a:t>More </a:t>
            </a:r>
            <a:r>
              <a:rPr lang="en-GB" sz="2800" dirty="0"/>
              <a:t>intuitive (for simple systems)</a:t>
            </a:r>
          </a:p>
          <a:p>
            <a:pPr marL="582930" lvl="1" indent="-285750"/>
            <a:r>
              <a:rPr lang="en-GB" sz="2800" dirty="0"/>
              <a:t>Too </a:t>
            </a:r>
            <a:r>
              <a:rPr lang="en-GB" sz="2800" dirty="0" smtClean="0"/>
              <a:t>demanding (e.g. adaptive security)</a:t>
            </a:r>
            <a:endParaRPr lang="en-GB" sz="2800" i="1" dirty="0"/>
          </a:p>
          <a:p>
            <a:pPr marL="285750" indent="-285750"/>
            <a:endParaRPr lang="en-GB" sz="2400" i="1" dirty="0"/>
          </a:p>
          <a:p>
            <a:pPr marL="285750" indent="-285750"/>
            <a:endParaRPr lang="en-GB" i="1" dirty="0"/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65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7653446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Relation with d-privacy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Set F to be average min-entropy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66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0721618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err="1" smtClean="0"/>
              <a:t>Dolev</a:t>
            </a:r>
            <a:r>
              <a:rPr lang="en-GB" dirty="0" smtClean="0"/>
              <a:t>-Yao models [DKR09]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528" y="1600200"/>
            <a:ext cx="7931224" cy="4800600"/>
          </a:xfrm>
        </p:spPr>
        <p:txBody>
          <a:bodyPr>
            <a:normAutofit/>
          </a:bodyPr>
          <a:lstStyle/>
          <a:p>
            <a:pPr marL="285750" indent="-285750"/>
            <a:r>
              <a:rPr lang="en-GB" sz="3200" dirty="0" smtClean="0"/>
              <a:t>Protocols specified in a process algebra (applied-pi calculus) </a:t>
            </a:r>
          </a:p>
          <a:p>
            <a:pPr marL="285750" indent="-285750"/>
            <a:endParaRPr lang="en-GB" sz="3200" dirty="0" smtClean="0"/>
          </a:p>
          <a:p>
            <a:pPr marL="285750" indent="-285750"/>
            <a:r>
              <a:rPr lang="en-GB" sz="3200" dirty="0" smtClean="0"/>
              <a:t>Vote secrecy</a:t>
            </a:r>
            <a:r>
              <a:rPr lang="en-GB" sz="3200" dirty="0"/>
              <a:t>: </a:t>
            </a:r>
            <a:endParaRPr lang="en-GB" sz="3200" dirty="0" smtClean="0"/>
          </a:p>
          <a:p>
            <a:pPr marL="0" indent="0">
              <a:buNone/>
            </a:pPr>
            <a:r>
              <a:rPr lang="en-GB" sz="3200" dirty="0" smtClean="0"/>
              <a:t>P[vote1/v1</a:t>
            </a:r>
            <a:r>
              <a:rPr lang="en-GB" sz="3200" dirty="0"/>
              <a:t>, vote2/v2] </a:t>
            </a:r>
            <a:r>
              <a:rPr lang="en-GB" sz="3200" dirty="0" smtClean="0"/>
              <a:t>≈ P[vote2/v1</a:t>
            </a:r>
            <a:r>
              <a:rPr lang="en-GB" sz="3200" dirty="0"/>
              <a:t>, vote1/v2]</a:t>
            </a:r>
            <a:endParaRPr lang="en-GB" sz="3200" dirty="0" smtClean="0"/>
          </a:p>
          <a:p>
            <a:pPr marL="285750" indent="-285750"/>
            <a:endParaRPr lang="en-GB" sz="3200" dirty="0"/>
          </a:p>
          <a:p>
            <a:pPr marL="285750" indent="-285750"/>
            <a:r>
              <a:rPr lang="en-GB" sz="3200" dirty="0" smtClean="0"/>
              <a:t>Abstraction?</a:t>
            </a:r>
          </a:p>
          <a:p>
            <a:pPr marL="285750" indent="-285750"/>
            <a:r>
              <a:rPr lang="en-GB" sz="3200" dirty="0" smtClean="0"/>
              <a:t>Relation with the game-based definition?</a:t>
            </a:r>
          </a:p>
          <a:p>
            <a:pPr marL="285750" indent="-285750"/>
            <a:endParaRPr lang="en-GB" sz="2400" i="1" dirty="0"/>
          </a:p>
          <a:p>
            <a:pPr marL="285750" indent="-285750"/>
            <a:endParaRPr lang="en-GB" i="1" dirty="0"/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67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40130594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err="1" smtClean="0"/>
              <a:t>Incoercibility</a:t>
            </a:r>
            <a:r>
              <a:rPr lang="en-GB" dirty="0" smtClean="0"/>
              <a:t>/Receipt freeness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68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9176547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Mix-nets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69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7809513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475657" y="2162187"/>
            <a:ext cx="1834306" cy="1614190"/>
          </a:xfr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5400000">
            <a:off x="1638081" y="1999765"/>
            <a:ext cx="1597956" cy="192280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Security models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7</a:t>
            </a:fld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475657" y="2162188"/>
            <a:ext cx="1937468" cy="1539682"/>
          </a:xfrm>
          <a:prstGeom prst="rect">
            <a:avLst/>
          </a:prstGeom>
        </p:spPr>
      </p:pic>
      <p:pic>
        <p:nvPicPr>
          <p:cNvPr id="9" name="Picture 2" descr="C:\Program Files\Microsoft Office\MEDIA\CAGCAT10\j0292020.wmf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0802" y="3416337"/>
            <a:ext cx="745342" cy="7074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 descr="C:\Program Files\Microsoft Office\MEDIA\CAGCAT10\j0292020.wmf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2673362"/>
            <a:ext cx="745342" cy="7074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 descr="C:\Program Files\Microsoft Office\MEDIA\CAGCAT10\j0292020.wmf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98266" y="1844824"/>
            <a:ext cx="745342" cy="7074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Left-Right Arrow 6"/>
          <p:cNvSpPr/>
          <p:nvPr/>
        </p:nvSpPr>
        <p:spPr>
          <a:xfrm rot="1764017">
            <a:off x="1092005" y="2377546"/>
            <a:ext cx="427044" cy="228612"/>
          </a:xfrm>
          <a:prstGeom prst="left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Left-Right Arrow 15"/>
          <p:cNvSpPr/>
          <p:nvPr/>
        </p:nvSpPr>
        <p:spPr>
          <a:xfrm rot="19966390">
            <a:off x="1112957" y="3501362"/>
            <a:ext cx="427044" cy="228612"/>
          </a:xfrm>
          <a:prstGeom prst="left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Left-Right Arrow 16"/>
          <p:cNvSpPr/>
          <p:nvPr/>
        </p:nvSpPr>
        <p:spPr>
          <a:xfrm>
            <a:off x="1120620" y="2941573"/>
            <a:ext cx="427044" cy="228612"/>
          </a:xfrm>
          <a:prstGeom prst="left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TextBox 2"/>
          <p:cNvSpPr txBox="1"/>
          <p:nvPr/>
        </p:nvSpPr>
        <p:spPr>
          <a:xfrm>
            <a:off x="3491328" y="1700808"/>
            <a:ext cx="518512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b="1" dirty="0" smtClean="0"/>
              <a:t>Mathematical descriptions:</a:t>
            </a:r>
            <a:endParaRPr lang="en-GB" sz="3200" dirty="0" smtClean="0"/>
          </a:p>
          <a:p>
            <a:pPr marL="342900" indent="-342900">
              <a:buFont typeface="Arial" pitchFamily="34" charset="0"/>
              <a:buChar char="•"/>
            </a:pPr>
            <a:r>
              <a:rPr lang="en-GB" sz="2800" dirty="0" smtClean="0"/>
              <a:t>What a system is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n-GB" sz="2800" dirty="0" smtClean="0"/>
              <a:t>How a system works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n-GB" sz="2800" dirty="0" smtClean="0"/>
              <a:t>What is an attacker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n-GB" sz="2800" dirty="0" smtClean="0"/>
              <a:t>What is a break</a:t>
            </a:r>
            <a:endParaRPr lang="en-GB" dirty="0"/>
          </a:p>
        </p:txBody>
      </p:sp>
      <p:sp>
        <p:nvSpPr>
          <p:cNvPr id="15" name="TextBox 14"/>
          <p:cNvSpPr txBox="1"/>
          <p:nvPr/>
        </p:nvSpPr>
        <p:spPr>
          <a:xfrm>
            <a:off x="298267" y="4293096"/>
            <a:ext cx="7730118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 smtClean="0">
                <a:solidFill>
                  <a:srgbClr val="FF0000"/>
                </a:solidFill>
              </a:rPr>
              <a:t>Advantages</a:t>
            </a:r>
            <a:r>
              <a:rPr lang="en-GB" sz="2800" b="1" dirty="0" smtClean="0"/>
              <a:t>: </a:t>
            </a:r>
            <a:r>
              <a:rPr lang="en-GB" sz="2800" dirty="0" smtClean="0"/>
              <a:t>clarify security notion; allows for security proofs (guarantees within clearly established boundaries) </a:t>
            </a:r>
          </a:p>
          <a:p>
            <a:r>
              <a:rPr lang="en-GB" sz="2800" b="1" dirty="0" smtClean="0">
                <a:solidFill>
                  <a:srgbClr val="FF0000"/>
                </a:solidFill>
              </a:rPr>
              <a:t>Shortcomings</a:t>
            </a:r>
            <a:r>
              <a:rPr lang="en-GB" sz="2800" dirty="0" smtClean="0"/>
              <a:t>: abstraction – implicit assumptions, details are missing (e.g. trust in hardware, side-channels)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39134503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15" grpId="0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Everlasting privacy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70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467672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Commitments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71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1293619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Fully </a:t>
            </a:r>
            <a:r>
              <a:rPr lang="en-GB" dirty="0" err="1" smtClean="0"/>
              <a:t>homomorphic</a:t>
            </a:r>
            <a:r>
              <a:rPr lang="en-GB" dirty="0" smtClean="0"/>
              <a:t> encryption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72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1080295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Conclusions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3200" dirty="0" smtClean="0"/>
              <a:t>Models (symbolic, computational) are important</a:t>
            </a:r>
            <a:endParaRPr lang="en-GB" dirty="0" smtClean="0"/>
          </a:p>
          <a:p>
            <a:r>
              <a:rPr lang="en-GB" dirty="0" smtClean="0"/>
              <a:t>Models, models, models…</a:t>
            </a:r>
          </a:p>
          <a:p>
            <a:r>
              <a:rPr lang="en-GB" sz="3200" dirty="0" smtClean="0"/>
              <a:t>Proofs (symbolic, computational) are important</a:t>
            </a:r>
          </a:p>
          <a:p>
            <a:r>
              <a:rPr lang="en-GB" sz="2000" dirty="0" smtClean="0"/>
              <a:t>Proofs, proofs?</a:t>
            </a:r>
          </a:p>
          <a:p>
            <a:r>
              <a:rPr lang="en-GB" sz="3200" dirty="0" smtClean="0"/>
              <a:t>A first step towards a privacy measure</a:t>
            </a:r>
            <a:endParaRPr lang="en-GB" sz="200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73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99655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b="1" dirty="0" smtClean="0">
                <a:solidFill>
                  <a:srgbClr val="FF0000"/>
                </a:solidFill>
              </a:rPr>
              <a:t>Thanks</a:t>
            </a:r>
            <a:endParaRPr lang="en-GB" b="1" dirty="0">
              <a:solidFill>
                <a:srgbClr val="FF00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74</a:t>
            </a:fld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987824" y="9128"/>
            <a:ext cx="5428692" cy="53566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7087757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This talk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sz="2800" b="1" dirty="0" smtClean="0"/>
              <a:t>Privacy-relevant cryptographic primitives</a:t>
            </a:r>
          </a:p>
          <a:p>
            <a:pPr lvl="1"/>
            <a:r>
              <a:rPr lang="en-GB" sz="2400" dirty="0" smtClean="0"/>
              <a:t>Asymmetric encryption</a:t>
            </a:r>
          </a:p>
          <a:p>
            <a:pPr lvl="1"/>
            <a:r>
              <a:rPr lang="en-GB" sz="2400" dirty="0" err="1" smtClean="0"/>
              <a:t>Noninteractive</a:t>
            </a:r>
            <a:r>
              <a:rPr lang="en-GB" sz="2400" dirty="0" smtClean="0"/>
              <a:t> zero-knowledge proofs</a:t>
            </a:r>
          </a:p>
          <a:p>
            <a:r>
              <a:rPr lang="en-GB" sz="2800" b="1" dirty="0" smtClean="0"/>
              <a:t>Privacy-relevant techniques</a:t>
            </a:r>
          </a:p>
          <a:p>
            <a:pPr lvl="1"/>
            <a:r>
              <a:rPr lang="en-GB" sz="2600" dirty="0" err="1"/>
              <a:t>Homomorphicity</a:t>
            </a:r>
            <a:endParaRPr lang="en-GB" sz="2600" dirty="0" smtClean="0"/>
          </a:p>
          <a:p>
            <a:pPr lvl="1"/>
            <a:r>
              <a:rPr lang="en-GB" sz="2600" dirty="0" err="1" smtClean="0"/>
              <a:t>Rerandomization</a:t>
            </a:r>
            <a:endParaRPr lang="en-GB" sz="2600" dirty="0" smtClean="0"/>
          </a:p>
          <a:p>
            <a:pPr lvl="1"/>
            <a:r>
              <a:rPr lang="en-GB" sz="2600" dirty="0" smtClean="0"/>
              <a:t>Threshold cryptography</a:t>
            </a:r>
          </a:p>
          <a:p>
            <a:r>
              <a:rPr lang="en-GB" sz="2800" b="1" dirty="0" smtClean="0"/>
              <a:t>Security models for encryption</a:t>
            </a:r>
          </a:p>
          <a:p>
            <a:r>
              <a:rPr lang="en-GB" sz="2800" b="1" dirty="0" smtClean="0">
                <a:solidFill>
                  <a:srgbClr val="FF0000"/>
                </a:solidFill>
              </a:rPr>
              <a:t>Security models for vote secrecy (Helios)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0824273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Cryptographic security models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9</a:t>
            </a:fld>
            <a:endParaRPr lang="en-US"/>
          </a:p>
        </p:txBody>
      </p:sp>
      <p:pic>
        <p:nvPicPr>
          <p:cNvPr id="9" name="Picture 2" descr="C:\Program Files\Microsoft Office\MEDIA\CAGCAT10\j0292020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72970" y="5373216"/>
            <a:ext cx="782806" cy="742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 descr="C:\Program Files\Microsoft Office\MEDIA\CAGCAT10\j0292020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63688" y="3766145"/>
            <a:ext cx="782806" cy="742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 descr="C:\Program Files\Microsoft Office\MEDIA\CAGCAT10\j0292020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63688" y="2204864"/>
            <a:ext cx="782806" cy="742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Left-Right Arrow 6"/>
          <p:cNvSpPr/>
          <p:nvPr/>
        </p:nvSpPr>
        <p:spPr>
          <a:xfrm rot="1764017">
            <a:off x="2555776" y="2900865"/>
            <a:ext cx="648072" cy="240103"/>
          </a:xfrm>
          <a:prstGeom prst="left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Left-Right Arrow 15"/>
          <p:cNvSpPr/>
          <p:nvPr/>
        </p:nvSpPr>
        <p:spPr>
          <a:xfrm rot="19966390">
            <a:off x="2615509" y="5142179"/>
            <a:ext cx="648072" cy="240103"/>
          </a:xfrm>
          <a:prstGeom prst="left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Left-Right Arrow 16"/>
          <p:cNvSpPr/>
          <p:nvPr/>
        </p:nvSpPr>
        <p:spPr>
          <a:xfrm>
            <a:off x="2555776" y="4034355"/>
            <a:ext cx="648072" cy="240103"/>
          </a:xfrm>
          <a:prstGeom prst="left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mc:AlternateContent xmlns:mc="http://schemas.openxmlformats.org/markup-compatibility/2006">
        <mc:Choice xmlns:a14="http://schemas.microsoft.com/office/drawing/2010/main" xmlns="" Requires="a14">
          <p:sp>
            <p:nvSpPr>
              <p:cNvPr id="15" name="Rectangle 14"/>
              <p:cNvSpPr/>
              <p:nvPr/>
            </p:nvSpPr>
            <p:spPr>
              <a:xfrm>
                <a:off x="3354612" y="2996952"/>
                <a:ext cx="2801564" cy="2241314"/>
              </a:xfrm>
              <a:prstGeom prst="rec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GB" sz="3600" dirty="0" smtClean="0"/>
                  <a:t>Cryptographic system </a:t>
                </a:r>
                <a14:m>
                  <m:oMath xmlns:m="http://schemas.openxmlformats.org/officeDocument/2006/math">
                    <m:r>
                      <a:rPr lang="en-GB" sz="3600" i="1">
                        <a:latin typeface="Cambria Math"/>
                        <a:ea typeface="Cambria Math"/>
                      </a:rPr>
                      <m:t>𝜋</m:t>
                    </m:r>
                  </m:oMath>
                </a14:m>
                <a:endParaRPr lang="en-GB" sz="3600" dirty="0"/>
              </a:p>
            </p:txBody>
          </p:sp>
        </mc:Choice>
        <mc:Fallback>
          <p:sp>
            <p:nvSpPr>
              <p:cNvPr id="15" name="Rectangle 1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54612" y="2996952"/>
                <a:ext cx="2801564" cy="2241314"/>
              </a:xfrm>
              <a:prstGeom prst="rect">
                <a:avLst/>
              </a:prstGeom>
              <a:blipFill rotWithShape="1">
                <a:blip r:embed="rId3" cstate="print"/>
                <a:stretch>
                  <a:fillRect l="-5603" r="-969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xmlns="" val="12253527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djacency">
  <a:themeElements>
    <a:clrScheme name="Adjacency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Adjacency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0</TotalTime>
  <Words>1370</Words>
  <Application>Microsoft Office PowerPoint</Application>
  <PresentationFormat>Bildschirmpräsentation (4:3)</PresentationFormat>
  <Paragraphs>629</Paragraphs>
  <Slides>74</Slides>
  <Notes>2</Notes>
  <HiddenSlides>4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74</vt:i4>
      </vt:variant>
    </vt:vector>
  </HeadingPairs>
  <TitlesOfParts>
    <vt:vector size="75" baseType="lpstr">
      <vt:lpstr>Adjacency</vt:lpstr>
      <vt:lpstr>Vote privacy:  models and cryptographic  underpinnings</vt:lpstr>
      <vt:lpstr>Aims and objectives</vt:lpstr>
      <vt:lpstr>Models</vt:lpstr>
      <vt:lpstr>Voting scheme</vt:lpstr>
      <vt:lpstr>Wish list</vt:lpstr>
      <vt:lpstr>Design-then-break paradigm</vt:lpstr>
      <vt:lpstr>Security models</vt:lpstr>
      <vt:lpstr>This talk</vt:lpstr>
      <vt:lpstr>Cryptographic security models</vt:lpstr>
      <vt:lpstr>Game based models</vt:lpstr>
      <vt:lpstr>Asymmetric Encryption schemes</vt:lpstr>
      <vt:lpstr>Syntax</vt:lpstr>
      <vt:lpstr>Functional properties</vt:lpstr>
      <vt:lpstr>(exponent) ElGamal</vt:lpstr>
      <vt:lpstr>Functional properties</vt:lpstr>
      <vt:lpstr>IND-CPA</vt:lpstr>
      <vt:lpstr>Single pass voting scheme</vt:lpstr>
      <vt:lpstr>Informal</vt:lpstr>
      <vt:lpstr>Syntax of SPS schemes</vt:lpstr>
      <vt:lpstr>An implementation: Enc2Vote</vt:lpstr>
      <vt:lpstr>Attack against privacy</vt:lpstr>
      <vt:lpstr>New attack </vt:lpstr>
      <vt:lpstr>Non-malleable encryption (NM-CPA)</vt:lpstr>
      <vt:lpstr>ElGamal is not non-malleable</vt:lpstr>
      <vt:lpstr>Ballot secrecy for SPS [BCPSW11]</vt:lpstr>
      <vt:lpstr>Folie 26</vt:lpstr>
      <vt:lpstr>Folie 27</vt:lpstr>
      <vt:lpstr>Zero Knowledge Proofs</vt:lpstr>
      <vt:lpstr>Interactive proofs</vt:lpstr>
      <vt:lpstr>Properties (informal)</vt:lpstr>
      <vt:lpstr>Equality of discrete logs [CP92]</vt:lpstr>
      <vt:lpstr>Completeness</vt:lpstr>
      <vt:lpstr>(Special) Soundness</vt:lpstr>
      <vt:lpstr>(HV)  zero-knowledge</vt:lpstr>
      <vt:lpstr>Special  zero-knowledge</vt:lpstr>
      <vt:lpstr>Special zero-knowledge for CP</vt:lpstr>
      <vt:lpstr>OR-proofs [CDS95,C96]</vt:lpstr>
      <vt:lpstr>OR-proofs</vt:lpstr>
      <vt:lpstr>OR-proofs</vt:lpstr>
      <vt:lpstr>OR-proofs</vt:lpstr>
      <vt:lpstr>Non-interactive proofs</vt:lpstr>
      <vt:lpstr>The Fiat-Shamir/Blum transform</vt:lpstr>
      <vt:lpstr>ElGamal + PoK</vt:lpstr>
      <vt:lpstr>ElGamal + PoK</vt:lpstr>
      <vt:lpstr>Random oracle [BR93,CGH98]</vt:lpstr>
      <vt:lpstr>Exercise: Distributed ElGamal decryption</vt:lpstr>
      <vt:lpstr>Ballot secrecy vs. vote privacy</vt:lpstr>
      <vt:lpstr>An Information theoretic approach To vote Privacy [BCPW12?]</vt:lpstr>
      <vt:lpstr>Information theory</vt:lpstr>
      <vt:lpstr>Conditional privacy measure</vt:lpstr>
      <vt:lpstr>Computational variant</vt:lpstr>
      <vt:lpstr>Computational variant</vt:lpstr>
      <vt:lpstr>Example</vt:lpstr>
      <vt:lpstr>Variation</vt:lpstr>
      <vt:lpstr>Application to voting</vt:lpstr>
      <vt:lpstr>Measure(s) for vote privacy</vt:lpstr>
      <vt:lpstr>Privacy of idealized protocols</vt:lpstr>
      <vt:lpstr>Recall: vote secrecy for SPS</vt:lpstr>
      <vt:lpstr>Recall: vote secrecy for SPS</vt:lpstr>
      <vt:lpstr>Relation with d-privacy</vt:lpstr>
      <vt:lpstr>Choice of entropy </vt:lpstr>
      <vt:lpstr>NOT COVERED</vt:lpstr>
      <vt:lpstr>Threshold decryption</vt:lpstr>
      <vt:lpstr>Simulation-based models [Groth05]</vt:lpstr>
      <vt:lpstr>Games vs. simulation security</vt:lpstr>
      <vt:lpstr>Relation with d-privacy</vt:lpstr>
      <vt:lpstr>Dolev-Yao models [DKR09]</vt:lpstr>
      <vt:lpstr>Incoercibility/Receipt freeness</vt:lpstr>
      <vt:lpstr>Mix-nets</vt:lpstr>
      <vt:lpstr>Everlasting privacy</vt:lpstr>
      <vt:lpstr>Commitments</vt:lpstr>
      <vt:lpstr>Fully homomorphic encryption</vt:lpstr>
      <vt:lpstr>Conclusions</vt:lpstr>
      <vt:lpstr>Folie 74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Vote privacy: models and cryptographic underpinnings</dc:title>
  <dc:creator>toshiba</dc:creator>
  <cp:lastModifiedBy>Schloss Dagstuhl</cp:lastModifiedBy>
  <cp:revision>328</cp:revision>
  <dcterms:created xsi:type="dcterms:W3CDTF">2012-07-10T22:23:52Z</dcterms:created>
  <dcterms:modified xsi:type="dcterms:W3CDTF">2012-07-19T10:34:34Z</dcterms:modified>
</cp:coreProperties>
</file>