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76"/>
  </p:notesMasterIdLst>
  <p:sldIdLst>
    <p:sldId id="256" r:id="rId2"/>
    <p:sldId id="355" r:id="rId3"/>
    <p:sldId id="350" r:id="rId4"/>
    <p:sldId id="305" r:id="rId5"/>
    <p:sldId id="281" r:id="rId6"/>
    <p:sldId id="282" r:id="rId7"/>
    <p:sldId id="283" r:id="rId8"/>
    <p:sldId id="269" r:id="rId9"/>
    <p:sldId id="260" r:id="rId10"/>
    <p:sldId id="263" r:id="rId11"/>
    <p:sldId id="302" r:id="rId12"/>
    <p:sldId id="273" r:id="rId13"/>
    <p:sldId id="315" r:id="rId14"/>
    <p:sldId id="275" r:id="rId15"/>
    <p:sldId id="286" r:id="rId16"/>
    <p:sldId id="274" r:id="rId17"/>
    <p:sldId id="259" r:id="rId18"/>
    <p:sldId id="279" r:id="rId19"/>
    <p:sldId id="285" r:id="rId20"/>
    <p:sldId id="280" r:id="rId21"/>
    <p:sldId id="287" r:id="rId22"/>
    <p:sldId id="288" r:id="rId23"/>
    <p:sldId id="290" r:id="rId24"/>
    <p:sldId id="307" r:id="rId25"/>
    <p:sldId id="284" r:id="rId26"/>
    <p:sldId id="316" r:id="rId27"/>
    <p:sldId id="351" r:id="rId28"/>
    <p:sldId id="265" r:id="rId29"/>
    <p:sldId id="296" r:id="rId30"/>
    <p:sldId id="266" r:id="rId31"/>
    <p:sldId id="314" r:id="rId32"/>
    <p:sldId id="337" r:id="rId33"/>
    <p:sldId id="338" r:id="rId34"/>
    <p:sldId id="339" r:id="rId35"/>
    <p:sldId id="342" r:id="rId36"/>
    <p:sldId id="343" r:id="rId37"/>
    <p:sldId id="329" r:id="rId38"/>
    <p:sldId id="344" r:id="rId39"/>
    <p:sldId id="345" r:id="rId40"/>
    <p:sldId id="361" r:id="rId41"/>
    <p:sldId id="298" r:id="rId42"/>
    <p:sldId id="297" r:id="rId43"/>
    <p:sldId id="299" r:id="rId44"/>
    <p:sldId id="356" r:id="rId45"/>
    <p:sldId id="346" r:id="rId46"/>
    <p:sldId id="352" r:id="rId47"/>
    <p:sldId id="321" r:id="rId48"/>
    <p:sldId id="319" r:id="rId49"/>
    <p:sldId id="301" r:id="rId50"/>
    <p:sldId id="323" r:id="rId51"/>
    <p:sldId id="324" r:id="rId52"/>
    <p:sldId id="357" r:id="rId53"/>
    <p:sldId id="331" r:id="rId54"/>
    <p:sldId id="332" r:id="rId55"/>
    <p:sldId id="320" r:id="rId56"/>
    <p:sldId id="325" r:id="rId57"/>
    <p:sldId id="360" r:id="rId58"/>
    <p:sldId id="328" r:id="rId59"/>
    <p:sldId id="349" r:id="rId60"/>
    <p:sldId id="326" r:id="rId61"/>
    <p:sldId id="312" r:id="rId62"/>
    <p:sldId id="278" r:id="rId63"/>
    <p:sldId id="347" r:id="rId64"/>
    <p:sldId id="276" r:id="rId65"/>
    <p:sldId id="277" r:id="rId66"/>
    <p:sldId id="353" r:id="rId67"/>
    <p:sldId id="327" r:id="rId68"/>
    <p:sldId id="333" r:id="rId69"/>
    <p:sldId id="348" r:id="rId70"/>
    <p:sldId id="340" r:id="rId71"/>
    <p:sldId id="358" r:id="rId72"/>
    <p:sldId id="359" r:id="rId73"/>
    <p:sldId id="354" r:id="rId74"/>
    <p:sldId id="341" r:id="rId7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  <a:srgbClr val="006C31"/>
    <a:srgbClr val="00133A"/>
    <a:srgbClr val="004D86"/>
    <a:srgbClr val="69BD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84" autoAdjust="0"/>
  </p:normalViewPr>
  <p:slideViewPr>
    <p:cSldViewPr>
      <p:cViewPr varScale="1">
        <p:scale>
          <a:sx n="71" d="100"/>
          <a:sy n="71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F400D-13A8-4A4E-B763-0D008BF7228A}" type="datetimeFigureOut">
              <a:rPr lang="en-GB" smtClean="0"/>
              <a:pPr/>
              <a:t>19/07/2012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47201-9CDC-431A-978B-0B3507BE79A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627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the</a:t>
            </a:r>
            <a:r>
              <a:rPr lang="en-GB" baseline="0" dirty="0" smtClean="0"/>
              <a:t> 2v1+v2 as the 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417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TODO: examples</a:t>
            </a:r>
            <a:r>
              <a:rPr lang="en-GB" baseline="0" dirty="0" smtClean="0"/>
              <a:t> of useful 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47201-9CDC-431A-978B-0B3507BE79A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285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7/19/2012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7/19/2012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2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4.wmf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43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6.png"/><Relationship Id="rId4" Type="http://schemas.openxmlformats.org/officeDocument/2006/relationships/image" Target="../media/image14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7.png"/><Relationship Id="rId7" Type="http://schemas.openxmlformats.org/officeDocument/2006/relationships/image" Target="../media/image43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14.wmf"/><Relationship Id="rId9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wmf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wmf"/><Relationship Id="rId5" Type="http://schemas.openxmlformats.org/officeDocument/2006/relationships/image" Target="../media/image83.png"/><Relationship Id="rId4" Type="http://schemas.openxmlformats.org/officeDocument/2006/relationships/image" Target="../media/image14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905000"/>
            <a:ext cx="8050088" cy="2593975"/>
          </a:xfrm>
        </p:spPr>
        <p:txBody>
          <a:bodyPr/>
          <a:lstStyle/>
          <a:p>
            <a:r>
              <a:rPr lang="en-GB" sz="3600" dirty="0" smtClean="0"/>
              <a:t>Vote privacy: </a:t>
            </a:r>
            <a:br>
              <a:rPr lang="en-GB" sz="3600" dirty="0" smtClean="0"/>
            </a:br>
            <a:r>
              <a:rPr lang="en-GB" sz="3600" dirty="0" smtClean="0">
                <a:solidFill>
                  <a:srgbClr val="FF0000"/>
                </a:solidFill>
              </a:rPr>
              <a:t>models</a:t>
            </a:r>
            <a:r>
              <a:rPr lang="en-GB" sz="3600" dirty="0" smtClean="0"/>
              <a:t> and </a:t>
            </a:r>
            <a:r>
              <a:rPr lang="en-GB" sz="3600" dirty="0" smtClean="0">
                <a:solidFill>
                  <a:srgbClr val="FF0000"/>
                </a:solidFill>
              </a:rPr>
              <a:t>cryptographic  underpinnings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err="1" smtClean="0"/>
              <a:t>Bogdan</a:t>
            </a:r>
            <a:r>
              <a:rPr lang="en-GB" sz="2800" dirty="0" smtClean="0"/>
              <a:t> </a:t>
            </a:r>
            <a:r>
              <a:rPr lang="en-GB" sz="2800" dirty="0" err="1" smtClean="0"/>
              <a:t>Warinschi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University of Bristol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20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based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23927" y="1772816"/>
            <a:ext cx="2232249" cy="22413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600" b="1" dirty="0" smtClean="0"/>
              <a:t>Challenger</a:t>
            </a:r>
            <a:endParaRPr lang="en-GB" b="1" dirty="0" smtClean="0"/>
          </a:p>
        </p:txBody>
      </p:sp>
      <p:pic>
        <p:nvPicPr>
          <p:cNvPr id="14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204864"/>
            <a:ext cx="17526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51720" y="206084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Query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979712" y="2924944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Answer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44008" y="4149080"/>
            <a:ext cx="648072" cy="884421"/>
            <a:chOff x="4067944" y="4149080"/>
            <a:chExt cx="648072" cy="884421"/>
          </a:xfrm>
        </p:grpSpPr>
        <p:sp>
          <p:nvSpPr>
            <p:cNvPr id="8" name="Down Arrow 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0/1</a:t>
              </a:r>
              <a:endParaRPr lang="en-GB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467544" y="5033501"/>
                <a:ext cx="784887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smtClean="0"/>
                  <a:t>Security</a:t>
                </a:r>
                <a:r>
                  <a:rPr lang="en-GB" sz="2800" dirty="0" smtClean="0"/>
                  <a:t>: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2800" dirty="0" smtClean="0"/>
                  <a:t> is secure if for any </a:t>
                </a:r>
                <a:r>
                  <a:rPr lang="en-GB" sz="2800" dirty="0" smtClean="0"/>
                  <a:t>adversary </a:t>
                </a:r>
                <a:r>
                  <a:rPr lang="en-GB" sz="2800" dirty="0" smtClean="0"/>
                  <a:t>the probability that  the challenger outputs 1 is </a:t>
                </a:r>
                <a:r>
                  <a:rPr lang="en-GB" sz="2800" dirty="0" smtClean="0"/>
                  <a:t>close to some fixed constant (</a:t>
                </a:r>
                <a:r>
                  <a:rPr lang="en-GB" sz="2800" dirty="0" smtClean="0"/>
                  <a:t>typically 0, or ½)  </a:t>
                </a:r>
                <a:endParaRPr lang="en-GB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33501"/>
                <a:ext cx="7848872" cy="138499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32" t="-396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5419081" y="1412776"/>
                <a:ext cx="1008112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081" y="1412776"/>
                <a:ext cx="1008112" cy="64807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630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Asymmetric Encryption schemes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762938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/>
              <a:t>Setup(</a:t>
            </a:r>
            <a:r>
              <a:rPr lang="el-GR" sz="3200" b="1" dirty="0"/>
              <a:t>ν</a:t>
            </a:r>
            <a:r>
              <a:rPr lang="en-GB" sz="3200" b="1" dirty="0" smtClean="0"/>
              <a:t>)</a:t>
            </a:r>
            <a:r>
              <a:rPr lang="en-GB" sz="3200" dirty="0" smtClean="0"/>
              <a:t>: fixes parameters for the scheme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/>
              <a:t>KG(</a:t>
            </a:r>
            <a:r>
              <a:rPr lang="en-GB" sz="3200" b="1" dirty="0" err="1" smtClean="0"/>
              <a:t>params</a:t>
            </a:r>
            <a:r>
              <a:rPr lang="en-GB" sz="3200" b="1" dirty="0" smtClean="0"/>
              <a:t>)</a:t>
            </a:r>
            <a:r>
              <a:rPr lang="en-GB" sz="3200" dirty="0" smtClean="0"/>
              <a:t>: randomized algorithm that  generates (PK,SK) </a:t>
            </a:r>
            <a:endParaRPr lang="en-GB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/>
              <a:t>ENC</a:t>
            </a:r>
            <a:r>
              <a:rPr lang="en-GB" sz="3200" b="1" baseline="-25000" dirty="0" smtClean="0"/>
              <a:t>PK</a:t>
            </a:r>
            <a:r>
              <a:rPr lang="en-GB" sz="3200" b="1" dirty="0" smtClean="0"/>
              <a:t>(m)</a:t>
            </a:r>
            <a:r>
              <a:rPr lang="en-GB" sz="3200" dirty="0" smtClean="0"/>
              <a:t>: randomized algorithm that generates an encryption of m under PK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b="1" dirty="0" smtClean="0"/>
              <a:t>DEC</a:t>
            </a:r>
            <a:r>
              <a:rPr lang="en-GB" sz="3200" b="1" baseline="-25000" dirty="0" smtClean="0"/>
              <a:t>SK</a:t>
            </a:r>
            <a:r>
              <a:rPr lang="en-GB" sz="3200" b="1" dirty="0" smtClean="0"/>
              <a:t>(C)</a:t>
            </a:r>
            <a:r>
              <a:rPr lang="en-GB" sz="3200" dirty="0" smtClean="0"/>
              <a:t>: deterministic algorithm that calculates the decryption of C under </a:t>
            </a:r>
            <a:r>
              <a:rPr lang="en-GB" sz="3200" dirty="0" err="1" smtClean="0"/>
              <a:t>sk</a:t>
            </a:r>
            <a:endParaRPr lang="en-GB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xmlns="" val="9697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properties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200" b="1" dirty="0" smtClean="0"/>
                  <a:t>Correctness:</a:t>
                </a:r>
                <a:r>
                  <a:rPr lang="en-GB" sz="3200" dirty="0" smtClean="0"/>
                  <a:t> </a:t>
                </a:r>
                <a:r>
                  <a:rPr lang="en-GB" sz="3200" dirty="0" smtClean="0"/>
                  <a:t>for any PK,SK and M:</a:t>
                </a:r>
                <a:br>
                  <a:rPr lang="en-GB" sz="3200" dirty="0" smtClean="0"/>
                </a:br>
                <a:endParaRPr lang="en-GB" sz="3200" dirty="0" smtClean="0"/>
              </a:p>
              <a:p>
                <a:pPr marL="114300" indent="0" algn="ctr">
                  <a:buNone/>
                </a:pPr>
                <a:r>
                  <a:rPr lang="en-GB" sz="3200" dirty="0" smtClean="0"/>
                  <a:t>DEC</a:t>
                </a:r>
                <a:r>
                  <a:rPr lang="en-GB" sz="3200" baseline="-25000" dirty="0" smtClean="0"/>
                  <a:t>SK </a:t>
                </a:r>
                <a:r>
                  <a:rPr lang="en-GB" sz="3200" dirty="0" smtClean="0"/>
                  <a:t>(ENC</a:t>
                </a:r>
                <a:r>
                  <a:rPr lang="en-GB" sz="3200" baseline="-25000" dirty="0"/>
                  <a:t>PK </a:t>
                </a:r>
                <a:r>
                  <a:rPr lang="en-GB" sz="3200" dirty="0" smtClean="0"/>
                  <a:t>(M))=M</a:t>
                </a:r>
              </a:p>
              <a:p>
                <a:endParaRPr lang="en-GB" sz="3200" dirty="0"/>
              </a:p>
              <a:p>
                <a:r>
                  <a:rPr lang="en-GB" sz="3200" b="1" dirty="0" err="1" smtClean="0"/>
                  <a:t>Homomorphicity</a:t>
                </a:r>
                <a:r>
                  <a:rPr lang="en-GB" sz="3200" b="1" dirty="0" smtClean="0"/>
                  <a:t>:</a:t>
                </a:r>
                <a:r>
                  <a:rPr lang="en-GB" sz="3200" dirty="0" smtClean="0"/>
                  <a:t>  </a:t>
                </a:r>
                <a:r>
                  <a:rPr lang="en-GB" sz="3200" dirty="0" smtClean="0"/>
                  <a:t>For any PK, the function ENC</a:t>
                </a:r>
                <a:r>
                  <a:rPr lang="en-GB" sz="3200" baseline="-25000" dirty="0"/>
                  <a:t>PK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( ) is </a:t>
                </a:r>
                <a:r>
                  <a:rPr lang="en-GB" sz="3200" dirty="0" err="1" smtClean="0"/>
                  <a:t>homomorphic</a:t>
                </a:r>
                <a:endParaRPr lang="en-GB" sz="3200" baseline="-25000" dirty="0" smtClean="0"/>
              </a:p>
              <a:p>
                <a:pPr marL="114300" indent="0" algn="ctr">
                  <a:buNone/>
                </a:pPr>
                <a:r>
                  <a:rPr lang="en-GB" sz="2400" dirty="0"/>
                  <a:t/>
                </a:r>
                <a:br>
                  <a:rPr lang="en-GB" sz="2400" dirty="0"/>
                </a:br>
                <a:r>
                  <a:rPr lang="en-GB" sz="3200" dirty="0"/>
                  <a:t>ENC</a:t>
                </a:r>
                <a:r>
                  <a:rPr lang="en-GB" sz="3200" baseline="-25000" dirty="0"/>
                  <a:t>PK</a:t>
                </a:r>
                <a:r>
                  <a:rPr lang="en-GB" sz="3200" dirty="0"/>
                  <a:t>(M</a:t>
                </a:r>
                <a:r>
                  <a:rPr lang="en-GB" sz="3200" baseline="-25000" dirty="0"/>
                  <a:t>1</a:t>
                </a:r>
                <a:r>
                  <a:rPr lang="en-GB" sz="3200" dirty="0"/>
                  <a:t>)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dirty="0"/>
                  <a:t> ENC</a:t>
                </a:r>
                <a:r>
                  <a:rPr lang="en-GB" sz="3200" baseline="-25000" dirty="0"/>
                  <a:t>PK</a:t>
                </a:r>
                <a:r>
                  <a:rPr lang="en-GB" sz="3200" dirty="0"/>
                  <a:t>(M</a:t>
                </a:r>
                <a:r>
                  <a:rPr lang="en-GB" sz="3200" baseline="-25000" dirty="0"/>
                  <a:t>2</a:t>
                </a:r>
                <a:r>
                  <a:rPr lang="en-GB" sz="3200" dirty="0"/>
                  <a:t>) = ENC</a:t>
                </a:r>
                <a:r>
                  <a:rPr lang="en-GB" sz="3200" baseline="-25000" dirty="0"/>
                  <a:t>PK</a:t>
                </a:r>
                <a:r>
                  <a:rPr lang="en-GB" sz="3200" dirty="0"/>
                  <a:t>(M1+M2</a:t>
                </a:r>
                <a:r>
                  <a:rPr lang="en-GB" sz="3200" dirty="0" smtClean="0"/>
                  <a:t>)</a:t>
                </a:r>
                <a:endParaRPr lang="en-GB" sz="3200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40" t="-1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4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GB" dirty="0" smtClean="0"/>
              <a:t>(exponent) </a:t>
            </a:r>
            <a:r>
              <a:rPr lang="en-GB" dirty="0" err="1" smtClean="0"/>
              <a:t>ElGamal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39552" y="1412776"/>
                <a:ext cx="7200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Setup(</a:t>
                </a:r>
                <a:r>
                  <a:rPr lang="el-GR" sz="3200" b="1" dirty="0"/>
                  <a:t>ν</a:t>
                </a:r>
                <a:r>
                  <a:rPr lang="en-GB" sz="3200" b="1" dirty="0" smtClean="0"/>
                  <a:t>)</a:t>
                </a:r>
                <a:r>
                  <a:rPr lang="en-GB" sz="3200" dirty="0" smtClean="0"/>
                  <a:t>: produces a description of  	             (G,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dirty="0" smtClean="0"/>
                  <a:t>)  with generator g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KG</a:t>
                </a:r>
                <a:r>
                  <a:rPr lang="en-GB" sz="3200" b="1" dirty="0" smtClean="0">
                    <a:sym typeface="Wingdings" pitchFamily="2" charset="2"/>
                  </a:rPr>
                  <a:t>(G, g)</a:t>
                </a:r>
                <a:r>
                  <a:rPr lang="en-GB" sz="3200" dirty="0" smtClean="0">
                    <a:sym typeface="Wingdings" pitchFamily="2" charset="2"/>
                  </a:rPr>
                  <a:t>:</a:t>
                </a:r>
                <a:r>
                  <a:rPr lang="en-GB" sz="3200" dirty="0" smtClean="0"/>
                  <a:t>  x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 smtClean="0"/>
                  <a:t>{1,…,|G </a:t>
                </a:r>
                <a:r>
                  <a:rPr lang="en-GB" sz="3200" dirty="0" smtClean="0"/>
                  <a:t>|}; </a:t>
                </a:r>
                <a:r>
                  <a:rPr lang="en-GB" sz="3200" dirty="0" smtClean="0"/>
                  <a:t/>
                </a:r>
                <a:br>
                  <a:rPr lang="en-GB" sz="3200" dirty="0" smtClean="0"/>
                </a:br>
                <a:r>
                  <a:rPr lang="en-GB" sz="3200" dirty="0" smtClean="0"/>
                  <a:t>	             X</a:t>
                </a:r>
                <a:r>
                  <a:rPr lang="en-GB" sz="32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200" dirty="0" err="1" smtClean="0"/>
                  <a:t>g</a:t>
                </a:r>
                <a:r>
                  <a:rPr lang="en-GB" sz="3200" baseline="30000" dirty="0" err="1" smtClean="0"/>
                  <a:t>x</a:t>
                </a:r>
                <a:r>
                  <a:rPr lang="en-GB" sz="3200" dirty="0" smtClean="0"/>
                  <a:t> </a:t>
                </a:r>
                <a:br>
                  <a:rPr lang="en-GB" sz="3200" dirty="0" smtClean="0"/>
                </a:br>
                <a:r>
                  <a:rPr lang="en-GB" sz="3200" dirty="0" smtClean="0"/>
                  <a:t> 	             output (</a:t>
                </a:r>
                <a:r>
                  <a:rPr lang="en-GB" sz="3200" dirty="0" err="1" smtClean="0"/>
                  <a:t>X,x</a:t>
                </a:r>
                <a:r>
                  <a:rPr lang="en-GB" sz="3200" dirty="0" smtClean="0"/>
                  <a:t>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ENC</a:t>
                </a:r>
                <a:r>
                  <a:rPr lang="en-GB" sz="3200" b="1" baseline="-25000" dirty="0" smtClean="0"/>
                  <a:t>X</a:t>
                </a:r>
                <a:r>
                  <a:rPr lang="en-GB" sz="3200" b="1" dirty="0" smtClean="0"/>
                  <a:t>(m)</a:t>
                </a:r>
                <a:r>
                  <a:rPr lang="en-GB" sz="3200" dirty="0" smtClean="0"/>
                  <a:t>: </a:t>
                </a:r>
                <a:r>
                  <a:rPr lang="en-GB" sz="3200" dirty="0" smtClean="0"/>
                  <a:t> </a:t>
                </a:r>
                <a:r>
                  <a:rPr lang="en-GB" sz="3200" dirty="0" smtClean="0"/>
                  <a:t>r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200" dirty="0"/>
                  <a:t>{1,…,|G |};</a:t>
                </a:r>
                <a:r>
                  <a:rPr lang="en-GB" sz="3200" dirty="0"/>
                  <a:t/>
                </a:r>
                <a:br>
                  <a:rPr lang="en-GB" sz="3200" dirty="0"/>
                </a:br>
                <a:r>
                  <a:rPr lang="en-GB" sz="3200" dirty="0" smtClean="0"/>
                  <a:t>		   </a:t>
                </a:r>
                <a:r>
                  <a:rPr lang="en-GB" sz="3200" dirty="0" smtClean="0"/>
                  <a:t>(</a:t>
                </a:r>
                <a:r>
                  <a:rPr lang="en-GB" sz="3200" dirty="0" smtClean="0"/>
                  <a:t>R,C)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200" dirty="0" smtClean="0"/>
                  <a:t>(g</a:t>
                </a:r>
                <a:r>
                  <a:rPr lang="en-GB" sz="3200" baseline="30000" dirty="0" smtClean="0"/>
                  <a:t>r</a:t>
                </a:r>
                <a:r>
                  <a:rPr lang="en-GB" sz="3200" dirty="0" smtClean="0"/>
                  <a:t>,</a:t>
                </a:r>
                <a:r>
                  <a:rPr lang="en-GB" sz="3200" dirty="0"/>
                  <a:t> </a:t>
                </a:r>
                <a:r>
                  <a:rPr lang="en-GB" sz="3200" dirty="0" err="1" smtClean="0"/>
                  <a:t>g</a:t>
                </a:r>
                <a:r>
                  <a:rPr lang="en-GB" sz="3200" baseline="30000" dirty="0" err="1" smtClean="0"/>
                  <a:t>m</a:t>
                </a:r>
                <a:r>
                  <a:rPr lang="en-GB" sz="3200" dirty="0" err="1" smtClean="0"/>
                  <a:t>X</a:t>
                </a:r>
                <a:r>
                  <a:rPr lang="en-GB" sz="3200" baseline="30000" dirty="0" err="1" smtClean="0"/>
                  <a:t>r</a:t>
                </a:r>
                <a:r>
                  <a:rPr lang="en-GB" sz="3200" dirty="0" smtClean="0"/>
                  <a:t>); </a:t>
                </a:r>
                <a:br>
                  <a:rPr lang="en-GB" sz="3200" dirty="0" smtClean="0"/>
                </a:br>
                <a:r>
                  <a:rPr lang="en-GB" sz="3200" dirty="0" smtClean="0"/>
                  <a:t>                  output (R,C)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err="1" smtClean="0"/>
                  <a:t>DEC</a:t>
                </a:r>
                <a:r>
                  <a:rPr lang="en-GB" sz="3200" b="1" baseline="-25000" dirty="0" err="1" smtClean="0"/>
                  <a:t>x</a:t>
                </a:r>
                <a:r>
                  <a:rPr lang="en-GB" sz="3200" b="1" dirty="0" smtClean="0"/>
                  <a:t>((R,C))</a:t>
                </a:r>
                <a:r>
                  <a:rPr lang="en-GB" sz="3200" dirty="0" smtClean="0"/>
                  <a:t>: find </a:t>
                </a:r>
                <a:r>
                  <a:rPr lang="en-GB" sz="3200" dirty="0" smtClean="0"/>
                  <a:t>t </a:t>
                </a:r>
                <a:r>
                  <a:rPr lang="en-GB" sz="3200" dirty="0" smtClean="0"/>
                  <a:t>such  that </a:t>
                </a:r>
                <a:r>
                  <a:rPr lang="en-GB" sz="3200" dirty="0" err="1" smtClean="0"/>
                  <a:t>g</a:t>
                </a:r>
                <a:r>
                  <a:rPr lang="en-GB" sz="3200" baseline="30000" dirty="0" err="1" smtClean="0"/>
                  <a:t>t</a:t>
                </a:r>
                <a:r>
                  <a:rPr lang="en-GB" sz="3200" dirty="0" smtClean="0"/>
                  <a:t>=C/R</a:t>
                </a:r>
                <a:r>
                  <a:rPr lang="en-GB" sz="3200" baseline="30000" dirty="0" smtClean="0"/>
                  <a:t>x</a:t>
                </a:r>
                <a:r>
                  <a:rPr lang="en-GB" sz="3200" baseline="30000" dirty="0" smtClean="0"/>
                  <a:t/>
                </a:r>
                <a:br>
                  <a:rPr lang="en-GB" sz="3200" baseline="30000" dirty="0" smtClean="0"/>
                </a:br>
                <a:r>
                  <a:rPr lang="en-GB" sz="3200" baseline="30000" dirty="0" smtClean="0"/>
                  <a:t>	</a:t>
                </a:r>
                <a:r>
                  <a:rPr lang="en-GB" sz="3200" dirty="0" smtClean="0"/>
                  <a:t>                 output m</a:t>
                </a:r>
                <a:endParaRPr lang="en-GB" sz="3200" baseline="300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7200800" cy="501675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948" t="-1580" b="-3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60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properties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indent="-457200"/>
                <a:r>
                  <a:rPr lang="en-GB" sz="3800" b="1" dirty="0"/>
                  <a:t>ENC</a:t>
                </a:r>
                <a:r>
                  <a:rPr lang="en-GB" sz="3800" b="1" baseline="-25000" dirty="0"/>
                  <a:t>X</a:t>
                </a:r>
                <a:r>
                  <a:rPr lang="en-GB" sz="3800" b="1" dirty="0"/>
                  <a:t>(m)</a:t>
                </a:r>
                <a:r>
                  <a:rPr lang="en-GB" sz="3800" dirty="0"/>
                  <a:t>:  (R,C) </a:t>
                </a:r>
                <a14:m>
                  <m:oMath xmlns:m="http://schemas.openxmlformats.org/officeDocument/2006/math">
                    <m:r>
                      <a:rPr lang="en-GB" sz="3800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3800" dirty="0"/>
                  <a:t>(g</a:t>
                </a:r>
                <a:r>
                  <a:rPr lang="en-GB" sz="3800" baseline="30000" dirty="0"/>
                  <a:t>r</a:t>
                </a:r>
                <a:r>
                  <a:rPr lang="en-GB" sz="3800" dirty="0"/>
                  <a:t>,</a:t>
                </a:r>
                <a:r>
                  <a:rPr lang="en-GB" sz="3800" dirty="0"/>
                  <a:t> </a:t>
                </a:r>
                <a:r>
                  <a:rPr lang="en-GB" sz="3800" dirty="0" err="1"/>
                  <a:t>g</a:t>
                </a:r>
                <a:r>
                  <a:rPr lang="en-GB" sz="3800" baseline="30000" dirty="0" err="1"/>
                  <a:t>m</a:t>
                </a:r>
                <a:r>
                  <a:rPr lang="en-GB" sz="3800" dirty="0" err="1"/>
                  <a:t>X</a:t>
                </a:r>
                <a:r>
                  <a:rPr lang="en-GB" sz="3800" baseline="30000" dirty="0" err="1"/>
                  <a:t>r</a:t>
                </a:r>
                <a:r>
                  <a:rPr lang="en-GB" sz="3800" dirty="0"/>
                  <a:t>); </a:t>
                </a:r>
                <a:br>
                  <a:rPr lang="en-GB" sz="3800" dirty="0"/>
                </a:br>
                <a:r>
                  <a:rPr lang="en-GB" sz="3800" dirty="0"/>
                  <a:t>                </a:t>
                </a:r>
                <a:r>
                  <a:rPr lang="en-GB" sz="3800" dirty="0" smtClean="0"/>
                  <a:t>   </a:t>
                </a:r>
                <a:r>
                  <a:rPr lang="en-GB" sz="3800" dirty="0"/>
                  <a:t>output (R,C) </a:t>
                </a:r>
              </a:p>
              <a:p>
                <a:pPr marL="457200" indent="-457200"/>
                <a:r>
                  <a:rPr lang="en-GB" sz="3800" b="1" dirty="0" err="1"/>
                  <a:t>DEC</a:t>
                </a:r>
                <a:r>
                  <a:rPr lang="en-GB" sz="3800" b="1" baseline="-25000" dirty="0" err="1"/>
                  <a:t>x</a:t>
                </a:r>
                <a:r>
                  <a:rPr lang="en-GB" sz="3800" b="1" dirty="0"/>
                  <a:t>((R,C))</a:t>
                </a:r>
                <a:r>
                  <a:rPr lang="en-GB" sz="3800" dirty="0"/>
                  <a:t>: find t such  that </a:t>
                </a:r>
                <a:r>
                  <a:rPr lang="en-GB" sz="3800" dirty="0" err="1"/>
                  <a:t>g</a:t>
                </a:r>
                <a:r>
                  <a:rPr lang="en-GB" sz="3800" baseline="30000" dirty="0" err="1"/>
                  <a:t>t</a:t>
                </a:r>
                <a:r>
                  <a:rPr lang="en-GB" sz="3800" dirty="0"/>
                  <a:t>=C/R</a:t>
                </a:r>
                <a:r>
                  <a:rPr lang="en-GB" sz="3800" baseline="30000" dirty="0"/>
                  <a:t>x</a:t>
                </a:r>
                <a:br>
                  <a:rPr lang="en-GB" sz="3800" baseline="30000" dirty="0"/>
                </a:br>
                <a:r>
                  <a:rPr lang="en-GB" sz="3800" baseline="30000" dirty="0"/>
                  <a:t>	</a:t>
                </a:r>
                <a:r>
                  <a:rPr lang="en-GB" sz="3800" dirty="0"/>
                  <a:t>                 output </a:t>
                </a:r>
                <a:r>
                  <a:rPr lang="en-GB" sz="3800" dirty="0" smtClean="0"/>
                  <a:t>t</a:t>
                </a:r>
                <a:endParaRPr lang="en-GB" sz="3800" baseline="30000" dirty="0"/>
              </a:p>
              <a:p>
                <a:endParaRPr lang="en-GB" sz="3800" dirty="0"/>
              </a:p>
              <a:p>
                <a:r>
                  <a:rPr lang="en-GB" sz="3800" b="1" dirty="0" smtClean="0"/>
                  <a:t>Correctness:</a:t>
                </a:r>
                <a:r>
                  <a:rPr lang="en-GB" sz="3800" dirty="0" smtClean="0"/>
                  <a:t>  </a:t>
                </a:r>
                <a:br>
                  <a:rPr lang="en-GB" sz="3800" dirty="0" smtClean="0"/>
                </a:br>
                <a:r>
                  <a:rPr lang="en-GB" sz="3800" dirty="0" smtClean="0"/>
                  <a:t>   </a:t>
                </a:r>
                <a:r>
                  <a:rPr lang="en-GB" sz="3800" dirty="0" smtClean="0"/>
                  <a:t>output </a:t>
                </a:r>
                <a:r>
                  <a:rPr lang="en-GB" sz="3800" b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GB" sz="3800" dirty="0" smtClean="0"/>
                  <a:t> such that </a:t>
                </a:r>
                <a:r>
                  <a:rPr lang="en-GB" sz="3800" dirty="0" err="1" smtClean="0"/>
                  <a:t>g</a:t>
                </a:r>
                <a:r>
                  <a:rPr lang="en-GB" sz="3800" b="1" baseline="30000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GB" sz="3800" baseline="30000" dirty="0" smtClean="0"/>
                  <a:t> </a:t>
                </a:r>
                <a:r>
                  <a:rPr lang="en-GB" sz="3800" dirty="0" smtClean="0"/>
                  <a:t>= </a:t>
                </a:r>
                <a:r>
                  <a:rPr lang="en-GB" sz="3800" dirty="0" err="1" smtClean="0"/>
                  <a:t>g</a:t>
                </a:r>
                <a:r>
                  <a:rPr lang="en-GB" sz="3800" baseline="30000" dirty="0" err="1" smtClean="0"/>
                  <a:t>m</a:t>
                </a:r>
                <a:r>
                  <a:rPr lang="en-GB" sz="3800" dirty="0" err="1" smtClean="0"/>
                  <a:t>X</a:t>
                </a:r>
                <a:r>
                  <a:rPr lang="en-GB" sz="3800" baseline="30000" dirty="0" err="1" smtClean="0"/>
                  <a:t>r</a:t>
                </a:r>
                <a:r>
                  <a:rPr lang="en-GB" sz="3800" dirty="0" smtClean="0"/>
                  <a:t>/</a:t>
                </a:r>
                <a:r>
                  <a:rPr lang="en-GB" sz="3800" dirty="0" err="1" smtClean="0"/>
                  <a:t>g</a:t>
                </a:r>
                <a:r>
                  <a:rPr lang="en-GB" sz="3800" baseline="30000" dirty="0" err="1" smtClean="0"/>
                  <a:t>xr</a:t>
                </a:r>
                <a:r>
                  <a:rPr lang="en-GB" sz="3800" dirty="0" smtClean="0"/>
                  <a:t> </a:t>
                </a:r>
                <a:r>
                  <a:rPr lang="en-GB" sz="3800" dirty="0" smtClean="0"/>
                  <a:t>= </a:t>
                </a:r>
                <a:r>
                  <a:rPr lang="en-GB" sz="3800" dirty="0" err="1" smtClean="0"/>
                  <a:t>g</a:t>
                </a:r>
                <a:r>
                  <a:rPr lang="en-GB" sz="3800" baseline="30000" dirty="0" err="1" smtClean="0"/>
                  <a:t>m</a:t>
                </a:r>
                <a:r>
                  <a:rPr lang="en-GB" sz="3800" dirty="0" err="1" smtClean="0"/>
                  <a:t>X</a:t>
                </a:r>
                <a:r>
                  <a:rPr lang="en-GB" sz="3800" baseline="30000" dirty="0" err="1" smtClean="0"/>
                  <a:t>r</a:t>
                </a:r>
                <a:r>
                  <a:rPr lang="en-GB" sz="3800" dirty="0" smtClean="0"/>
                  <a:t>/</a:t>
                </a:r>
                <a:r>
                  <a:rPr lang="en-GB" sz="3800" dirty="0" err="1" smtClean="0"/>
                  <a:t>X</a:t>
                </a:r>
                <a:r>
                  <a:rPr lang="en-GB" sz="3800" baseline="30000" dirty="0" err="1" smtClean="0"/>
                  <a:t>r</a:t>
                </a:r>
                <a:r>
                  <a:rPr lang="en-GB" sz="3800" dirty="0" smtClean="0"/>
                  <a:t>=</a:t>
                </a:r>
                <a:r>
                  <a:rPr lang="en-GB" sz="3800" dirty="0" err="1" smtClean="0"/>
                  <a:t>g</a:t>
                </a:r>
                <a:r>
                  <a:rPr lang="en-GB" sz="3800" baseline="30000" dirty="0" err="1" smtClean="0"/>
                  <a:t>m</a:t>
                </a:r>
                <a:r>
                  <a:rPr lang="en-GB" sz="3800" dirty="0" smtClean="0"/>
                  <a:t> </a:t>
                </a:r>
                <a:endParaRPr lang="en-GB" sz="3800" dirty="0"/>
              </a:p>
              <a:p>
                <a:endParaRPr lang="en-GB" sz="3800" dirty="0" smtClean="0"/>
              </a:p>
              <a:p>
                <a:r>
                  <a:rPr lang="en-GB" sz="3800" b="1" dirty="0" err="1" smtClean="0"/>
                  <a:t>Homorphicity</a:t>
                </a:r>
                <a:r>
                  <a:rPr lang="en-GB" sz="3800" b="1" dirty="0" smtClean="0"/>
                  <a:t>:</a:t>
                </a:r>
              </a:p>
              <a:p>
                <a:pPr marL="114300" indent="0" algn="ctr">
                  <a:buNone/>
                </a:pPr>
                <a:r>
                  <a:rPr lang="en-GB" sz="3800" dirty="0" smtClean="0"/>
                  <a:t>(g</a:t>
                </a:r>
                <a:r>
                  <a:rPr lang="en-GB" sz="3800" baseline="30000" dirty="0" smtClean="0"/>
                  <a:t>r</a:t>
                </a:r>
                <a:r>
                  <a:rPr lang="en-GB" sz="3800" dirty="0"/>
                  <a:t>, g</a:t>
                </a:r>
                <a:r>
                  <a:rPr lang="en-GB" sz="3800" baseline="30000" dirty="0"/>
                  <a:t>v1</a:t>
                </a:r>
                <a:r>
                  <a:rPr lang="en-GB" sz="3800" dirty="0"/>
                  <a:t>X</a:t>
                </a:r>
                <a:r>
                  <a:rPr lang="en-GB" sz="3800" baseline="30000" dirty="0"/>
                  <a:t>r</a:t>
                </a:r>
                <a:r>
                  <a:rPr lang="en-GB" sz="3800" dirty="0"/>
                  <a:t>) </a:t>
                </a:r>
                <a14:m>
                  <m:oMath xmlns:m="http://schemas.openxmlformats.org/officeDocument/2006/math">
                    <m:r>
                      <a:rPr lang="en-GB" sz="3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800" dirty="0"/>
                  <a:t> (</a:t>
                </a:r>
                <a:r>
                  <a:rPr lang="en-GB" sz="3800" dirty="0" err="1"/>
                  <a:t>g</a:t>
                </a:r>
                <a:r>
                  <a:rPr lang="en-GB" sz="3800" baseline="30000" dirty="0" err="1"/>
                  <a:t>s</a:t>
                </a:r>
                <a:r>
                  <a:rPr lang="en-GB" sz="3800" dirty="0"/>
                  <a:t>, g</a:t>
                </a:r>
                <a:r>
                  <a:rPr lang="en-GB" sz="3800" baseline="30000" dirty="0"/>
                  <a:t>v2</a:t>
                </a:r>
                <a:r>
                  <a:rPr lang="en-GB" sz="3800" dirty="0"/>
                  <a:t>X</a:t>
                </a:r>
                <a:r>
                  <a:rPr lang="en-GB" sz="3800" baseline="30000" dirty="0"/>
                  <a:t>s</a:t>
                </a:r>
                <a:r>
                  <a:rPr lang="en-GB" sz="3800" dirty="0"/>
                  <a:t>) = </a:t>
                </a:r>
                <a:r>
                  <a:rPr lang="en-GB" sz="3800" dirty="0" smtClean="0"/>
                  <a:t>(</a:t>
                </a:r>
                <a:r>
                  <a:rPr lang="en-GB" sz="3800" dirty="0" err="1"/>
                  <a:t>g</a:t>
                </a:r>
                <a:r>
                  <a:rPr lang="en-GB" sz="3800" baseline="30000" dirty="0" err="1"/>
                  <a:t>q</a:t>
                </a:r>
                <a:r>
                  <a:rPr lang="en-GB" sz="3800" dirty="0"/>
                  <a:t>, g</a:t>
                </a:r>
                <a:r>
                  <a:rPr lang="en-GB" sz="3800" baseline="30000" dirty="0"/>
                  <a:t>v1+v2</a:t>
                </a:r>
                <a:r>
                  <a:rPr lang="en-GB" sz="3800" dirty="0"/>
                  <a:t>X</a:t>
                </a:r>
                <a:r>
                  <a:rPr lang="en-GB" sz="3800" baseline="30000" dirty="0"/>
                  <a:t>q</a:t>
                </a:r>
                <a:r>
                  <a:rPr lang="en-GB" sz="3800" dirty="0"/>
                  <a:t>)</a:t>
                </a:r>
              </a:p>
              <a:p>
                <a:pPr marL="114300" indent="0" algn="ctr">
                  <a:buNone/>
                </a:pPr>
                <a:r>
                  <a:rPr lang="en-GB" sz="3800" dirty="0" smtClean="0"/>
                  <a:t>where </a:t>
                </a:r>
                <a:r>
                  <a:rPr lang="en-GB" sz="3800" dirty="0"/>
                  <a:t>q=</a:t>
                </a:r>
                <a:r>
                  <a:rPr lang="en-GB" sz="3800" dirty="0" err="1"/>
                  <a:t>r+s</a:t>
                </a:r>
                <a:endParaRPr lang="en-GB" sz="3800" dirty="0"/>
              </a:p>
              <a:p>
                <a:endParaRPr lang="en-GB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40" t="-2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0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IND-CPA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3923928" y="2132856"/>
                <a:ext cx="3168352" cy="350893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r>
                  <a:rPr lang="en-GB" sz="2400" b="1" dirty="0" smtClean="0"/>
                  <a:t>  </a:t>
                </a:r>
                <a:r>
                  <a:rPr lang="en-GB" sz="2400" b="1" dirty="0" smtClean="0"/>
                  <a:t>par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Setup()</a:t>
                </a:r>
              </a:p>
              <a:p>
                <a:r>
                  <a:rPr lang="en-GB" sz="2400" b="1" dirty="0" smtClean="0"/>
                  <a:t>  (PK,SK )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b="1" dirty="0" smtClean="0"/>
                  <a:t> Kg (par)</a:t>
                </a:r>
              </a:p>
              <a:p>
                <a:endParaRPr lang="en-GB" sz="2400" b="1" dirty="0" smtClean="0"/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b</a:t>
                </a:r>
                <a14:m>
                  <m:oMath xmlns:m="http://schemas.openxmlformats.org/officeDocument/2006/math">
                    <m:r>
                      <a:rPr lang="en-GB" sz="2400" b="1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 ←{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sz="2400" b="1" dirty="0" smtClean="0"/>
              </a:p>
              <a:p>
                <a:r>
                  <a:rPr lang="en-GB" sz="2400" b="1" dirty="0" smtClean="0"/>
                  <a:t>   C</a:t>
                </a:r>
                <a:r>
                  <a:rPr lang="en-GB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smtClean="0"/>
                  <a:t>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(M</a:t>
                </a:r>
                <a:r>
                  <a:rPr lang="en-GB" sz="2400" b="1" baseline="-25000" dirty="0" smtClean="0"/>
                  <a:t>b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baseline="-25000" dirty="0"/>
              </a:p>
              <a:p>
                <a:r>
                  <a:rPr lang="en-GB" sz="2400" b="1" dirty="0" smtClean="0"/>
                  <a:t>  win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</a:t>
                </a:r>
                <a:r>
                  <a:rPr lang="en-GB" sz="2400" b="1" dirty="0" smtClean="0"/>
                  <a:t>d=b</a:t>
                </a:r>
                <a:endParaRPr lang="en-GB" sz="2000" b="1" dirty="0" smtClean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32856"/>
                <a:ext cx="3168352" cy="350893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832611"/>
            <a:ext cx="17526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51720" y="1988840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 Key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979712" y="2708920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PK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84068" y="5712931"/>
            <a:ext cx="648072" cy="884421"/>
            <a:chOff x="4067944" y="4149080"/>
            <a:chExt cx="648072" cy="884421"/>
          </a:xfrm>
        </p:grpSpPr>
        <p:sp>
          <p:nvSpPr>
            <p:cNvPr id="8" name="Down Arrow 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5496" y="1412776"/>
                <a:ext cx="59350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Security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for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Setup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Kg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Enc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Dec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12776"/>
                <a:ext cx="5935023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2123728" y="3429000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r>
              <a:rPr lang="en-GB" baseline="-25000" dirty="0" smtClean="0"/>
              <a:t>0</a:t>
            </a:r>
            <a:r>
              <a:rPr lang="en-GB" dirty="0" smtClean="0"/>
              <a:t>,M</a:t>
            </a:r>
            <a:r>
              <a:rPr lang="en-GB" baseline="-25000" dirty="0" smtClean="0"/>
              <a:t>I</a:t>
            </a:r>
            <a:endParaRPr lang="en-GB" baseline="-25000" dirty="0"/>
          </a:p>
        </p:txBody>
      </p:sp>
      <p:sp>
        <p:nvSpPr>
          <p:cNvPr id="20" name="Right Arrow 19"/>
          <p:cNvSpPr/>
          <p:nvPr/>
        </p:nvSpPr>
        <p:spPr>
          <a:xfrm flipH="1">
            <a:off x="1979712" y="4077072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2051720" y="4797152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Guess 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6516216" y="1556792"/>
                <a:ext cx="792088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556792"/>
                <a:ext cx="792088" cy="86409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405118" y="3717032"/>
            <a:ext cx="7848872" cy="2304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 smtClean="0"/>
              <a:t>Theorem</a:t>
            </a:r>
            <a:r>
              <a:rPr lang="en-GB" sz="3200" dirty="0" err="1" smtClean="0"/>
              <a:t>:If</a:t>
            </a:r>
            <a:r>
              <a:rPr lang="en-GB" sz="3200" dirty="0" smtClean="0"/>
              <a:t> the DDH problem is hard in G then the </a:t>
            </a:r>
            <a:r>
              <a:rPr lang="en-GB" sz="3200" dirty="0" err="1" smtClean="0"/>
              <a:t>ElGamal</a:t>
            </a:r>
            <a:r>
              <a:rPr lang="en-GB" sz="3200" dirty="0" smtClean="0"/>
              <a:t> encryption scheme is </a:t>
            </a:r>
            <a:r>
              <a:rPr lang="en-GB" sz="3200" dirty="0"/>
              <a:t>IND-CPA </a:t>
            </a:r>
            <a:r>
              <a:rPr lang="en-GB" sz="3200" dirty="0" smtClean="0"/>
              <a:t>secure.</a:t>
            </a:r>
            <a:endParaRPr lang="en-GB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378634" y="2276872"/>
            <a:ext cx="7848872" cy="11521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Good definition?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ounded Rectangle 18"/>
              <p:cNvSpPr/>
              <p:nvPr/>
            </p:nvSpPr>
            <p:spPr>
              <a:xfrm>
                <a:off x="395536" y="764704"/>
                <a:ext cx="7848872" cy="1152128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sz="3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 smtClean="0"/>
                  <a:t>is IND-CPA secure if </a:t>
                </a:r>
                <a:r>
                  <a:rPr lang="en-GB" sz="3200" dirty="0" err="1" smtClean="0"/>
                  <a:t>Pr</a:t>
                </a:r>
                <a:r>
                  <a:rPr lang="en-GB" sz="3200" dirty="0" smtClean="0"/>
                  <a:t>[win] ~ 1/2</a:t>
                </a:r>
                <a:endParaRPr lang="en-GB" sz="3200" dirty="0"/>
              </a:p>
            </p:txBody>
          </p:sp>
        </mc:Choice>
        <mc:Fallback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7848872" cy="1152128"/>
              </a:xfrm>
              <a:prstGeom prst="round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008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18" grpId="0" animBg="1"/>
      <p:bldP spid="16" grpId="0" animBg="1"/>
      <p:bldP spid="20" grpId="0" animBg="1"/>
      <p:bldP spid="21" grpId="0" animBg="1"/>
      <p:bldP spid="7" grpId="0" animBg="1"/>
      <p:bldP spid="17" grpId="0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pass voting scheme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0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64802" y="1052157"/>
            <a:ext cx="1067718" cy="4039277"/>
            <a:chOff x="4464802" y="1052157"/>
            <a:chExt cx="1067718" cy="4039277"/>
          </a:xfrm>
        </p:grpSpPr>
        <p:sp>
          <p:nvSpPr>
            <p:cNvPr id="6" name="Rectangle 5"/>
            <p:cNvSpPr/>
            <p:nvPr/>
          </p:nvSpPr>
          <p:spPr>
            <a:xfrm>
              <a:off x="4464802" y="1563042"/>
              <a:ext cx="1067718" cy="3528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518401" y="1052157"/>
              <a:ext cx="9605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BB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7058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ight Arrow 9"/>
              <p:cNvSpPr/>
              <p:nvPr/>
            </p:nvSpPr>
            <p:spPr>
              <a:xfrm>
                <a:off x="1619672" y="177906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79066"/>
                <a:ext cx="2254980" cy="864096"/>
              </a:xfrm>
              <a:prstGeom prst="rightArrow">
                <a:avLst/>
              </a:prstGeom>
              <a:blipFill rotWithShape="1">
                <a:blip r:embed="rId3" cstate="print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7386" y="139462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48" y="2931194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ight Arrow 12"/>
              <p:cNvSpPr/>
              <p:nvPr/>
            </p:nvSpPr>
            <p:spPr>
              <a:xfrm>
                <a:off x="1619672" y="285918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2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9186"/>
                <a:ext cx="2254980" cy="864096"/>
              </a:xfrm>
              <a:prstGeom prst="rightArrow">
                <a:avLst/>
              </a:prstGeom>
              <a:blipFill rotWithShape="1">
                <a:blip r:embed="rId4" cstate="print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16265" y="261392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p:pic>
        <p:nvPicPr>
          <p:cNvPr id="1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5762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Right Arrow 17"/>
              <p:cNvSpPr/>
              <p:nvPr/>
            </p:nvSpPr>
            <p:spPr>
              <a:xfrm>
                <a:off x="1619672" y="4233754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err="1" smtClean="0"/>
                  <a:t>C</a:t>
                </a:r>
                <a:r>
                  <a:rPr lang="en-GB" sz="2400" b="1" baseline="-25000" dirty="0" err="1" smtClean="0"/>
                  <a:t>n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n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>
          <p:sp>
            <p:nvSpPr>
              <p:cNvPr id="18" name="Right Arrow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233754"/>
                <a:ext cx="2254980" cy="864096"/>
              </a:xfrm>
              <a:prstGeom prst="rightArrow">
                <a:avLst/>
              </a:prstGeom>
              <a:blipFill rotWithShape="1">
                <a:blip r:embed="rId5" cstate="print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27837" y="3939306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P</a:t>
            </a:r>
            <a:r>
              <a:rPr lang="en-GB" sz="2800" baseline="-25000" dirty="0" err="1" smtClean="0"/>
              <a:t>n</a:t>
            </a:r>
            <a:r>
              <a:rPr lang="en-GB" sz="2800" dirty="0" smtClean="0"/>
              <a:t>: </a:t>
            </a:r>
            <a:r>
              <a:rPr lang="en-GB" sz="2800" dirty="0" err="1" smtClean="0"/>
              <a:t>v</a:t>
            </a:r>
            <a:r>
              <a:rPr lang="en-GB" sz="2800" baseline="-25000" dirty="0" err="1" smtClean="0"/>
              <a:t>n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4572000" y="1918726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2916233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4008" y="4284385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err="1" smtClean="0">
                <a:solidFill>
                  <a:schemeClr val="bg1"/>
                </a:solidFill>
              </a:rPr>
              <a:t>n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74652" y="833380"/>
            <a:ext cx="3056145" cy="1459324"/>
            <a:chOff x="3874652" y="833380"/>
            <a:chExt cx="3056145" cy="1459324"/>
          </a:xfrm>
        </p:grpSpPr>
        <p:grpSp>
          <p:nvGrpSpPr>
            <p:cNvPr id="22" name="Group 21"/>
            <p:cNvGrpSpPr/>
            <p:nvPr/>
          </p:nvGrpSpPr>
          <p:grpSpPr>
            <a:xfrm>
              <a:off x="5721497" y="833380"/>
              <a:ext cx="1209300" cy="1459324"/>
              <a:chOff x="6930797" y="692696"/>
              <a:chExt cx="1209300" cy="1459324"/>
            </a:xfrm>
          </p:grpSpPr>
          <p:pic>
            <p:nvPicPr>
              <p:cNvPr id="2050" name="Picture 2" descr="C:\Users\toshiba\AppData\Local\Microsoft\Windows\Temporary Internet Files\Content.IE5\CMVHZYSO\MC900390752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0797" y="692696"/>
                <a:ext cx="1209300" cy="1360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35447" y="1628800"/>
                <a:ext cx="604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SK</a:t>
                </a:r>
                <a:endParaRPr lang="en-GB" sz="28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74652" y="1039822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ounded Rectangular Callout 25"/>
              <p:cNvSpPr/>
              <p:nvPr/>
            </p:nvSpPr>
            <p:spPr>
              <a:xfrm>
                <a:off x="5220072" y="3163128"/>
                <a:ext cx="3600400" cy="1534732"/>
              </a:xfrm>
              <a:prstGeom prst="wedgeRoundRectCallout">
                <a:avLst>
                  <a:gd name="adj1" fmla="val -13315"/>
                  <a:gd name="adj2" fmla="val -168068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Use SK to </a:t>
                </a:r>
                <a:r>
                  <a:rPr lang="en-GB" sz="2400" b="1" dirty="0"/>
                  <a:t>obtain v</a:t>
                </a:r>
                <a:r>
                  <a:rPr lang="en-GB" sz="2400" b="1" baseline="-25000" dirty="0"/>
                  <a:t>1</a:t>
                </a:r>
                <a:r>
                  <a:rPr lang="en-GB" sz="2400" b="1" dirty="0"/>
                  <a:t>,… </a:t>
                </a:r>
                <a:r>
                  <a:rPr lang="en-GB" sz="2400" b="1" dirty="0" err="1"/>
                  <a:t>v</a:t>
                </a:r>
                <a:r>
                  <a:rPr lang="en-GB" sz="2400" b="1" baseline="-25000" dirty="0" err="1"/>
                  <a:t>n</a:t>
                </a:r>
                <a:r>
                  <a:rPr lang="en-GB" sz="2400" b="1" dirty="0" smtClean="0"/>
                  <a:t>. Compute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2400" b="1" dirty="0" smtClean="0"/>
                  <a:t>(v</a:t>
                </a:r>
                <a:r>
                  <a:rPr lang="en-GB" sz="2400" b="1" baseline="-25000" dirty="0" smtClean="0"/>
                  <a:t>1</a:t>
                </a:r>
                <a:r>
                  <a:rPr lang="en-GB" sz="2400" b="1" dirty="0" smtClean="0"/>
                  <a:t>,v</a:t>
                </a:r>
                <a:r>
                  <a:rPr lang="en-GB" sz="2400" b="1" baseline="-25000" dirty="0" smtClean="0"/>
                  <a:t>2</a:t>
                </a:r>
                <a:r>
                  <a:rPr lang="en-GB" sz="2400" b="1" dirty="0" smtClean="0"/>
                  <a:t>,…,</a:t>
                </a:r>
                <a:r>
                  <a:rPr lang="en-GB" sz="2400" b="1" dirty="0" err="1" smtClean="0"/>
                  <a:t>v</a:t>
                </a:r>
                <a:r>
                  <a:rPr lang="en-GB" sz="2400" b="1" baseline="-25000" dirty="0" err="1" smtClean="0"/>
                  <a:t>n</a:t>
                </a:r>
                <a:r>
                  <a:rPr lang="en-GB" sz="2400" b="1" dirty="0" smtClean="0"/>
                  <a:t>)</a:t>
                </a:r>
                <a:endParaRPr lang="en-GB" b="1" dirty="0"/>
              </a:p>
            </p:txBody>
          </p:sp>
        </mc:Choice>
        <mc:Fallback>
          <p:sp>
            <p:nvSpPr>
              <p:cNvPr id="26" name="Rounded 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163128"/>
                <a:ext cx="3600400" cy="1534732"/>
              </a:xfrm>
              <a:prstGeom prst="wedgeRoundRectCallout">
                <a:avLst>
                  <a:gd name="adj1" fmla="val -13315"/>
                  <a:gd name="adj2" fmla="val -168068"/>
                  <a:gd name="adj3" fmla="val 16667"/>
                </a:avLst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406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23" grpId="0"/>
      <p:bldP spid="24" grpId="0"/>
      <p:bldP spid="2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Syntax of SPS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Setup(</a:t>
            </a:r>
            <a:r>
              <a:rPr lang="el-GR" sz="3200" b="1" dirty="0" smtClean="0"/>
              <a:t>ν</a:t>
            </a:r>
            <a:r>
              <a:rPr lang="en-GB" sz="3200" b="1" dirty="0" smtClean="0"/>
              <a:t>)</a:t>
            </a:r>
            <a:r>
              <a:rPr lang="en-GB" sz="3200" dirty="0" smtClean="0"/>
              <a:t>: generates (</a:t>
            </a:r>
            <a:r>
              <a:rPr lang="en-GB" sz="3200" b="1" dirty="0" err="1" smtClean="0"/>
              <a:t>x</a:t>
            </a:r>
            <a:r>
              <a:rPr lang="en-GB" sz="3200" dirty="0" err="1" smtClean="0"/>
              <a:t>,</a:t>
            </a:r>
            <a:r>
              <a:rPr lang="en-GB" sz="3200" b="1" dirty="0" err="1" smtClean="0"/>
              <a:t>y</a:t>
            </a:r>
            <a:r>
              <a:rPr lang="en-GB" sz="3200" dirty="0" err="1" smtClean="0"/>
              <a:t>,</a:t>
            </a:r>
            <a:r>
              <a:rPr lang="en-GB" sz="3200" b="1" dirty="0" err="1" smtClean="0"/>
              <a:t>BB</a:t>
            </a:r>
            <a:r>
              <a:rPr lang="en-GB" sz="3200" dirty="0" smtClean="0"/>
              <a:t>) secret information for tallying, public information parameters of the scheme, initial </a:t>
            </a:r>
            <a:r>
              <a:rPr lang="en-GB" sz="3200" b="1" dirty="0" smtClean="0"/>
              <a:t>BB</a:t>
            </a:r>
            <a:r>
              <a:rPr lang="en-GB" sz="3200" dirty="0" smtClean="0"/>
              <a:t> </a:t>
            </a:r>
          </a:p>
          <a:p>
            <a:r>
              <a:rPr lang="en-GB" sz="3200" b="1" dirty="0" smtClean="0"/>
              <a:t>Vote(</a:t>
            </a:r>
            <a:r>
              <a:rPr lang="en-GB" sz="3200" b="1" dirty="0" err="1" smtClean="0"/>
              <a:t>y,v</a:t>
            </a:r>
            <a:r>
              <a:rPr lang="en-GB" sz="3200" b="1" dirty="0" smtClean="0"/>
              <a:t>)</a:t>
            </a:r>
            <a:r>
              <a:rPr lang="en-GB" sz="3200" dirty="0" smtClean="0"/>
              <a:t>: the algorithm run by each voter to produce a ballot </a:t>
            </a:r>
            <a:r>
              <a:rPr lang="en-GB" sz="3200" b="1" dirty="0" smtClean="0"/>
              <a:t>b</a:t>
            </a:r>
            <a:endParaRPr lang="en-GB" sz="3200" b="1" dirty="0"/>
          </a:p>
          <a:p>
            <a:r>
              <a:rPr lang="en-GB" sz="3200" b="1" dirty="0" smtClean="0"/>
              <a:t>Ballot(</a:t>
            </a:r>
            <a:r>
              <a:rPr lang="en-GB" sz="3200" b="1" dirty="0" err="1" smtClean="0"/>
              <a:t>BB,b</a:t>
            </a:r>
            <a:r>
              <a:rPr lang="en-GB" sz="3200" b="1" dirty="0" smtClean="0"/>
              <a:t>)</a:t>
            </a:r>
            <a:r>
              <a:rPr lang="en-GB" sz="3200" dirty="0" smtClean="0"/>
              <a:t>: run by the bulleting board; outputs new </a:t>
            </a:r>
            <a:r>
              <a:rPr lang="en-GB" sz="3200" b="1" dirty="0" smtClean="0"/>
              <a:t>BB</a:t>
            </a:r>
            <a:r>
              <a:rPr lang="en-GB" sz="3200" dirty="0" smtClean="0"/>
              <a:t> and accept/reject</a:t>
            </a:r>
            <a:endParaRPr lang="en-GB" sz="3200" dirty="0"/>
          </a:p>
          <a:p>
            <a:r>
              <a:rPr lang="en-GB" sz="3200" b="1" dirty="0" smtClean="0"/>
              <a:t>Tallying(</a:t>
            </a:r>
            <a:r>
              <a:rPr lang="en-GB" sz="3200" b="1" dirty="0" err="1" smtClean="0"/>
              <a:t>BB,x</a:t>
            </a:r>
            <a:r>
              <a:rPr lang="en-GB" sz="3200" b="1" dirty="0" smtClean="0"/>
              <a:t>)</a:t>
            </a:r>
            <a:r>
              <a:rPr lang="en-GB" sz="3200" dirty="0" smtClean="0"/>
              <a:t>: run by the tallying authorities to calculate the final result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5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Models are useful, desirable</a:t>
            </a:r>
          </a:p>
          <a:p>
            <a:r>
              <a:rPr lang="en-GB" dirty="0" smtClean="0"/>
              <a:t>Cryptographic proofs are not difficult</a:t>
            </a:r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endParaRPr lang="en-GB" dirty="0"/>
          </a:p>
          <a:p>
            <a:r>
              <a:rPr lang="en-GB" dirty="0" smtClean="0"/>
              <a:t>Have y’all do one cryptographic proof</a:t>
            </a:r>
          </a:p>
          <a:p>
            <a:r>
              <a:rPr lang="en-GB" dirty="0" smtClean="0"/>
              <a:t>Have y’all  develop a zero-knowledge protocol</a:t>
            </a:r>
          </a:p>
          <a:p>
            <a:r>
              <a:rPr lang="en-GB" dirty="0" smtClean="0"/>
              <a:t>Have y’all prove one property for a zero-knowledge protocol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7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implementation: </a:t>
            </a:r>
            <a:r>
              <a:rPr lang="en-GB" dirty="0" smtClean="0">
                <a:latin typeface="+mn-lt"/>
              </a:rPr>
              <a:t>Enc2Vote</a:t>
            </a:r>
            <a:endParaRPr lang="en-GB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7620000" cy="48006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b="0" i="0" dirty="0" smtClean="0"/>
                      <m:t>Let</m:t>
                    </m:r>
                    <m:r>
                      <m:rPr>
                        <m:nor/>
                      </m:rPr>
                      <a:rPr lang="en-GB" sz="3200" b="0" i="0" dirty="0" smtClean="0"/>
                      <m:t> </m:t>
                    </m:r>
                    <m:r>
                      <a:rPr lang="en-GB" sz="3200" b="0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=(KG,ENC,DEC)</a:t>
                </a:r>
                <a:r>
                  <a:rPr lang="en-GB" sz="3200" b="1" dirty="0" smtClean="0"/>
                  <a:t> </a:t>
                </a:r>
                <a:r>
                  <a:rPr lang="en-GB" sz="3200" dirty="0" smtClean="0"/>
                  <a:t>be a </a:t>
                </a:r>
                <a:r>
                  <a:rPr lang="en-GB" sz="3200" dirty="0" err="1" smtClean="0"/>
                  <a:t>homomorphic</a:t>
                </a:r>
                <a:r>
                  <a:rPr lang="en-GB" sz="3200" dirty="0" smtClean="0"/>
                  <a:t> encryption scheme. </a:t>
                </a:r>
                <a:r>
                  <a:rPr lang="en-GB" sz="2800" dirty="0" smtClean="0"/>
                  <a:t>Enc2Vote(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is: </a:t>
                </a:r>
              </a:p>
              <a:p>
                <a:r>
                  <a:rPr lang="en-GB" sz="3200" b="1" dirty="0" smtClean="0"/>
                  <a:t>Setup(</a:t>
                </a:r>
                <a:r>
                  <a:rPr lang="el-GR" sz="3200" b="1" dirty="0" smtClean="0"/>
                  <a:t>ν</a:t>
                </a:r>
                <a:r>
                  <a:rPr lang="en-GB" sz="3200" b="1" dirty="0" smtClean="0"/>
                  <a:t>)</a:t>
                </a:r>
                <a:r>
                  <a:rPr lang="en-GB" sz="3200" dirty="0" smtClean="0"/>
                  <a:t>: </a:t>
                </a:r>
                <a:r>
                  <a:rPr lang="en-GB" sz="3200" dirty="0"/>
                  <a:t>KG </a:t>
                </a:r>
                <a:r>
                  <a:rPr lang="en-GB" sz="3200" dirty="0" smtClean="0"/>
                  <a:t>generates (SK,PK,[]) </a:t>
                </a:r>
              </a:p>
              <a:p>
                <a:r>
                  <a:rPr lang="en-GB" sz="3200" b="1" dirty="0" smtClean="0"/>
                  <a:t>Vote(</a:t>
                </a:r>
                <a:r>
                  <a:rPr lang="en-GB" sz="3200" b="1" dirty="0" err="1" smtClean="0"/>
                  <a:t>PK,v</a:t>
                </a:r>
                <a:r>
                  <a:rPr lang="en-GB" sz="3200" b="1" dirty="0" smtClean="0"/>
                  <a:t>)</a:t>
                </a:r>
                <a:r>
                  <a:rPr lang="en-GB" sz="3200" dirty="0" smtClean="0"/>
                  <a:t>: b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 smtClean="0"/>
                  <a:t>ENC</a:t>
                </a:r>
                <a:r>
                  <a:rPr lang="en-GB" sz="3200" baseline="-25000" dirty="0" smtClean="0"/>
                  <a:t>PK</a:t>
                </a:r>
                <a:r>
                  <a:rPr lang="en-GB" sz="3200" dirty="0" smtClean="0"/>
                  <a:t>(v)</a:t>
                </a:r>
              </a:p>
              <a:p>
                <a:r>
                  <a:rPr lang="en-GB" sz="3200" b="1" dirty="0" smtClean="0"/>
                  <a:t>Process Ballot([BB],b)</a:t>
                </a:r>
                <a:r>
                  <a:rPr lang="en-GB" sz="3200" dirty="0" smtClean="0"/>
                  <a:t>: [BB]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 smtClean="0"/>
                  <a:t> [</a:t>
                </a:r>
                <a:r>
                  <a:rPr lang="en-GB" sz="3200" dirty="0" err="1" smtClean="0"/>
                  <a:t>BB,b</a:t>
                </a:r>
                <a:r>
                  <a:rPr lang="en-GB" sz="3200" dirty="0" smtClean="0"/>
                  <a:t>]</a:t>
                </a:r>
                <a:endParaRPr lang="en-GB" sz="3200" dirty="0"/>
              </a:p>
              <a:p>
                <a:r>
                  <a:rPr lang="en-GB" sz="3200" b="1" dirty="0" smtClean="0"/>
                  <a:t>Tallying([BB],x)</a:t>
                </a:r>
                <a:r>
                  <a:rPr lang="en-GB" sz="3200" dirty="0" smtClean="0"/>
                  <a:t>: where  [BB] = [b</a:t>
                </a:r>
                <a:r>
                  <a:rPr lang="en-GB" sz="32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GB" sz="3200" dirty="0"/>
                  <a:t>b</a:t>
                </a:r>
                <a:r>
                  <a:rPr lang="en-GB" sz="3200" baseline="-25000" dirty="0"/>
                  <a:t>2</a:t>
                </a:r>
                <a:r>
                  <a:rPr lang="en-GB" sz="3200" baseline="-25000" dirty="0" smtClean="0"/>
                  <a:t>,</a:t>
                </a:r>
                <a:r>
                  <a:rPr lang="en-GB" sz="3200" dirty="0" smtClean="0"/>
                  <a:t>…</a:t>
                </a:r>
                <a:r>
                  <a:rPr lang="en-GB" sz="3200" dirty="0" smtClean="0">
                    <a:ea typeface="Cambria Math"/>
                  </a:rPr>
                  <a:t>,</a:t>
                </a:r>
                <a:r>
                  <a:rPr lang="en-GB" sz="3200" dirty="0" err="1" smtClean="0"/>
                  <a:t>b</a:t>
                </a:r>
                <a:r>
                  <a:rPr lang="en-GB" sz="3200" baseline="-25000" dirty="0" err="1" smtClean="0"/>
                  <a:t>n</a:t>
                </a:r>
                <a:r>
                  <a:rPr lang="en-GB" sz="3200" dirty="0" smtClean="0"/>
                  <a:t>]</a:t>
                </a:r>
              </a:p>
              <a:p>
                <a:pPr marL="114300" indent="0">
                  <a:buNone/>
                </a:pPr>
                <a:r>
                  <a:rPr lang="en-GB" sz="3200" dirty="0" smtClean="0"/>
                  <a:t>			   b = b</a:t>
                </a:r>
                <a:r>
                  <a:rPr lang="en-GB" sz="32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GB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 smtClean="0"/>
                  <a:t>b</a:t>
                </a:r>
                <a:r>
                  <a:rPr lang="en-GB" sz="3200" baseline="-25000" dirty="0" smtClean="0"/>
                  <a:t>2</a:t>
                </a:r>
                <a:r>
                  <a:rPr lang="en-GB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GB" sz="3200" dirty="0" smtClean="0"/>
                  <a:t>…</a:t>
                </a:r>
                <a:r>
                  <a:rPr lang="en-GB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∙ </m:t>
                    </m:r>
                  </m:oMath>
                </a14:m>
                <a:r>
                  <a:rPr lang="en-GB" sz="3200" dirty="0" smtClean="0"/>
                  <a:t>b</a:t>
                </a:r>
                <a:r>
                  <a:rPr lang="en-GB" sz="3200" baseline="-25000" dirty="0" smtClean="0"/>
                  <a:t>n</a:t>
                </a:r>
              </a:p>
              <a:p>
                <a:pPr lvl="7"/>
                <a:r>
                  <a:rPr lang="en-GB" sz="2400" dirty="0" smtClean="0"/>
                  <a:t>              </a:t>
                </a:r>
                <a:r>
                  <a:rPr lang="en-GB" sz="3200" b="1" dirty="0" smtClean="0"/>
                  <a:t>result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 smtClean="0"/>
                  <a:t>DEC</a:t>
                </a:r>
                <a:r>
                  <a:rPr lang="en-GB" sz="3200" baseline="-25000" dirty="0" smtClean="0"/>
                  <a:t>SK</a:t>
                </a:r>
                <a:r>
                  <a:rPr lang="en-GB" sz="3200" dirty="0" smtClean="0"/>
                  <a:t>(x,b</a:t>
                </a:r>
                <a:r>
                  <a:rPr lang="en-GB" sz="3200" dirty="0" smtClean="0"/>
                  <a:t>)</a:t>
                </a:r>
              </a:p>
              <a:p>
                <a:pPr marL="1920240" lvl="7" indent="0">
                  <a:buNone/>
                </a:pPr>
                <a:r>
                  <a:rPr lang="en-GB" sz="3200" dirty="0"/>
                  <a:t> </a:t>
                </a:r>
                <a:r>
                  <a:rPr lang="en-GB" sz="3200" dirty="0" smtClean="0"/>
                  <a:t>            output </a:t>
                </a:r>
                <a:r>
                  <a:rPr lang="en-GB" sz="3200" b="1" dirty="0" smtClean="0"/>
                  <a:t>result</a:t>
                </a:r>
                <a:endParaRPr lang="en-GB" sz="32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7620000" cy="4800600"/>
              </a:xfrm>
              <a:blipFill rotWithShape="1">
                <a:blip r:embed="rId2" cstate="print"/>
                <a:stretch>
                  <a:fillRect l="-80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8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275856" y="981268"/>
            <a:ext cx="2448272" cy="4241516"/>
            <a:chOff x="3275856" y="849918"/>
            <a:chExt cx="2448272" cy="4241516"/>
          </a:xfrm>
        </p:grpSpPr>
        <p:sp>
          <p:nvSpPr>
            <p:cNvPr id="33" name="Rectangle 32"/>
            <p:cNvSpPr/>
            <p:nvPr/>
          </p:nvSpPr>
          <p:spPr>
            <a:xfrm>
              <a:off x="4499992" y="1563042"/>
              <a:ext cx="1224136" cy="3528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75856" y="84991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Attack against privacy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38408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372200" y="824046"/>
            <a:ext cx="1209300" cy="1459324"/>
            <a:chOff x="6930797" y="692696"/>
            <a:chExt cx="1209300" cy="1459324"/>
          </a:xfrm>
        </p:grpSpPr>
        <p:pic>
          <p:nvPicPr>
            <p:cNvPr id="2050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ight Arrow 9"/>
              <p:cNvSpPr/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1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  <a:blipFill rotWithShape="1">
                <a:blip r:embed="rId5" cstate="print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7386" y="152597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48" y="3062544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ight Arrow 12"/>
              <p:cNvSpPr/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2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ENC</a:t>
                </a:r>
                <a:r>
                  <a:rPr lang="en-GB" sz="2400" baseline="-25000" dirty="0" smtClean="0"/>
                  <a:t>PK</a:t>
                </a:r>
                <a:r>
                  <a:rPr lang="en-GB" sz="2400" dirty="0" smtClean="0"/>
                  <a:t>(v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  <a:blipFill rotWithShape="1">
                <a:blip r:embed="rId6" cstate="print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16265" y="274527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p:sp>
        <p:nvSpPr>
          <p:cNvPr id="18" name="Right Arrow 17"/>
          <p:cNvSpPr/>
          <p:nvPr/>
        </p:nvSpPr>
        <p:spPr>
          <a:xfrm>
            <a:off x="1619672" y="4149080"/>
            <a:ext cx="225498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r>
              <a:rPr lang="en-GB" sz="2400" b="1" baseline="-25000" dirty="0" smtClean="0"/>
              <a:t>1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927837" y="4070656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3</a:t>
            </a:r>
            <a:endParaRPr lang="en-GB" sz="2800" dirty="0"/>
          </a:p>
        </p:txBody>
      </p:sp>
      <p:pic>
        <p:nvPicPr>
          <p:cNvPr id="23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271128"/>
            <a:ext cx="1067231" cy="8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7" y="5445224"/>
            <a:ext cx="7816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Assume that votes are either 0 or 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If the result is 0 or 1 then v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 was 0, otherwise v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 was 1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4572000" y="1918726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2916233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4008" y="4284385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090257" y="3110720"/>
            <a:ext cx="3159755" cy="1184424"/>
          </a:xfrm>
          <a:prstGeom prst="wedgeRoundRectCallout">
            <a:avLst>
              <a:gd name="adj1" fmla="val -22464"/>
              <a:gd name="adj2" fmla="val -5005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FIX: weed out equal </a:t>
            </a:r>
            <a:r>
              <a:rPr lang="en-GB" sz="2400" b="1" dirty="0" err="1" smtClean="0"/>
              <a:t>ciphertexts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4572000" y="119675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ounded Rectangular Callout 27"/>
              <p:cNvSpPr/>
              <p:nvPr/>
            </p:nvSpPr>
            <p:spPr>
              <a:xfrm>
                <a:off x="1763688" y="349201"/>
                <a:ext cx="3600400" cy="1534732"/>
              </a:xfrm>
              <a:prstGeom prst="wedgeRoundRectCallout">
                <a:avLst>
                  <a:gd name="adj1" fmla="val 85855"/>
                  <a:gd name="adj2" fmla="val 743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Use SK to </a:t>
                </a:r>
                <a:r>
                  <a:rPr lang="en-GB" sz="2400" b="1" dirty="0"/>
                  <a:t>obtain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1</a:t>
                </a:r>
                <a:r>
                  <a:rPr lang="en-GB" sz="2400" b="1" dirty="0"/>
                  <a:t> </a:t>
                </a:r>
                <a:r>
                  <a:rPr lang="en-GB" sz="2400" b="1" dirty="0" smtClean="0"/>
                  <a:t>,v</a:t>
                </a:r>
                <a:r>
                  <a:rPr lang="en-GB" sz="2400" b="1" baseline="-25000" dirty="0" smtClean="0"/>
                  <a:t>2</a:t>
                </a:r>
                <a:r>
                  <a:rPr lang="en-GB" sz="2400" b="1" dirty="0"/>
                  <a:t>,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3 </a:t>
                </a:r>
                <a:r>
                  <a:rPr lang="en-GB" sz="2400" b="1" dirty="0" smtClean="0"/>
                  <a:t>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2400" b="1" dirty="0"/>
                  <a:t>(v</a:t>
                </a:r>
                <a:r>
                  <a:rPr lang="en-GB" sz="2400" b="1" baseline="-25000" dirty="0"/>
                  <a:t>1</a:t>
                </a:r>
                <a:r>
                  <a:rPr lang="en-GB" sz="2400" b="1" dirty="0"/>
                  <a:t> ,v</a:t>
                </a:r>
                <a:r>
                  <a:rPr lang="en-GB" sz="2400" b="1" baseline="-25000" dirty="0"/>
                  <a:t>2</a:t>
                </a:r>
                <a:r>
                  <a:rPr lang="en-GB" sz="2400" b="1" dirty="0"/>
                  <a:t>, v</a:t>
                </a:r>
                <a:r>
                  <a:rPr lang="en-GB" sz="2400" b="1" baseline="-25000" dirty="0"/>
                  <a:t>3 </a:t>
                </a:r>
                <a:r>
                  <a:rPr lang="en-GB" sz="2400" b="1" dirty="0" smtClean="0"/>
                  <a:t>) = 2v</a:t>
                </a:r>
                <a:r>
                  <a:rPr lang="en-GB" b="1" baseline="-25000" dirty="0" smtClean="0"/>
                  <a:t>1</a:t>
                </a:r>
                <a:r>
                  <a:rPr lang="en-GB" b="1" dirty="0"/>
                  <a:t> </a:t>
                </a:r>
                <a:r>
                  <a:rPr lang="en-GB" b="1" dirty="0" smtClean="0"/>
                  <a:t>+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2</a:t>
                </a:r>
                <a:endParaRPr lang="en-GB" b="1" dirty="0"/>
              </a:p>
            </p:txBody>
          </p:sp>
        </mc:Choice>
        <mc:Fallback>
          <p:sp>
            <p:nvSpPr>
              <p:cNvPr id="28" name="Rounded 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9201"/>
                <a:ext cx="3600400" cy="1534732"/>
              </a:xfrm>
              <a:prstGeom prst="wedgeRoundRectCallout">
                <a:avLst>
                  <a:gd name="adj1" fmla="val 85855"/>
                  <a:gd name="adj2" fmla="val 743"/>
                  <a:gd name="adj3" fmla="val 16667"/>
                </a:avLst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003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25" grpId="0"/>
      <p:bldP spid="26" grpId="0"/>
      <p:bldP spid="27" grpId="0"/>
      <p:bldP spid="24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attack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38408"/>
            <a:ext cx="954982" cy="9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ight Arrow 9"/>
              <p:cNvSpPr/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sz="2400" b="1" dirty="0" smtClean="0"/>
                  <a:t>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(v</a:t>
                </a:r>
                <a:r>
                  <a:rPr lang="en-GB" sz="2400" b="1" baseline="-25000" dirty="0" smtClean="0"/>
                  <a:t>1</a:t>
                </a:r>
                <a:r>
                  <a:rPr lang="en-GB" sz="2400" dirty="0" smtClean="0"/>
                  <a:t>)</a:t>
                </a:r>
                <a:endParaRPr lang="en-GB" sz="2400" dirty="0"/>
              </a:p>
            </p:txBody>
          </p:sp>
        </mc:Choice>
        <mc:Fallback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772816"/>
                <a:ext cx="2254980" cy="864096"/>
              </a:xfrm>
              <a:prstGeom prst="rightArrow">
                <a:avLst/>
              </a:prstGeom>
              <a:blipFill rotWithShape="1">
                <a:blip r:embed="rId3" cstate="print"/>
                <a:stretch>
                  <a:fillRect l="-3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7386" y="1525971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1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1</a:t>
            </a:r>
            <a:endParaRPr lang="en-GB" sz="2800" dirty="0"/>
          </a:p>
        </p:txBody>
      </p:sp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48" y="3062544"/>
            <a:ext cx="903660" cy="8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ight Arrow 12"/>
              <p:cNvSpPr/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2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(v</a:t>
                </a:r>
                <a:r>
                  <a:rPr lang="en-GB" sz="2400" b="1" baseline="-25000" dirty="0" smtClean="0"/>
                  <a:t>2</a:t>
                </a:r>
                <a:r>
                  <a:rPr lang="en-GB" sz="2400" b="1" dirty="0" smtClean="0"/>
                  <a:t>)</a:t>
                </a:r>
                <a:endParaRPr lang="en-GB" sz="2400" b="1" dirty="0"/>
              </a:p>
            </p:txBody>
          </p:sp>
        </mc:Choice>
        <mc:Fallback>
          <p:sp>
            <p:nvSpPr>
              <p:cNvPr id="13" name="Righ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852936"/>
                <a:ext cx="2254980" cy="864096"/>
              </a:xfrm>
              <a:prstGeom prst="rightArrow">
                <a:avLst/>
              </a:prstGeom>
              <a:blipFill rotWithShape="1">
                <a:blip r:embed="rId4" cstate="print"/>
                <a:stretch>
                  <a:fillRect l="-3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16265" y="2745275"/>
            <a:ext cx="95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: v</a:t>
            </a:r>
            <a:r>
              <a:rPr lang="en-GB" sz="2800" baseline="-25000" dirty="0" smtClean="0"/>
              <a:t>2</a:t>
            </a:r>
            <a:endParaRPr lang="en-GB" sz="2800" dirty="0"/>
          </a:p>
        </p:txBody>
      </p:sp>
      <p:sp>
        <p:nvSpPr>
          <p:cNvPr id="18" name="Right Arrow 17"/>
          <p:cNvSpPr/>
          <p:nvPr/>
        </p:nvSpPr>
        <p:spPr>
          <a:xfrm>
            <a:off x="1619672" y="4227504"/>
            <a:ext cx="225498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927837" y="4070656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P</a:t>
            </a:r>
            <a:r>
              <a:rPr lang="en-GB" sz="2800" baseline="-25000" dirty="0" smtClean="0"/>
              <a:t>3</a:t>
            </a:r>
            <a:endParaRPr lang="en-GB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75856" y="981268"/>
            <a:ext cx="2448272" cy="4241516"/>
            <a:chOff x="3275856" y="849918"/>
            <a:chExt cx="2448272" cy="4241516"/>
          </a:xfrm>
        </p:grpSpPr>
        <p:sp>
          <p:nvSpPr>
            <p:cNvPr id="6" name="Rectangle 5"/>
            <p:cNvSpPr/>
            <p:nvPr/>
          </p:nvSpPr>
          <p:spPr>
            <a:xfrm>
              <a:off x="4499992" y="1563042"/>
              <a:ext cx="1224136" cy="3528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84991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</p:grpSp>
      <p:pic>
        <p:nvPicPr>
          <p:cNvPr id="23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271128"/>
            <a:ext cx="1067231" cy="8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ounded Rectangular Callout 14"/>
              <p:cNvSpPr/>
              <p:nvPr/>
            </p:nvSpPr>
            <p:spPr>
              <a:xfrm>
                <a:off x="116101" y="5229200"/>
                <a:ext cx="3159755" cy="1184424"/>
              </a:xfrm>
              <a:prstGeom prst="wedgeRoundRectCallout">
                <a:avLst>
                  <a:gd name="adj1" fmla="val -43151"/>
                  <a:gd name="adj2" fmla="val -6672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 smtClean="0"/>
                  <a:t>Calculate </a:t>
                </a:r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0</a:t>
                </a:r>
                <a:r>
                  <a:rPr lang="en-GB" sz="2400" b="1" dirty="0" smtClean="0"/>
                  <a:t>=ENC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(0)</a:t>
                </a:r>
              </a:p>
              <a:p>
                <a:pPr algn="ctr"/>
                <a:r>
                  <a:rPr lang="en-GB" sz="2400" dirty="0" smtClean="0"/>
                  <a:t>and </a:t>
                </a:r>
                <a:r>
                  <a:rPr lang="en-GB" sz="2400" b="1" dirty="0" smtClean="0"/>
                  <a:t>C=C</a:t>
                </a:r>
                <a:r>
                  <a:rPr lang="en-GB" sz="2400" b="1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400" b="1" dirty="0" smtClean="0"/>
                  <a:t>C</a:t>
                </a:r>
                <a:r>
                  <a:rPr lang="en-GB" sz="2400" b="1" baseline="-25000" dirty="0" smtClean="0"/>
                  <a:t>0</a:t>
                </a:r>
                <a:r>
                  <a:rPr lang="en-GB" sz="2400" b="1" dirty="0" smtClean="0"/>
                  <a:t>=ENC</a:t>
                </a:r>
                <a:r>
                  <a:rPr lang="en-GB" sz="2400" b="1" baseline="-25000" dirty="0" smtClean="0"/>
                  <a:t>PK</a:t>
                </a:r>
                <a:r>
                  <a:rPr lang="en-GB" sz="2400" b="1" dirty="0" smtClean="0"/>
                  <a:t>(v</a:t>
                </a:r>
                <a:r>
                  <a:rPr lang="en-GB" sz="2400" b="1" baseline="-25000" dirty="0" smtClean="0"/>
                  <a:t>1</a:t>
                </a:r>
                <a:r>
                  <a:rPr lang="en-GB" sz="2400" b="1" dirty="0"/>
                  <a:t>)</a:t>
                </a:r>
                <a:endParaRPr lang="en-GB" b="1" dirty="0"/>
              </a:p>
            </p:txBody>
          </p:sp>
        </mc:Choice>
        <mc:Fallback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1" y="5229200"/>
                <a:ext cx="3159755" cy="1184424"/>
              </a:xfrm>
              <a:prstGeom prst="wedgeRoundRectCallout">
                <a:avLst>
                  <a:gd name="adj1" fmla="val -43151"/>
                  <a:gd name="adj2" fmla="val -66723"/>
                  <a:gd name="adj3" fmla="val 16667"/>
                </a:avLst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572000" y="1918726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2916233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4008" y="4284385"/>
            <a:ext cx="62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239155" y="3068960"/>
            <a:ext cx="3159755" cy="1534732"/>
          </a:xfrm>
          <a:prstGeom prst="wedgeRoundRectCallout">
            <a:avLst>
              <a:gd name="adj1" fmla="val -17449"/>
              <a:gd name="adj2" fmla="val -4843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FIX: Make sure </a:t>
            </a:r>
            <a:r>
              <a:rPr lang="en-GB" sz="2400" b="1" dirty="0" err="1" smtClean="0"/>
              <a:t>ciphertexts</a:t>
            </a:r>
            <a:r>
              <a:rPr lang="en-GB" sz="2400" b="1" dirty="0" smtClean="0"/>
              <a:t> cannot be mauled and weed out equal </a:t>
            </a:r>
            <a:r>
              <a:rPr lang="en-GB" sz="2400" b="1" dirty="0" err="1" smtClean="0"/>
              <a:t>ciphertexts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4572000" y="1196752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72200" y="824046"/>
            <a:ext cx="1209300" cy="1459324"/>
            <a:chOff x="6930797" y="692696"/>
            <a:chExt cx="1209300" cy="1459324"/>
          </a:xfrm>
        </p:grpSpPr>
        <p:pic>
          <p:nvPicPr>
            <p:cNvPr id="30" name="Picture 2" descr="C:\Users\toshiba\AppData\Local\Microsoft\Windows\Temporary Internet Files\Content.IE5\CMVHZYSO\MC900390752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797" y="692696"/>
              <a:ext cx="1209300" cy="136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535447" y="1628800"/>
              <a:ext cx="604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ounded Rectangular Callout 31"/>
              <p:cNvSpPr/>
              <p:nvPr/>
            </p:nvSpPr>
            <p:spPr>
              <a:xfrm>
                <a:off x="1763688" y="349201"/>
                <a:ext cx="3600400" cy="1534732"/>
              </a:xfrm>
              <a:prstGeom prst="wedgeRoundRectCallout">
                <a:avLst>
                  <a:gd name="adj1" fmla="val 85855"/>
                  <a:gd name="adj2" fmla="val 743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Use SK to </a:t>
                </a:r>
                <a:r>
                  <a:rPr lang="en-GB" sz="2400" b="1" dirty="0"/>
                  <a:t>obtain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1</a:t>
                </a:r>
                <a:r>
                  <a:rPr lang="en-GB" sz="2400" b="1" dirty="0"/>
                  <a:t> </a:t>
                </a:r>
                <a:r>
                  <a:rPr lang="en-GB" sz="2400" b="1" dirty="0" smtClean="0"/>
                  <a:t>,v</a:t>
                </a:r>
                <a:r>
                  <a:rPr lang="en-GB" sz="2400" b="1" baseline="-25000" dirty="0" smtClean="0"/>
                  <a:t>2</a:t>
                </a:r>
                <a:r>
                  <a:rPr lang="en-GB" sz="2400" b="1" dirty="0"/>
                  <a:t>,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3 </a:t>
                </a:r>
                <a:r>
                  <a:rPr lang="en-GB" sz="2400" b="1" dirty="0" smtClean="0"/>
                  <a:t>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2400" b="1" dirty="0"/>
                  <a:t>(v</a:t>
                </a:r>
                <a:r>
                  <a:rPr lang="en-GB" sz="2400" b="1" baseline="-25000" dirty="0"/>
                  <a:t>1</a:t>
                </a:r>
                <a:r>
                  <a:rPr lang="en-GB" sz="2400" b="1" dirty="0"/>
                  <a:t> ,v</a:t>
                </a:r>
                <a:r>
                  <a:rPr lang="en-GB" sz="2400" b="1" baseline="-25000" dirty="0"/>
                  <a:t>2</a:t>
                </a:r>
                <a:r>
                  <a:rPr lang="en-GB" sz="2400" b="1" dirty="0"/>
                  <a:t>, v</a:t>
                </a:r>
                <a:r>
                  <a:rPr lang="en-GB" sz="2400" b="1" baseline="-25000" dirty="0"/>
                  <a:t>3 </a:t>
                </a:r>
                <a:r>
                  <a:rPr lang="en-GB" sz="2400" b="1" dirty="0" smtClean="0"/>
                  <a:t>) = 2v</a:t>
                </a:r>
                <a:r>
                  <a:rPr lang="en-GB" b="1" baseline="-25000" dirty="0" smtClean="0"/>
                  <a:t>1</a:t>
                </a:r>
                <a:r>
                  <a:rPr lang="en-GB" b="1" dirty="0"/>
                  <a:t> </a:t>
                </a:r>
                <a:r>
                  <a:rPr lang="en-GB" b="1" dirty="0" smtClean="0"/>
                  <a:t>+ </a:t>
                </a:r>
                <a:r>
                  <a:rPr lang="en-GB" sz="2400" b="1" dirty="0" smtClean="0"/>
                  <a:t>v</a:t>
                </a:r>
                <a:r>
                  <a:rPr lang="en-GB" sz="2400" b="1" baseline="-25000" dirty="0" smtClean="0"/>
                  <a:t>2</a:t>
                </a:r>
                <a:endParaRPr lang="en-GB" b="1" dirty="0"/>
              </a:p>
            </p:txBody>
          </p:sp>
        </mc:Choice>
        <mc:Fallback>
          <p:sp>
            <p:nvSpPr>
              <p:cNvPr id="32" name="Rounded 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9201"/>
                <a:ext cx="3600400" cy="1534732"/>
              </a:xfrm>
              <a:prstGeom prst="wedgeRoundRectCallout">
                <a:avLst>
                  <a:gd name="adj1" fmla="val 85855"/>
                  <a:gd name="adj2" fmla="val 743"/>
                  <a:gd name="adj3" fmla="val 16667"/>
                </a:avLst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782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15" grpId="0" animBg="1"/>
      <p:bldP spid="24" grpId="0"/>
      <p:bldP spid="25" grpId="0"/>
      <p:bldP spid="26" grpId="0"/>
      <p:bldP spid="27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Non-malleable encryption (NM-CPA)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3923928" y="1935995"/>
                <a:ext cx="3168352" cy="435299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GB" sz="2000" b="1" dirty="0" smtClean="0"/>
              </a:p>
              <a:p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Setup()</a:t>
                </a:r>
              </a:p>
              <a:p>
                <a:r>
                  <a:rPr lang="en-GB" sz="2400" b="1" dirty="0" smtClean="0"/>
                  <a:t>  (PK,SK )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b="1" dirty="0" smtClean="0"/>
                  <a:t> Kg (</a:t>
                </a:r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b</a:t>
                </a:r>
                <a14:m>
                  <m:oMath xmlns:m="http://schemas.openxmlformats.org/officeDocument/2006/math">
                    <m:r>
                      <a:rPr lang="en-GB" sz="2400" b="1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 ←{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sz="2400" b="1" dirty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C</a:t>
                </a:r>
                <a:r>
                  <a:rPr lang="en-GB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/>
                  <a:t>Enc</a:t>
                </a:r>
                <a:r>
                  <a:rPr lang="en-GB" sz="2400" b="1" baseline="-25000" dirty="0" err="1" smtClean="0"/>
                  <a:t>PK</a:t>
                </a:r>
                <a:r>
                  <a:rPr lang="en-GB" sz="2400" b="1" dirty="0" smtClean="0"/>
                  <a:t>(M</a:t>
                </a:r>
                <a:r>
                  <a:rPr lang="en-GB" sz="2400" b="1" baseline="-25000" dirty="0" smtClean="0"/>
                  <a:t>b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err="1" smtClean="0"/>
                  <a:t>M</a:t>
                </a:r>
                <a:r>
                  <a:rPr lang="en-GB" sz="2400" b="1" baseline="-25000" dirty="0" err="1" smtClean="0"/>
                  <a:t>i</a:t>
                </a:r>
                <a:r>
                  <a:rPr lang="en-GB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/>
                  <a:t>Dec</a:t>
                </a:r>
                <a:r>
                  <a:rPr lang="en-GB" sz="2400" b="1" baseline="-25000" dirty="0" err="1" smtClean="0"/>
                  <a:t>PK</a:t>
                </a:r>
                <a:r>
                  <a:rPr lang="en-GB" sz="2400" b="1" dirty="0" smtClean="0"/>
                  <a:t>(</a:t>
                </a:r>
                <a:r>
                  <a:rPr lang="en-GB" sz="2400" b="1" dirty="0" err="1" smtClean="0"/>
                  <a:t>C</a:t>
                </a:r>
                <a:r>
                  <a:rPr lang="en-GB" sz="2400" b="1" baseline="-25000" dirty="0" err="1" smtClean="0"/>
                  <a:t>i</a:t>
                </a:r>
                <a:r>
                  <a:rPr lang="en-GB" sz="2400" b="1" dirty="0" smtClean="0"/>
                  <a:t>),   for </a:t>
                </a:r>
                <a:r>
                  <a:rPr lang="en-GB" sz="2400" b="1" dirty="0" err="1" smtClean="0"/>
                  <a:t>i</a:t>
                </a:r>
                <a:r>
                  <a:rPr lang="en-GB" sz="2400" b="1" dirty="0" smtClean="0"/>
                  <a:t>=1..n</a:t>
                </a:r>
                <a:endParaRPr lang="en-GB" sz="2400" b="1" baseline="-25000" dirty="0"/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</a:t>
                </a:r>
                <a:r>
                  <a:rPr lang="en-GB" sz="2400" b="1" dirty="0" smtClean="0"/>
                  <a:t>win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d=b</a:t>
                </a:r>
              </a:p>
              <a:p>
                <a:endParaRPr lang="en-GB" sz="2000" b="1" dirty="0"/>
              </a:p>
              <a:p>
                <a:endParaRPr lang="en-GB" sz="2000" b="1" dirty="0" smtClean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935995"/>
                <a:ext cx="3168352" cy="435299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677" t="-1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832611"/>
            <a:ext cx="17526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51720" y="1772816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 Key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flipH="1">
            <a:off x="1979712" y="242088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PK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48064" y="6072971"/>
            <a:ext cx="648072" cy="884421"/>
            <a:chOff x="4067944" y="4149080"/>
            <a:chExt cx="648072" cy="884421"/>
          </a:xfrm>
        </p:grpSpPr>
        <p:sp>
          <p:nvSpPr>
            <p:cNvPr id="8" name="Down Arrow 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5496" y="1412776"/>
                <a:ext cx="72526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Nonnmalleability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of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Setup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Kg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Enc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/>
                          <a:ea typeface="Cambria Math"/>
                        </a:rPr>
                        <m:t>Dec</m:t>
                      </m:r>
                      <m:r>
                        <a:rPr lang="en-GB" sz="28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12776"/>
                <a:ext cx="725269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2123728" y="2996952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r>
              <a:rPr lang="en-GB" baseline="-25000" dirty="0"/>
              <a:t>0</a:t>
            </a:r>
            <a:r>
              <a:rPr lang="en-GB" dirty="0" smtClean="0"/>
              <a:t>,M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20" name="Right Arrow 19"/>
          <p:cNvSpPr/>
          <p:nvPr/>
        </p:nvSpPr>
        <p:spPr>
          <a:xfrm flipH="1">
            <a:off x="1979712" y="3645024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2051720" y="5589240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Guess 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6516216" y="1628800"/>
                <a:ext cx="1008112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628800"/>
                <a:ext cx="1008112" cy="100811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2123728" y="4293096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r>
              <a:rPr lang="en-GB" baseline="-25000" dirty="0" smtClean="0"/>
              <a:t>1</a:t>
            </a:r>
            <a:r>
              <a:rPr lang="en-GB" dirty="0"/>
              <a:t>, </a:t>
            </a:r>
            <a:r>
              <a:rPr lang="en-GB" dirty="0" smtClean="0"/>
              <a:t>C</a:t>
            </a:r>
            <a:r>
              <a:rPr lang="en-GB" baseline="-25000" dirty="0" smtClean="0"/>
              <a:t>2 </a:t>
            </a:r>
            <a:r>
              <a:rPr lang="en-GB" dirty="0" smtClean="0"/>
              <a:t>…,</a:t>
            </a:r>
            <a:r>
              <a:rPr lang="en-GB" dirty="0" err="1" smtClean="0"/>
              <a:t>C</a:t>
            </a:r>
            <a:r>
              <a:rPr lang="en-GB" baseline="-25000" dirty="0" err="1" smtClean="0"/>
              <a:t>n</a:t>
            </a:r>
            <a:endParaRPr lang="en-GB" baseline="-25000" dirty="0"/>
          </a:p>
        </p:txBody>
      </p:sp>
      <p:sp>
        <p:nvSpPr>
          <p:cNvPr id="19" name="Right Arrow 18"/>
          <p:cNvSpPr/>
          <p:nvPr/>
        </p:nvSpPr>
        <p:spPr>
          <a:xfrm flipH="1">
            <a:off x="1979712" y="4941168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r>
              <a:rPr lang="en-GB" baseline="-25000" dirty="0" smtClean="0"/>
              <a:t>1</a:t>
            </a:r>
            <a:r>
              <a:rPr lang="en-GB" dirty="0" smtClean="0"/>
              <a:t>,</a:t>
            </a:r>
            <a:r>
              <a:rPr lang="en-GB" baseline="-25000" dirty="0" smtClean="0"/>
              <a:t> </a:t>
            </a:r>
            <a:r>
              <a:rPr lang="en-GB" dirty="0" smtClean="0"/>
              <a:t>M</a:t>
            </a:r>
            <a:r>
              <a:rPr lang="en-GB" baseline="-25000" dirty="0" smtClean="0"/>
              <a:t>2</a:t>
            </a:r>
            <a:r>
              <a:rPr lang="en-GB" dirty="0" smtClean="0"/>
              <a:t>,…,</a:t>
            </a:r>
            <a:r>
              <a:rPr lang="en-GB" dirty="0" err="1" smtClean="0"/>
              <a:t>M</a:t>
            </a:r>
            <a:r>
              <a:rPr lang="en-GB" baseline="-25000" dirty="0" err="1" smtClean="0"/>
              <a:t>n</a:t>
            </a:r>
            <a:endParaRPr lang="en-GB" baseline="-25000" dirty="0"/>
          </a:p>
        </p:txBody>
      </p:sp>
      <p:sp>
        <p:nvSpPr>
          <p:cNvPr id="22" name="Rounded Rectangle 21"/>
          <p:cNvSpPr/>
          <p:nvPr/>
        </p:nvSpPr>
        <p:spPr>
          <a:xfrm>
            <a:off x="256819" y="541185"/>
            <a:ext cx="7848872" cy="2304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Good definition?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4914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ElGamal</a:t>
            </a:r>
            <a:r>
              <a:rPr lang="en-GB" dirty="0" smtClean="0"/>
              <a:t> is not non-malleable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39552" y="1268760"/>
                <a:ext cx="748883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Any </a:t>
                </a:r>
                <a:r>
                  <a:rPr lang="en-GB" sz="3200" dirty="0" err="1" smtClean="0"/>
                  <a:t>homomorphic</a:t>
                </a:r>
                <a:r>
                  <a:rPr lang="en-GB" sz="3200" dirty="0" smtClean="0"/>
                  <a:t> scheme is malleable: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Given </a:t>
                </a:r>
                <a:r>
                  <a:rPr lang="en-GB" sz="3200" dirty="0" err="1" smtClean="0"/>
                  <a:t>Enc</a:t>
                </a:r>
                <a:r>
                  <a:rPr lang="en-GB" sz="3200" baseline="-25000" dirty="0" err="1" smtClean="0"/>
                  <a:t>PK</a:t>
                </a:r>
                <a:r>
                  <a:rPr lang="en-GB" sz="3200" dirty="0" smtClean="0"/>
                  <a:t>(m) can efficiently compute </a:t>
                </a:r>
                <a:r>
                  <a:rPr lang="en-GB" sz="3200" dirty="0" err="1" smtClean="0"/>
                  <a:t>Enc</a:t>
                </a:r>
                <a:r>
                  <a:rPr lang="en-GB" sz="3200" baseline="-25000" dirty="0" err="1" smtClean="0"/>
                  <a:t>PK</a:t>
                </a:r>
                <a:r>
                  <a:rPr lang="en-GB" sz="3200" dirty="0" smtClean="0"/>
                  <a:t>(m+1) (by multiplying with an encryption of 1)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For </a:t>
                </a:r>
                <a:r>
                  <a:rPr lang="en-GB" sz="3200" dirty="0" err="1" smtClean="0"/>
                  <a:t>ElGamal</a:t>
                </a:r>
                <a:r>
                  <a:rPr lang="en-GB" sz="3200" dirty="0" smtClean="0"/>
                  <a:t>: 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submit 0,1 as the challenge messages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Obtain c=(R,C)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Submit (R,C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dirty="0" smtClean="0"/>
                  <a:t>g) for decryption. If response is 1, then b is 0,  if response is 2 then b is 1</a:t>
                </a:r>
                <a:endParaRPr lang="en-GB" sz="32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7488832" cy="501675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873" t="-1580" b="-3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099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974428" y="1419063"/>
            <a:ext cx="6269980" cy="41277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788024" y="1268760"/>
            <a:ext cx="2621219" cy="3095681"/>
            <a:chOff x="4788024" y="1268760"/>
            <a:chExt cx="2621219" cy="3095681"/>
          </a:xfrm>
        </p:grpSpPr>
        <p:grpSp>
          <p:nvGrpSpPr>
            <p:cNvPr id="13" name="Group 12"/>
            <p:cNvGrpSpPr/>
            <p:nvPr/>
          </p:nvGrpSpPr>
          <p:grpSpPr>
            <a:xfrm>
              <a:off x="4788024" y="1301976"/>
              <a:ext cx="1194558" cy="3062465"/>
              <a:chOff x="4702518" y="1340768"/>
              <a:chExt cx="1194558" cy="30624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76703" y="1850195"/>
                <a:ext cx="1019433" cy="25530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02518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0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14685" y="1268760"/>
              <a:ext cx="1194558" cy="3053754"/>
              <a:chOff x="6214685" y="1340768"/>
              <a:chExt cx="1194558" cy="305375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288871" y="1874242"/>
                <a:ext cx="1019433" cy="252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214685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</a:t>
                </a:r>
                <a:endParaRPr lang="en-US" sz="5400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Ballot secrecy for SPS </a:t>
            </a:r>
            <a:r>
              <a:rPr lang="en-GB" sz="4000" dirty="0" smtClean="0"/>
              <a:t>[BCPSW11]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6201112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811" y="20902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ight Arrow 9"/>
              <p:cNvSpPr/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0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Vote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0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  <a:blipFill rotWithShape="1">
                <a:blip r:embed="rId3" cstate="print"/>
                <a:stretch>
                  <a:fillRect l="-1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181146" y="3711749"/>
            <a:ext cx="1523550" cy="581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p:pic>
        <p:nvPicPr>
          <p:cNvPr id="22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8" y="3386410"/>
            <a:ext cx="1513764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2700000">
            <a:off x="1220531" y="2373690"/>
            <a:ext cx="560626" cy="1201154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pic>
        <p:nvPicPr>
          <p:cNvPr id="2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72" y="36498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25" name="Rectangle 24"/>
          <p:cNvSpPr/>
          <p:nvPr/>
        </p:nvSpPr>
        <p:spPr>
          <a:xfrm>
            <a:off x="6525485" y="2462414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403648" y="3757880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ight Arrow 31"/>
              <p:cNvSpPr/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1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</a:t>
                </a:r>
                <a:r>
                  <a:rPr lang="en-GB" sz="2000" dirty="0" smtClean="0"/>
                  <a:t>Vote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1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>
          <p:sp>
            <p:nvSpPr>
              <p:cNvPr id="32" name="Right Arrow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ular Callout 29"/>
          <p:cNvSpPr/>
          <p:nvPr/>
        </p:nvSpPr>
        <p:spPr>
          <a:xfrm>
            <a:off x="107504" y="1860686"/>
            <a:ext cx="1695018" cy="560202"/>
          </a:xfrm>
          <a:prstGeom prst="wedgeRoundRectCallout">
            <a:avLst>
              <a:gd name="adj1" fmla="val -20975"/>
              <a:gd name="adj2" fmla="val 19351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Sees </a:t>
            </a:r>
            <a:r>
              <a:rPr lang="en-GB" sz="2400" b="1" dirty="0" err="1" smtClean="0"/>
              <a:t>BB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b</a:t>
            </a:r>
            <a:endParaRPr lang="en-GB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397988" y="5104053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win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>
                    <a:solidFill>
                      <a:schemeClr val="bg1"/>
                    </a:solidFill>
                  </a:rPr>
                  <a:t> d=b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901" t="-10526" r="-494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/>
          <p:cNvSpPr/>
          <p:nvPr/>
        </p:nvSpPr>
        <p:spPr>
          <a:xfrm flipH="1">
            <a:off x="1331640" y="4520549"/>
            <a:ext cx="1091440" cy="45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result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Rectangle 34"/>
              <p:cNvSpPr/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𝐞𝐬𝐮𝐥𝐭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>
                    <a:solidFill>
                      <a:schemeClr val="bg1"/>
                    </a:solidFill>
                  </a:rPr>
                  <a:t>Tally</a:t>
                </a:r>
                <a:r>
                  <a:rPr lang="en-GB" sz="2400" b="1" baseline="-25000" dirty="0" err="1" smtClean="0">
                    <a:solidFill>
                      <a:schemeClr val="bg1"/>
                    </a:solidFill>
                  </a:rPr>
                  <a:t>SK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(BB</a:t>
                </a:r>
                <a:r>
                  <a:rPr lang="en-GB" sz="24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)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044" t="-10667" r="-2296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85325" y="1916832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0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85325" y="3674442"/>
            <a:ext cx="1934947" cy="618654"/>
            <a:chOff x="5085325" y="3674442"/>
            <a:chExt cx="1934947" cy="618654"/>
          </a:xfrm>
        </p:grpSpPr>
        <p:sp>
          <p:nvSpPr>
            <p:cNvPr id="27" name="Rectangle 26"/>
            <p:cNvSpPr/>
            <p:nvPr/>
          </p:nvSpPr>
          <p:spPr>
            <a:xfrm>
              <a:off x="6453477" y="3674442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5325" y="3708321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08178" y="1441242"/>
            <a:ext cx="6164222" cy="566762"/>
            <a:chOff x="2008178" y="1441242"/>
            <a:chExt cx="6164222" cy="566762"/>
          </a:xfrm>
        </p:grpSpPr>
        <p:sp>
          <p:nvSpPr>
            <p:cNvPr id="7" name="TextBox 6"/>
            <p:cNvSpPr txBox="1"/>
            <p:nvPr/>
          </p:nvSpPr>
          <p:spPr>
            <a:xfrm>
              <a:off x="2008178" y="144124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PK</a:t>
              </a:r>
              <a:endParaRPr lang="en-GB" sz="2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6336" y="1484784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SK</a:t>
              </a:r>
              <a:endParaRPr lang="en-GB" sz="28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71800" y="5610771"/>
            <a:ext cx="648072" cy="884421"/>
            <a:chOff x="4067944" y="4149080"/>
            <a:chExt cx="648072" cy="884421"/>
          </a:xfrm>
        </p:grpSpPr>
        <p:sp>
          <p:nvSpPr>
            <p:cNvPr id="38" name="Down Arrow 3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660232" y="5013176"/>
                <a:ext cx="17020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GB" sz="2800" b="1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013176"/>
                <a:ext cx="1702004" cy="523220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752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211" y="22426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611" y="23950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472" y="38022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4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872" y="39546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</p:spTree>
    <p:extLst>
      <p:ext uri="{BB962C8B-B14F-4D97-AF65-F5344CB8AC3E}">
        <p14:creationId xmlns:p14="http://schemas.microsoft.com/office/powerpoint/2010/main" xmlns="" val="36610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3" grpId="0" animBg="1"/>
      <p:bldP spid="25" grpId="0"/>
      <p:bldP spid="29" grpId="0" animBg="1"/>
      <p:bldP spid="32" grpId="0" animBg="1"/>
      <p:bldP spid="30" grpId="0" animBg="1"/>
      <p:bldP spid="33" grpId="0" animBg="1"/>
      <p:bldP spid="12" grpId="0" animBg="1"/>
      <p:bldP spid="34" grpId="0" animBg="1"/>
      <p:bldP spid="35" grpId="0" animBg="1"/>
      <p:bldP spid="11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23528" y="332656"/>
                <a:ext cx="7920880" cy="10772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Theorem:</a:t>
                </a:r>
                <a:r>
                  <a:rPr lang="en-GB" sz="3200" dirty="0" smtClean="0"/>
                  <a:t> If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3200" b="0" i="0" dirty="0" smtClean="0"/>
                      <m:t>i</m:t>
                    </m:r>
                  </m:oMath>
                </a14:m>
                <a:r>
                  <a:rPr lang="en-GB" sz="3200" dirty="0" smtClean="0"/>
                  <a:t>s a non-malleable encryption scheme then Env2Vote(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has </a:t>
                </a:r>
                <a:r>
                  <a:rPr lang="en-GB" sz="3200" dirty="0" smtClean="0"/>
                  <a:t>ballot </a:t>
                </a:r>
                <a:r>
                  <a:rPr lang="en-GB" sz="3200" dirty="0" smtClean="0"/>
                  <a:t>secrecy.</a:t>
                </a:r>
                <a:endParaRPr lang="en-GB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7920880" cy="107721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765" t="-5556" b="-1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44016" y="1677477"/>
            <a:ext cx="5364088" cy="47758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524328" y="16816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567750" y="3616437"/>
            <a:ext cx="60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SK</a:t>
            </a:r>
            <a:endParaRPr lang="en-GB" sz="2800" dirty="0"/>
          </a:p>
        </p:txBody>
      </p:sp>
      <p:pic>
        <p:nvPicPr>
          <p:cNvPr id="38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068960"/>
            <a:ext cx="2249260" cy="2324150"/>
          </a:xfrm>
          <a:prstGeom prst="rect">
            <a:avLst/>
          </a:prstGeom>
          <a:solidFill>
            <a:schemeClr val="accent3"/>
          </a:solidFill>
          <a:extLst/>
        </p:spPr>
      </p:pic>
      <p:sp>
        <p:nvSpPr>
          <p:cNvPr id="39" name="Up Arrow 38"/>
          <p:cNvSpPr/>
          <p:nvPr/>
        </p:nvSpPr>
        <p:spPr>
          <a:xfrm rot="2529740">
            <a:off x="2362725" y="2223460"/>
            <a:ext cx="560626" cy="1333987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03848" y="2230063"/>
            <a:ext cx="1019433" cy="2135041"/>
            <a:chOff x="3215199" y="2364656"/>
            <a:chExt cx="1019433" cy="2135041"/>
          </a:xfrm>
        </p:grpSpPr>
        <p:sp>
          <p:nvSpPr>
            <p:cNvPr id="30" name="Rectangle 29"/>
            <p:cNvSpPr/>
            <p:nvPr/>
          </p:nvSpPr>
          <p:spPr>
            <a:xfrm>
              <a:off x="3215199" y="2874083"/>
              <a:ext cx="1019433" cy="1625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58033" y="2364656"/>
              <a:ext cx="9605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BB</a:t>
              </a:r>
              <a:endParaRPr lang="en-US" sz="5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2273436" y="3564019"/>
            <a:ext cx="953084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ight Arrow 47"/>
              <p:cNvSpPr/>
              <p:nvPr/>
            </p:nvSpPr>
            <p:spPr>
              <a:xfrm flipH="1">
                <a:off x="4752019" y="2808134"/>
                <a:ext cx="2052229" cy="5841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1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ENC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b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>
          <p:sp>
            <p:nvSpPr>
              <p:cNvPr id="48" name="Right Arrow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2019" y="2808134"/>
                <a:ext cx="2052229" cy="584112"/>
              </a:xfrm>
              <a:prstGeom prst="rightArrow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Arrow 49"/>
          <p:cNvSpPr/>
          <p:nvPr/>
        </p:nvSpPr>
        <p:spPr>
          <a:xfrm>
            <a:off x="2428772" y="5463411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p:sp>
        <p:nvSpPr>
          <p:cNvPr id="52" name="Right Arrow 51"/>
          <p:cNvSpPr/>
          <p:nvPr/>
        </p:nvSpPr>
        <p:spPr>
          <a:xfrm flipH="1">
            <a:off x="2290416" y="5013176"/>
            <a:ext cx="1091440" cy="45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result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Rectangle 52"/>
              <p:cNvSpPr/>
              <p:nvPr/>
            </p:nvSpPr>
            <p:spPr>
              <a:xfrm>
                <a:off x="2362424" y="4581128"/>
                <a:ext cx="23492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𝐞𝐬𝐮𝐥𝐭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smtClean="0">
                    <a:solidFill>
                      <a:schemeClr val="bg1"/>
                    </a:solidFill>
                  </a:rPr>
                  <a:t>F(H</a:t>
                </a:r>
                <a:r>
                  <a:rPr lang="en-GB" sz="24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,V)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24" y="4581128"/>
                <a:ext cx="2349233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99" t="-10526" r="-441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Up Arrow 53"/>
          <p:cNvSpPr/>
          <p:nvPr/>
        </p:nvSpPr>
        <p:spPr>
          <a:xfrm rot="5400000">
            <a:off x="5497821" y="1485931"/>
            <a:ext cx="560626" cy="2052227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55" name="Right Arrow 54"/>
          <p:cNvSpPr/>
          <p:nvPr/>
        </p:nvSpPr>
        <p:spPr>
          <a:xfrm>
            <a:off x="4762509" y="3944486"/>
            <a:ext cx="2329771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</a:t>
            </a:r>
            <a:r>
              <a:rPr lang="en-GB" sz="2000" b="1" baseline="-25000" dirty="0"/>
              <a:t>1</a:t>
            </a:r>
            <a:r>
              <a:rPr lang="en-GB" sz="2000" b="1" dirty="0"/>
              <a:t>, </a:t>
            </a:r>
            <a:r>
              <a:rPr lang="en-GB" sz="2000" b="1" dirty="0" smtClean="0"/>
              <a:t>C</a:t>
            </a:r>
            <a:r>
              <a:rPr lang="en-GB" sz="2000" b="1" baseline="-25000" dirty="0" smtClean="0"/>
              <a:t>2</a:t>
            </a:r>
            <a:r>
              <a:rPr lang="en-GB" sz="2000" b="1" dirty="0"/>
              <a:t>,…, </a:t>
            </a:r>
            <a:r>
              <a:rPr lang="en-GB" sz="2000" b="1" dirty="0" smtClean="0"/>
              <a:t>C</a:t>
            </a:r>
            <a:r>
              <a:rPr lang="en-GB" sz="2000" b="1" baseline="-25000" dirty="0" smtClean="0"/>
              <a:t>t</a:t>
            </a:r>
            <a:endParaRPr lang="en-GB" sz="2400" dirty="0"/>
          </a:p>
        </p:txBody>
      </p:sp>
      <p:sp>
        <p:nvSpPr>
          <p:cNvPr id="56" name="Right Arrow 55"/>
          <p:cNvSpPr/>
          <p:nvPr/>
        </p:nvSpPr>
        <p:spPr>
          <a:xfrm>
            <a:off x="4998388" y="5456654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p:sp>
        <p:nvSpPr>
          <p:cNvPr id="57" name="Right Arrow 56"/>
          <p:cNvSpPr/>
          <p:nvPr/>
        </p:nvSpPr>
        <p:spPr>
          <a:xfrm flipH="1">
            <a:off x="4762509" y="4520550"/>
            <a:ext cx="2329771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v</a:t>
            </a:r>
            <a:r>
              <a:rPr lang="en-GB" sz="2000" b="1" baseline="-25000" dirty="0" smtClean="0"/>
              <a:t>1</a:t>
            </a:r>
            <a:r>
              <a:rPr lang="en-GB" sz="2000" b="1" dirty="0"/>
              <a:t>, </a:t>
            </a:r>
            <a:r>
              <a:rPr lang="en-GB" sz="2000" b="1" dirty="0" smtClean="0"/>
              <a:t>v</a:t>
            </a:r>
            <a:r>
              <a:rPr lang="en-GB" sz="2000" b="1" baseline="-25000" dirty="0" smtClean="0"/>
              <a:t>2</a:t>
            </a:r>
            <a:r>
              <a:rPr lang="en-GB" sz="2000" b="1" dirty="0"/>
              <a:t>,…, </a:t>
            </a:r>
            <a:r>
              <a:rPr lang="en-GB" sz="2000" b="1" dirty="0" err="1" smtClean="0"/>
              <a:t>v</a:t>
            </a:r>
            <a:r>
              <a:rPr lang="en-GB" sz="2000" b="1" baseline="-25000" dirty="0" err="1" smtClean="0"/>
              <a:t>t</a:t>
            </a:r>
            <a:endParaRPr lang="en-GB" sz="2400" dirty="0"/>
          </a:p>
        </p:txBody>
      </p:sp>
      <p:sp>
        <p:nvSpPr>
          <p:cNvPr id="58" name="Right Arrow 57"/>
          <p:cNvSpPr/>
          <p:nvPr/>
        </p:nvSpPr>
        <p:spPr>
          <a:xfrm>
            <a:off x="4716016" y="1628800"/>
            <a:ext cx="2052229" cy="584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PK</a:t>
            </a:r>
            <a:endParaRPr lang="en-GB" sz="2000" dirty="0"/>
          </a:p>
        </p:txBody>
      </p:sp>
      <p:sp>
        <p:nvSpPr>
          <p:cNvPr id="43" name="Rectangle 42"/>
          <p:cNvSpPr/>
          <p:nvPr/>
        </p:nvSpPr>
        <p:spPr>
          <a:xfrm>
            <a:off x="3501386" y="3065572"/>
            <a:ext cx="566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1</a:t>
            </a:r>
            <a:endParaRPr lang="en-GB" sz="1600" b="1" baseline="-250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23821" y="3588792"/>
            <a:ext cx="566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16816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46875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1901 0.03403 C -0.17604 0.04306 -0.47153 0.07223 -0.44965 0.07223 C -0.42465 0.07223 -0.62083 0.13195 -0.60677 0.12292 L -0.69236 0.15486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8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3" grpId="0"/>
      <p:bldP spid="4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23528" y="332656"/>
                <a:ext cx="7920880" cy="10772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Theorem:</a:t>
                </a:r>
                <a:r>
                  <a:rPr lang="en-GB" sz="3200" dirty="0" smtClean="0"/>
                  <a:t> If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3200" b="0" i="0" dirty="0" smtClean="0"/>
                      <m:t>i</m:t>
                    </m:r>
                  </m:oMath>
                </a14:m>
                <a:r>
                  <a:rPr lang="en-GB" sz="3200" dirty="0" smtClean="0"/>
                  <a:t>s a non-malleable encryption scheme then Env2Vote(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has vote secrecy.</a:t>
                </a:r>
                <a:endParaRPr lang="en-GB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7920880" cy="107721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765" t="-5556" b="-1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44016" y="1677477"/>
            <a:ext cx="5364088" cy="47758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524328" y="16816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567750" y="3616437"/>
            <a:ext cx="60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SK</a:t>
            </a:r>
            <a:endParaRPr lang="en-GB" sz="2800" dirty="0"/>
          </a:p>
        </p:txBody>
      </p:sp>
      <p:pic>
        <p:nvPicPr>
          <p:cNvPr id="38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068960"/>
            <a:ext cx="2249260" cy="2324150"/>
          </a:xfrm>
          <a:prstGeom prst="rect">
            <a:avLst/>
          </a:prstGeom>
          <a:solidFill>
            <a:schemeClr val="accent3"/>
          </a:solidFill>
          <a:extLst/>
        </p:spPr>
      </p:pic>
      <p:sp>
        <p:nvSpPr>
          <p:cNvPr id="39" name="Up Arrow 38"/>
          <p:cNvSpPr/>
          <p:nvPr/>
        </p:nvSpPr>
        <p:spPr>
          <a:xfrm rot="2529740">
            <a:off x="2362725" y="2223460"/>
            <a:ext cx="560626" cy="1333987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203848" y="2230063"/>
            <a:ext cx="1019433" cy="2135041"/>
            <a:chOff x="3215199" y="2364656"/>
            <a:chExt cx="1019433" cy="2135041"/>
          </a:xfrm>
        </p:grpSpPr>
        <p:sp>
          <p:nvSpPr>
            <p:cNvPr id="30" name="Rectangle 29"/>
            <p:cNvSpPr/>
            <p:nvPr/>
          </p:nvSpPr>
          <p:spPr>
            <a:xfrm>
              <a:off x="3215199" y="2874083"/>
              <a:ext cx="1019433" cy="1625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58033" y="2364656"/>
              <a:ext cx="9605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BB</a:t>
              </a:r>
              <a:endParaRPr lang="en-US" sz="5400" b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2273436" y="3564019"/>
            <a:ext cx="953084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C’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ight Arrow 47"/>
              <p:cNvSpPr/>
              <p:nvPr/>
            </p:nvSpPr>
            <p:spPr>
              <a:xfrm flipH="1">
                <a:off x="4752019" y="2808134"/>
                <a:ext cx="2052229" cy="5841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ENC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b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>
          <p:sp>
            <p:nvSpPr>
              <p:cNvPr id="48" name="Right Arrow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2019" y="2808134"/>
                <a:ext cx="2052229" cy="584112"/>
              </a:xfrm>
              <a:prstGeom prst="rightArrow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Arrow 49"/>
          <p:cNvSpPr/>
          <p:nvPr/>
        </p:nvSpPr>
        <p:spPr>
          <a:xfrm>
            <a:off x="2428772" y="5463411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p:sp>
        <p:nvSpPr>
          <p:cNvPr id="52" name="Right Arrow 51"/>
          <p:cNvSpPr/>
          <p:nvPr/>
        </p:nvSpPr>
        <p:spPr>
          <a:xfrm flipH="1">
            <a:off x="2290416" y="5013176"/>
            <a:ext cx="1091440" cy="45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result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Rectangle 52"/>
              <p:cNvSpPr/>
              <p:nvPr/>
            </p:nvSpPr>
            <p:spPr>
              <a:xfrm>
                <a:off x="2362424" y="4581128"/>
                <a:ext cx="23492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𝐞𝐬𝐮𝐥𝐭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smtClean="0">
                    <a:solidFill>
                      <a:schemeClr val="bg1"/>
                    </a:solidFill>
                  </a:rPr>
                  <a:t>F(H</a:t>
                </a:r>
                <a:r>
                  <a:rPr lang="en-GB" sz="24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,V)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424" y="4581128"/>
                <a:ext cx="2349233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99" t="-10526" r="-441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Up Arrow 53"/>
          <p:cNvSpPr/>
          <p:nvPr/>
        </p:nvSpPr>
        <p:spPr>
          <a:xfrm rot="5400000">
            <a:off x="5497821" y="1485931"/>
            <a:ext cx="560626" cy="2052227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55" name="Right Arrow 54"/>
          <p:cNvSpPr/>
          <p:nvPr/>
        </p:nvSpPr>
        <p:spPr>
          <a:xfrm>
            <a:off x="4762509" y="3944486"/>
            <a:ext cx="2329771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</a:t>
            </a:r>
            <a:r>
              <a:rPr lang="en-GB" sz="2000" b="1" baseline="-25000" dirty="0"/>
              <a:t>1</a:t>
            </a:r>
            <a:r>
              <a:rPr lang="en-GB" sz="2000" b="1" dirty="0"/>
              <a:t>, </a:t>
            </a:r>
            <a:r>
              <a:rPr lang="en-GB" sz="2000" b="1" dirty="0" smtClean="0"/>
              <a:t>C</a:t>
            </a:r>
            <a:r>
              <a:rPr lang="en-GB" sz="2000" b="1" baseline="-25000" dirty="0" smtClean="0"/>
              <a:t>2</a:t>
            </a:r>
            <a:r>
              <a:rPr lang="en-GB" sz="2000" b="1" dirty="0"/>
              <a:t>,…, </a:t>
            </a:r>
            <a:r>
              <a:rPr lang="en-GB" sz="2000" b="1" dirty="0" smtClean="0"/>
              <a:t>C</a:t>
            </a:r>
            <a:r>
              <a:rPr lang="en-GB" sz="2000" b="1" baseline="-25000" dirty="0" smtClean="0"/>
              <a:t>t</a:t>
            </a:r>
            <a:endParaRPr lang="en-GB" sz="2400" dirty="0"/>
          </a:p>
        </p:txBody>
      </p:sp>
      <p:sp>
        <p:nvSpPr>
          <p:cNvPr id="56" name="Right Arrow 55"/>
          <p:cNvSpPr/>
          <p:nvPr/>
        </p:nvSpPr>
        <p:spPr>
          <a:xfrm>
            <a:off x="4998388" y="5456654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p:sp>
        <p:nvSpPr>
          <p:cNvPr id="57" name="Right Arrow 56"/>
          <p:cNvSpPr/>
          <p:nvPr/>
        </p:nvSpPr>
        <p:spPr>
          <a:xfrm flipH="1">
            <a:off x="4762509" y="4520550"/>
            <a:ext cx="2329771" cy="60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v</a:t>
            </a:r>
            <a:r>
              <a:rPr lang="en-GB" sz="2000" b="1" baseline="-25000" dirty="0" smtClean="0"/>
              <a:t>1</a:t>
            </a:r>
            <a:r>
              <a:rPr lang="en-GB" sz="2000" b="1" dirty="0"/>
              <a:t>, </a:t>
            </a:r>
            <a:r>
              <a:rPr lang="en-GB" sz="2000" b="1" dirty="0" smtClean="0"/>
              <a:t>v</a:t>
            </a:r>
            <a:r>
              <a:rPr lang="en-GB" sz="2000" b="1" baseline="-25000" dirty="0" smtClean="0"/>
              <a:t>2</a:t>
            </a:r>
            <a:r>
              <a:rPr lang="en-GB" sz="2000" b="1" dirty="0"/>
              <a:t>,…, </a:t>
            </a:r>
            <a:r>
              <a:rPr lang="en-GB" sz="2000" b="1" dirty="0" err="1" smtClean="0"/>
              <a:t>v</a:t>
            </a:r>
            <a:r>
              <a:rPr lang="en-GB" sz="2000" b="1" baseline="-25000" dirty="0" err="1" smtClean="0"/>
              <a:t>t</a:t>
            </a:r>
            <a:endParaRPr lang="en-GB" sz="2400" dirty="0"/>
          </a:p>
        </p:txBody>
      </p:sp>
      <p:sp>
        <p:nvSpPr>
          <p:cNvPr id="58" name="Right Arrow 57"/>
          <p:cNvSpPr/>
          <p:nvPr/>
        </p:nvSpPr>
        <p:spPr>
          <a:xfrm>
            <a:off x="4716016" y="1628800"/>
            <a:ext cx="2052229" cy="584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PK</a:t>
            </a:r>
            <a:endParaRPr lang="en-GB" sz="2000" dirty="0"/>
          </a:p>
        </p:txBody>
      </p:sp>
      <p:sp>
        <p:nvSpPr>
          <p:cNvPr id="43" name="Rectangle 42"/>
          <p:cNvSpPr/>
          <p:nvPr/>
        </p:nvSpPr>
        <p:spPr>
          <a:xfrm>
            <a:off x="3501386" y="3065572"/>
            <a:ext cx="566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</a:t>
            </a:r>
            <a:endParaRPr lang="en-GB" sz="1600" b="1" baseline="-250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23821" y="3588792"/>
            <a:ext cx="566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C’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16816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Rectangle 25"/>
              <p:cNvSpPr/>
              <p:nvPr/>
            </p:nvSpPr>
            <p:spPr>
              <a:xfrm>
                <a:off x="6228184" y="1700808"/>
                <a:ext cx="3168352" cy="435299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endParaRPr lang="en-GB" sz="2000" b="1" dirty="0" smtClean="0"/>
              </a:p>
              <a:p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Setup()</a:t>
                </a:r>
              </a:p>
              <a:p>
                <a:r>
                  <a:rPr lang="en-GB" sz="2400" b="1" dirty="0" smtClean="0"/>
                  <a:t>  (PK,SK )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400" b="1" dirty="0" smtClean="0"/>
                  <a:t> Kg (</a:t>
                </a:r>
                <a:r>
                  <a:rPr lang="en-GB" sz="2400" b="1" dirty="0" err="1" smtClean="0"/>
                  <a:t>params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b</a:t>
                </a:r>
                <a14:m>
                  <m:oMath xmlns:m="http://schemas.openxmlformats.org/officeDocument/2006/math">
                    <m:r>
                      <a:rPr lang="en-GB" sz="2400" b="1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 ←{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GB" sz="2400" b="1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sz="2400" b="1" dirty="0"/>
              </a:p>
              <a:p>
                <a:r>
                  <a:rPr lang="en-GB" sz="2400" b="1" dirty="0" smtClean="0"/>
                  <a:t>   </a:t>
                </a:r>
                <a:r>
                  <a:rPr lang="en-GB" sz="2400" b="1" dirty="0"/>
                  <a:t>C</a:t>
                </a:r>
                <a:r>
                  <a:rPr lang="en-GB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/>
                  <a:t>Enc</a:t>
                </a:r>
                <a:r>
                  <a:rPr lang="en-GB" sz="2400" b="1" baseline="-25000" dirty="0" err="1" smtClean="0"/>
                  <a:t>PK</a:t>
                </a:r>
                <a:r>
                  <a:rPr lang="en-GB" sz="2400" b="1" dirty="0" smtClean="0"/>
                  <a:t>(M</a:t>
                </a:r>
                <a:r>
                  <a:rPr lang="en-GB" sz="2400" b="1" baseline="-25000" dirty="0" smtClean="0"/>
                  <a:t>b</a:t>
                </a:r>
                <a:r>
                  <a:rPr lang="en-GB" sz="2400" b="1" dirty="0" smtClean="0"/>
                  <a:t>)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err="1" smtClean="0"/>
                  <a:t>M</a:t>
                </a:r>
                <a:r>
                  <a:rPr lang="en-GB" sz="2400" b="1" baseline="-25000" dirty="0" err="1" smtClean="0"/>
                  <a:t>i</a:t>
                </a:r>
                <a:r>
                  <a:rPr lang="en-GB" sz="2400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/>
                  <a:t>Dec</a:t>
                </a:r>
                <a:r>
                  <a:rPr lang="en-GB" sz="2400" b="1" baseline="-25000" dirty="0" err="1" smtClean="0"/>
                  <a:t>PK</a:t>
                </a:r>
                <a:r>
                  <a:rPr lang="en-GB" sz="2400" b="1" dirty="0" smtClean="0"/>
                  <a:t>(</a:t>
                </a:r>
                <a:r>
                  <a:rPr lang="en-GB" sz="2400" b="1" dirty="0" err="1" smtClean="0"/>
                  <a:t>C</a:t>
                </a:r>
                <a:r>
                  <a:rPr lang="en-GB" sz="2400" b="1" baseline="-25000" dirty="0" err="1" smtClean="0"/>
                  <a:t>i</a:t>
                </a:r>
                <a:r>
                  <a:rPr lang="en-GB" sz="2400" b="1" dirty="0" smtClean="0"/>
                  <a:t>),   for </a:t>
                </a:r>
                <a:r>
                  <a:rPr lang="en-GB" sz="2400" b="1" dirty="0" err="1" smtClean="0"/>
                  <a:t>i</a:t>
                </a:r>
                <a:r>
                  <a:rPr lang="en-GB" sz="2400" b="1" dirty="0" smtClean="0"/>
                  <a:t>=1..n</a:t>
                </a:r>
                <a:endParaRPr lang="en-GB" sz="2400" b="1" baseline="-25000" dirty="0"/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 </a:t>
                </a:r>
                <a:r>
                  <a:rPr lang="en-GB" sz="2400" b="1" dirty="0" smtClean="0"/>
                  <a:t>win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 smtClean="0"/>
                  <a:t> d=b</a:t>
                </a:r>
              </a:p>
              <a:p>
                <a:endParaRPr lang="en-GB" sz="2000" b="1" dirty="0"/>
              </a:p>
              <a:p>
                <a:endParaRPr lang="en-GB" sz="2000" b="1" dirty="0" smtClean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700808"/>
                <a:ext cx="3168352" cy="435299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677" t="-1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550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14566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1901 0.03403 C -0.17604 0.04306 -0.47153 0.07223 -0.44965 0.07223 C -0.42465 0.07223 -0.62083 0.13195 -0.60677 0.12292 L -0.69236 0.1548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8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3" grpId="0"/>
      <p:bldP spid="44" grpId="0"/>
      <p:bldP spid="25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Zero Knowledge Proofs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25048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8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386328" cy="22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2936205"/>
            <a:ext cx="2386328" cy="22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226865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1967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131840" y="1916832"/>
            <a:ext cx="2016224" cy="3024336"/>
            <a:chOff x="3131840" y="1916832"/>
            <a:chExt cx="2016224" cy="3024336"/>
          </a:xfrm>
        </p:grpSpPr>
        <p:sp>
          <p:nvSpPr>
            <p:cNvPr id="11" name="Right Arrow 10"/>
            <p:cNvSpPr/>
            <p:nvPr/>
          </p:nvSpPr>
          <p:spPr>
            <a:xfrm>
              <a:off x="3275856" y="1916832"/>
              <a:ext cx="1872208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M</a:t>
              </a:r>
              <a:r>
                <a:rPr lang="en-GB" b="1" baseline="-25000" dirty="0" smtClean="0"/>
                <a:t>1</a:t>
              </a:r>
              <a:endParaRPr lang="en-GB" b="1" baseline="-25000" dirty="0"/>
            </a:p>
          </p:txBody>
        </p:sp>
        <p:sp>
          <p:nvSpPr>
            <p:cNvPr id="14" name="Right Arrow 13"/>
            <p:cNvSpPr/>
            <p:nvPr/>
          </p:nvSpPr>
          <p:spPr>
            <a:xfrm flipH="1">
              <a:off x="3131840" y="2564904"/>
              <a:ext cx="1872208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r>
                <a:rPr lang="en-GB" baseline="-25000" dirty="0" smtClean="0"/>
                <a:t>2</a:t>
              </a:r>
              <a:endParaRPr lang="en-GB" baseline="-250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275856" y="3140968"/>
              <a:ext cx="1872208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</a:t>
              </a:r>
              <a:r>
                <a:rPr lang="en-GB" baseline="-25000" dirty="0" smtClean="0"/>
                <a:t>3</a:t>
              </a:r>
              <a:endParaRPr lang="en-GB" baseline="-25000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275856" y="4437112"/>
              <a:ext cx="1872208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M</a:t>
              </a:r>
              <a:r>
                <a:rPr lang="en-GB" baseline="-25000" dirty="0" err="1" smtClean="0"/>
                <a:t>n</a:t>
              </a:r>
              <a:endParaRPr lang="en-GB" baseline="-25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526520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Prover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530120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Verifier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118804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X</a:t>
            </a:r>
            <a:endParaRPr lang="en-GB" dirty="0"/>
          </a:p>
        </p:txBody>
      </p:sp>
      <p:sp>
        <p:nvSpPr>
          <p:cNvPr id="7" name="Down Arrow Callout 6"/>
          <p:cNvSpPr/>
          <p:nvPr/>
        </p:nvSpPr>
        <p:spPr>
          <a:xfrm rot="1657119">
            <a:off x="321375" y="1193554"/>
            <a:ext cx="4199841" cy="1872706"/>
          </a:xfrm>
          <a:prstGeom prst="downArrowCallout">
            <a:avLst>
              <a:gd name="adj1" fmla="val 50000"/>
              <a:gd name="adj2" fmla="val 50576"/>
              <a:gd name="adj3" fmla="val 25000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ysClr val="windowText" lastClr="000000"/>
                </a:solidFill>
              </a:rPr>
              <a:t>Wants to convince the Verifier that something is true about  X. Formally that: </a:t>
            </a:r>
            <a:r>
              <a:rPr lang="en-GB" b="1" dirty="0" err="1" smtClean="0">
                <a:solidFill>
                  <a:sysClr val="windowText" lastClr="000000"/>
                </a:solidFill>
              </a:rPr>
              <a:t>Rel</a:t>
            </a:r>
            <a:r>
              <a:rPr lang="en-GB" b="1" dirty="0" smtClean="0">
                <a:solidFill>
                  <a:sysClr val="windowText" lastClr="000000"/>
                </a:solidFill>
              </a:rPr>
              <a:t>(</a:t>
            </a:r>
            <a:r>
              <a:rPr lang="en-GB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b="1" dirty="0" smtClean="0">
                <a:solidFill>
                  <a:sysClr val="windowText" lastClr="000000"/>
                </a:solidFill>
              </a:rPr>
              <a:t>) for some w.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</a:rPr>
              <a:t>Variant: the </a:t>
            </a:r>
            <a:r>
              <a:rPr lang="en-GB" b="1" dirty="0" err="1" smtClean="0">
                <a:solidFill>
                  <a:sysClr val="windowText" lastClr="000000"/>
                </a:solidFill>
              </a:rPr>
              <a:t>prover</a:t>
            </a:r>
            <a:r>
              <a:rPr lang="en-GB" b="1" dirty="0" smtClean="0">
                <a:solidFill>
                  <a:sysClr val="windowText" lastClr="000000"/>
                </a:solidFill>
              </a:rPr>
              <a:t>  actually knows such a w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341228" y="953435"/>
            <a:ext cx="1800200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Accept/</a:t>
            </a:r>
          </a:p>
          <a:p>
            <a:pPr algn="ctr"/>
            <a:r>
              <a:rPr lang="en-GB" sz="2000" b="1" dirty="0" smtClean="0"/>
              <a:t>Reject</a:t>
            </a:r>
            <a:endParaRPr lang="en-GB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41246" y="2775475"/>
            <a:ext cx="8535210" cy="3699701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Examples: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1" dirty="0" err="1" smtClean="0"/>
              <a:t>Rel</a:t>
            </a:r>
            <a:r>
              <a:rPr lang="en-GB" sz="2600" b="1" baseline="-25000" dirty="0" err="1" smtClean="0"/>
              <a:t>g,h</a:t>
            </a:r>
            <a:r>
              <a:rPr lang="en-GB" sz="2600" b="1" dirty="0" smtClean="0"/>
              <a:t> ((X,Y),z) </a:t>
            </a:r>
            <a:r>
              <a:rPr lang="en-GB" sz="2600" b="1" dirty="0" err="1" smtClean="0"/>
              <a:t>iff</a:t>
            </a:r>
            <a:r>
              <a:rPr lang="en-GB" sz="2600" b="1" dirty="0" smtClean="0"/>
              <a:t> X=</a:t>
            </a:r>
            <a:r>
              <a:rPr lang="en-GB" sz="2600" b="1" dirty="0" err="1" smtClean="0"/>
              <a:t>g</a:t>
            </a:r>
            <a:r>
              <a:rPr lang="en-GB" sz="2600" b="1" baseline="30000" dirty="0" err="1" smtClean="0"/>
              <a:t>z</a:t>
            </a:r>
            <a:r>
              <a:rPr lang="en-GB" sz="2600" b="1" dirty="0" smtClean="0"/>
              <a:t> and Y=</a:t>
            </a:r>
            <a:r>
              <a:rPr lang="en-GB" sz="2600" b="1" dirty="0" err="1"/>
              <a:t>h</a:t>
            </a:r>
            <a:r>
              <a:rPr lang="en-GB" sz="2600" b="1" baseline="30000" dirty="0" err="1"/>
              <a:t>z</a:t>
            </a:r>
            <a:endParaRPr lang="en-GB" sz="2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1" dirty="0" err="1" smtClean="0"/>
              <a:t>Rel</a:t>
            </a:r>
            <a:r>
              <a:rPr lang="en-GB" sz="2600" b="1" baseline="-25000" dirty="0" err="1" smtClean="0"/>
              <a:t>g,X</a:t>
            </a:r>
            <a:r>
              <a:rPr lang="en-GB" sz="2600" b="1" dirty="0" smtClean="0"/>
              <a:t> ((R,C),r) </a:t>
            </a:r>
            <a:r>
              <a:rPr lang="en-GB" sz="2600" b="1" dirty="0" err="1" smtClean="0"/>
              <a:t>iff</a:t>
            </a:r>
            <a:r>
              <a:rPr lang="en-GB" sz="2600" b="1" dirty="0" smtClean="0"/>
              <a:t> R=g</a:t>
            </a:r>
            <a:r>
              <a:rPr lang="en-GB" sz="2600" b="1" baseline="30000" dirty="0"/>
              <a:t>r</a:t>
            </a:r>
            <a:r>
              <a:rPr lang="en-GB" sz="2600" b="1" dirty="0"/>
              <a:t> </a:t>
            </a:r>
            <a:r>
              <a:rPr lang="en-GB" sz="2600" b="1" dirty="0" smtClean="0"/>
              <a:t> and C=</a:t>
            </a:r>
            <a:r>
              <a:rPr lang="en-GB" sz="2600" b="1" dirty="0" err="1" smtClean="0"/>
              <a:t>X</a:t>
            </a:r>
            <a:r>
              <a:rPr lang="en-GB" sz="2600" b="1" baseline="30000" dirty="0" err="1"/>
              <a:t>r</a:t>
            </a:r>
            <a:r>
              <a:rPr lang="en-GB" sz="2600" b="1" dirty="0"/>
              <a:t> </a:t>
            </a:r>
            <a:endParaRPr lang="en-GB" sz="2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1" dirty="0" err="1" smtClean="0"/>
              <a:t>Rel</a:t>
            </a:r>
            <a:r>
              <a:rPr lang="en-GB" sz="2600" b="1" baseline="-25000" dirty="0" err="1" smtClean="0"/>
              <a:t>g,X</a:t>
            </a:r>
            <a:r>
              <a:rPr lang="en-GB" sz="2600" b="1" baseline="-25000" dirty="0" smtClean="0"/>
              <a:t> </a:t>
            </a:r>
            <a:r>
              <a:rPr lang="en-GB" sz="2600" b="1" dirty="0" smtClean="0"/>
              <a:t>((</a:t>
            </a:r>
            <a:r>
              <a:rPr lang="en-GB" sz="2600" b="1" dirty="0"/>
              <a:t>R,C),r) </a:t>
            </a:r>
            <a:r>
              <a:rPr lang="en-GB" sz="2600" b="1" dirty="0" err="1"/>
              <a:t>iff</a:t>
            </a:r>
            <a:r>
              <a:rPr lang="en-GB" sz="2600" b="1" dirty="0"/>
              <a:t> R=g</a:t>
            </a:r>
            <a:r>
              <a:rPr lang="en-GB" sz="2600" b="1" baseline="30000" dirty="0"/>
              <a:t>r</a:t>
            </a:r>
            <a:r>
              <a:rPr lang="en-GB" sz="2600" b="1" dirty="0"/>
              <a:t>  and </a:t>
            </a:r>
            <a:r>
              <a:rPr lang="en-GB" sz="2600" b="1" dirty="0" smtClean="0"/>
              <a:t>C/g=</a:t>
            </a:r>
            <a:r>
              <a:rPr lang="en-GB" sz="2600" b="1" dirty="0" err="1" smtClean="0"/>
              <a:t>X</a:t>
            </a:r>
            <a:r>
              <a:rPr lang="en-GB" sz="2600" b="1" baseline="30000" dirty="0" err="1" smtClean="0"/>
              <a:t>r</a:t>
            </a:r>
            <a:r>
              <a:rPr lang="en-GB" sz="2600" b="1" dirty="0" smtClean="0"/>
              <a:t> </a:t>
            </a:r>
            <a:endParaRPr lang="en-GB" sz="26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600" b="1" dirty="0" err="1" smtClean="0"/>
              <a:t>Rel</a:t>
            </a:r>
            <a:r>
              <a:rPr lang="en-GB" sz="2600" b="1" baseline="-25000" dirty="0" err="1" smtClean="0"/>
              <a:t>g,X</a:t>
            </a:r>
            <a:r>
              <a:rPr lang="en-GB" sz="2600" b="1" baseline="-25000" dirty="0" smtClean="0"/>
              <a:t> </a:t>
            </a:r>
            <a:r>
              <a:rPr lang="en-GB" sz="2600" b="1" dirty="0" smtClean="0"/>
              <a:t>((</a:t>
            </a:r>
            <a:r>
              <a:rPr lang="en-GB" sz="2600" b="1" dirty="0"/>
              <a:t>R,C),r</a:t>
            </a:r>
            <a:r>
              <a:rPr lang="en-GB" sz="2600" b="1" dirty="0" smtClean="0"/>
              <a:t>) </a:t>
            </a:r>
            <a:r>
              <a:rPr lang="en-GB" sz="2600" b="1" dirty="0" err="1" smtClean="0"/>
              <a:t>iff</a:t>
            </a:r>
            <a:r>
              <a:rPr lang="en-GB" sz="2600" b="1" dirty="0" smtClean="0"/>
              <a:t> (R=g</a:t>
            </a:r>
            <a:r>
              <a:rPr lang="en-GB" sz="2600" b="1" baseline="30000" dirty="0" smtClean="0"/>
              <a:t>r</a:t>
            </a:r>
            <a:r>
              <a:rPr lang="en-GB" sz="2600" b="1" dirty="0" smtClean="0"/>
              <a:t>  </a:t>
            </a:r>
            <a:r>
              <a:rPr lang="en-GB" sz="2600" b="1" dirty="0"/>
              <a:t>and </a:t>
            </a:r>
            <a:r>
              <a:rPr lang="en-GB" sz="2600" b="1" dirty="0" smtClean="0"/>
              <a:t>C=</a:t>
            </a:r>
            <a:r>
              <a:rPr lang="en-GB" sz="2600" b="1" dirty="0" err="1" smtClean="0"/>
              <a:t>X</a:t>
            </a:r>
            <a:r>
              <a:rPr lang="en-GB" sz="2600" b="1" baseline="30000" dirty="0" err="1" smtClean="0"/>
              <a:t>r</a:t>
            </a:r>
            <a:r>
              <a:rPr lang="en-GB" sz="2600" b="1" baseline="30000" dirty="0" smtClean="0"/>
              <a:t> </a:t>
            </a:r>
            <a:r>
              <a:rPr lang="en-GB" sz="2600" b="1" dirty="0" smtClean="0"/>
              <a:t>) or (R=g</a:t>
            </a:r>
            <a:r>
              <a:rPr lang="en-GB" sz="2600" b="1" baseline="30000" dirty="0" smtClean="0"/>
              <a:t>r</a:t>
            </a:r>
            <a:r>
              <a:rPr lang="en-GB" sz="2600" b="1" dirty="0" smtClean="0"/>
              <a:t>  </a:t>
            </a:r>
            <a:r>
              <a:rPr lang="en-GB" sz="2600" b="1" dirty="0"/>
              <a:t>and </a:t>
            </a:r>
            <a:r>
              <a:rPr lang="en-GB" sz="2600" b="1" dirty="0" smtClean="0"/>
              <a:t>C/g=</a:t>
            </a:r>
            <a:r>
              <a:rPr lang="en-GB" sz="2600" b="1" dirty="0" err="1" smtClean="0"/>
              <a:t>X</a:t>
            </a:r>
            <a:r>
              <a:rPr lang="en-GB" sz="2600" b="1" baseline="30000" dirty="0" err="1" smtClean="0"/>
              <a:t>r</a:t>
            </a:r>
            <a:r>
              <a:rPr lang="en-GB" sz="2600" b="1" dirty="0" smtClean="0"/>
              <a:t>)</a:t>
            </a:r>
            <a:endParaRPr lang="en-GB" sz="26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xmlns="" val="28786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3162E-6 L 0.07223 -0.00948 C 0.08629 -0.00046 0.11077 -0.00324 0.13264 -0.00324 C 0.15764 -0.00324 0.16893 0.04899 0.18299 0.03998 L 0.25348 0.207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98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7872E-6 L -0.14878 0.00093 C -0.13472 0.00994 -0.16267 -0.00855 -0.20694 0.01942 C -0.18194 0.01942 -0.26979 0.0624 -0.25572 0.05339 L -0.2651 0.16501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7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7" grpId="0" animBg="1"/>
      <p:bldP spid="7" grpId="1" animBg="1"/>
      <p:bldP spid="9" grpId="0" animBg="1"/>
      <p:bldP spid="1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532" y="1340768"/>
            <a:ext cx="5428692" cy="53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5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 (informal)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Completeness</a:t>
            </a:r>
            <a:r>
              <a:rPr lang="en-GB" sz="3200" dirty="0" smtClean="0"/>
              <a:t>:  an honest </a:t>
            </a:r>
            <a:r>
              <a:rPr lang="en-GB" sz="3200" dirty="0" err="1" smtClean="0"/>
              <a:t>prover</a:t>
            </a:r>
            <a:r>
              <a:rPr lang="en-GB" sz="3200" dirty="0" smtClean="0"/>
              <a:t> always convinces an honest verifier of the validity of the statement</a:t>
            </a:r>
          </a:p>
          <a:p>
            <a:r>
              <a:rPr lang="en-GB" sz="3200" b="1" dirty="0" smtClean="0"/>
              <a:t>Soundness</a:t>
            </a:r>
            <a:r>
              <a:rPr lang="en-GB" sz="3200" dirty="0" smtClean="0"/>
              <a:t>: a dishonest </a:t>
            </a:r>
            <a:r>
              <a:rPr lang="en-GB" sz="3200" dirty="0" err="1" smtClean="0"/>
              <a:t>prover</a:t>
            </a:r>
            <a:r>
              <a:rPr lang="en-GB" sz="3200" dirty="0" smtClean="0"/>
              <a:t> can cheat only with small probability</a:t>
            </a:r>
          </a:p>
          <a:p>
            <a:r>
              <a:rPr lang="en-GB" sz="3200" b="1" dirty="0" smtClean="0"/>
              <a:t>Zero</a:t>
            </a:r>
            <a:r>
              <a:rPr lang="en-GB" sz="3200" dirty="0" smtClean="0"/>
              <a:t> </a:t>
            </a:r>
            <a:r>
              <a:rPr lang="en-GB" sz="3200" b="1" dirty="0" smtClean="0"/>
              <a:t>knowledge</a:t>
            </a:r>
            <a:r>
              <a:rPr lang="en-GB" sz="3200" dirty="0" smtClean="0"/>
              <a:t>: no other information is revealed </a:t>
            </a:r>
          </a:p>
          <a:p>
            <a:r>
              <a:rPr lang="en-GB" sz="3200" b="1" dirty="0" smtClean="0"/>
              <a:t>Proof of knowledge</a:t>
            </a:r>
            <a:r>
              <a:rPr lang="en-GB" sz="3200" dirty="0" smtClean="0"/>
              <a:t>: can extract witness from a successful </a:t>
            </a:r>
            <a:r>
              <a:rPr lang="en-GB" sz="3200" dirty="0" err="1" smtClean="0"/>
              <a:t>prover</a:t>
            </a:r>
            <a:endParaRPr lang="en-GB" sz="3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5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Equality of discrete logs [CP92]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715200" cy="4800600"/>
              </a:xfrm>
            </p:spPr>
            <p:txBody>
              <a:bodyPr>
                <a:normAutofit/>
              </a:bodyPr>
              <a:lstStyle/>
              <a:p>
                <a:r>
                  <a:rPr lang="en-GB" sz="3200" dirty="0" smtClean="0"/>
                  <a:t>Fix group G and generators  g and h</a:t>
                </a:r>
                <a:endParaRPr lang="en-GB" sz="2400" dirty="0" smtClean="0"/>
              </a:p>
              <a:p>
                <a:r>
                  <a:rPr lang="en-GB" sz="3200" dirty="0" err="1" smtClean="0"/>
                  <a:t>Rel</a:t>
                </a:r>
                <a:r>
                  <a:rPr lang="en-GB" sz="3200" baseline="-25000" dirty="0" err="1" smtClean="0"/>
                  <a:t>g,h</a:t>
                </a:r>
                <a:r>
                  <a:rPr lang="en-GB" sz="3200" dirty="0" smtClean="0"/>
                  <a:t> ((</a:t>
                </a:r>
                <a:r>
                  <a:rPr lang="en-GB" sz="3200" dirty="0" smtClean="0"/>
                  <a:t>X,Y),z) </a:t>
                </a:r>
                <a:r>
                  <a:rPr lang="en-GB" sz="3200" dirty="0" smtClean="0"/>
                  <a:t>= 1 </a:t>
                </a:r>
                <a:r>
                  <a:rPr lang="en-GB" sz="3200" dirty="0" err="1" smtClean="0"/>
                  <a:t>iff</a:t>
                </a:r>
                <a:r>
                  <a:rPr lang="en-GB" sz="3200" dirty="0" smtClean="0"/>
                  <a:t> </a:t>
                </a:r>
                <a:r>
                  <a:rPr lang="en-GB" sz="3200" dirty="0" smtClean="0"/>
                  <a:t>X=</a:t>
                </a:r>
                <a:r>
                  <a:rPr lang="en-GB" sz="3200" dirty="0" err="1" smtClean="0"/>
                  <a:t>g</a:t>
                </a:r>
                <a:r>
                  <a:rPr lang="en-GB" sz="3200" baseline="30000" dirty="0" err="1" smtClean="0"/>
                  <a:t>z</a:t>
                </a:r>
                <a:r>
                  <a:rPr lang="en-GB" sz="3200" dirty="0" smtClean="0"/>
                  <a:t>  </a:t>
                </a:r>
                <a:r>
                  <a:rPr lang="en-GB" sz="3200" dirty="0" smtClean="0"/>
                  <a:t>and </a:t>
                </a:r>
                <a:r>
                  <a:rPr lang="en-GB" sz="3200" dirty="0" smtClean="0"/>
                  <a:t>Y=</a:t>
                </a:r>
                <a:r>
                  <a:rPr lang="en-GB" sz="3200" dirty="0" err="1" smtClean="0"/>
                  <a:t>h</a:t>
                </a:r>
                <a:r>
                  <a:rPr lang="en-GB" sz="3200" baseline="30000" dirty="0" err="1" smtClean="0"/>
                  <a:t>z</a:t>
                </a:r>
                <a:endParaRPr lang="en-GB" sz="3200" baseline="30000" dirty="0" smtClean="0"/>
              </a:p>
              <a:p>
                <a:endParaRPr lang="en-GB" sz="2400" baseline="30000" dirty="0" smtClean="0"/>
              </a:p>
              <a:p>
                <a:r>
                  <a:rPr lang="pl-PL" sz="3200" b="1" dirty="0" smtClean="0"/>
                  <a:t>P</a:t>
                </a:r>
                <a:r>
                  <a:rPr lang="en-GB" sz="3200" b="1" dirty="0" smtClean="0"/>
                  <a:t> </a:t>
                </a:r>
                <a:r>
                  <a:rPr lang="pl-PL" sz="3200" b="1" dirty="0" smtClean="0"/>
                  <a:t>→</a:t>
                </a:r>
                <a:r>
                  <a:rPr lang="en-GB" sz="3200" b="1" dirty="0" smtClean="0"/>
                  <a:t> </a:t>
                </a:r>
                <a:r>
                  <a:rPr lang="pl-PL" sz="3200" b="1" dirty="0" smtClean="0"/>
                  <a:t>V:  </a:t>
                </a:r>
                <a:r>
                  <a:rPr lang="en-GB" sz="3200" b="1" dirty="0" smtClean="0"/>
                  <a:t> U</a:t>
                </a:r>
                <a:r>
                  <a:rPr lang="pl-PL" sz="3200" b="1" dirty="0" smtClean="0"/>
                  <a:t> </a:t>
                </a:r>
                <a:r>
                  <a:rPr lang="pl-PL" sz="3200" b="1" dirty="0"/>
                  <a:t>:= 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smtClean="0"/>
                  <a:t>r</a:t>
                </a:r>
                <a:r>
                  <a:rPr lang="en-GB" sz="3200" b="1" dirty="0" smtClean="0"/>
                  <a:t> </a:t>
                </a:r>
                <a:r>
                  <a:rPr lang="en-GB" sz="3200" b="1" dirty="0"/>
                  <a:t>, </a:t>
                </a:r>
                <a:r>
                  <a:rPr lang="en-GB" sz="3200" b="1" dirty="0" smtClean="0"/>
                  <a:t>V</a:t>
                </a:r>
                <a:r>
                  <a:rPr lang="pl-PL" sz="3200" b="1" dirty="0" smtClean="0"/>
                  <a:t> </a:t>
                </a:r>
                <a:r>
                  <a:rPr lang="pl-PL" sz="3200" b="1" dirty="0"/>
                  <a:t>:= </a:t>
                </a:r>
                <a:r>
                  <a:rPr lang="en-GB" sz="3200" b="1" dirty="0" err="1" smtClean="0"/>
                  <a:t>h</a:t>
                </a:r>
                <a:r>
                  <a:rPr lang="en-GB" sz="3200" b="1" baseline="30000" dirty="0" err="1" smtClean="0"/>
                  <a:t>r</a:t>
                </a:r>
                <a:r>
                  <a:rPr lang="en-GB" sz="3200" b="1" baseline="30000" dirty="0" smtClean="0"/>
                  <a:t/>
                </a:r>
                <a:br>
                  <a:rPr lang="en-GB" sz="3200" b="1" baseline="30000" dirty="0" smtClean="0"/>
                </a:br>
                <a:r>
                  <a:rPr lang="en-GB" sz="3200" baseline="30000" dirty="0" smtClean="0"/>
                  <a:t>                               </a:t>
                </a:r>
                <a:r>
                  <a:rPr lang="en-GB" sz="3200" dirty="0" smtClean="0"/>
                  <a:t>(</a:t>
                </a:r>
                <a:r>
                  <a:rPr lang="en-GB" sz="2800" dirty="0" smtClean="0"/>
                  <a:t>where </a:t>
                </a:r>
                <a:r>
                  <a:rPr lang="en-GB" sz="2800" dirty="0" smtClean="0"/>
                  <a:t>r is a random exponent)</a:t>
                </a:r>
                <a:endParaRPr lang="en-GB" sz="3200" dirty="0" smtClean="0"/>
              </a:p>
              <a:p>
                <a:r>
                  <a:rPr lang="en-GB" sz="3200" b="1" dirty="0" smtClean="0"/>
                  <a:t>V </a:t>
                </a:r>
                <a:r>
                  <a:rPr lang="pl-PL" sz="3200" b="1" dirty="0" smtClean="0"/>
                  <a:t>→</a:t>
                </a:r>
                <a:r>
                  <a:rPr lang="en-GB" sz="3200" b="1" dirty="0" smtClean="0"/>
                  <a:t> </a:t>
                </a:r>
                <a:r>
                  <a:rPr lang="en-GB" sz="3200" b="1" dirty="0" smtClean="0"/>
                  <a:t>P:   c</a:t>
                </a:r>
                <a:r>
                  <a:rPr lang="pl-PL" sz="3200" dirty="0" smtClean="0"/>
                  <a:t> </a:t>
                </a:r>
                <a:r>
                  <a:rPr lang="en-GB" sz="3200" dirty="0" smtClean="0"/>
                  <a:t>   </a:t>
                </a:r>
                <a:r>
                  <a:rPr lang="en-GB" sz="3200" dirty="0" smtClean="0"/>
                  <a:t>(</a:t>
                </a:r>
                <a:r>
                  <a:rPr lang="en-GB" sz="2800" dirty="0" smtClean="0"/>
                  <a:t>where </a:t>
                </a:r>
                <a:r>
                  <a:rPr lang="en-GB" sz="2800" dirty="0" smtClean="0"/>
                  <a:t>c </a:t>
                </a:r>
                <a:r>
                  <a:rPr lang="en-GB" sz="2800" dirty="0" smtClean="0"/>
                  <a:t>is a random exponent</a:t>
                </a:r>
                <a:r>
                  <a:rPr lang="en-GB" sz="3200" dirty="0" smtClean="0"/>
                  <a:t>)</a:t>
                </a:r>
              </a:p>
              <a:p>
                <a:r>
                  <a:rPr lang="pl-PL" sz="3200" b="1" dirty="0" smtClean="0"/>
                  <a:t>P</a:t>
                </a:r>
                <a:r>
                  <a:rPr lang="en-GB" sz="3200" b="1" dirty="0" smtClean="0"/>
                  <a:t> </a:t>
                </a:r>
                <a:r>
                  <a:rPr lang="pl-PL" sz="3200" b="1" dirty="0" smtClean="0"/>
                  <a:t>→</a:t>
                </a:r>
                <a:r>
                  <a:rPr lang="en-GB" sz="3200" b="1" dirty="0" smtClean="0"/>
                  <a:t> </a:t>
                </a:r>
                <a:r>
                  <a:rPr lang="pl-PL" sz="3200" b="1" dirty="0" smtClean="0"/>
                  <a:t>V</a:t>
                </a:r>
                <a:r>
                  <a:rPr lang="en-GB" sz="3200" b="1" dirty="0" smtClean="0"/>
                  <a:t>:   </a:t>
                </a:r>
                <a:r>
                  <a:rPr lang="pl-PL" sz="3200" b="1" dirty="0" smtClean="0"/>
                  <a:t> </a:t>
                </a:r>
                <a:r>
                  <a:rPr lang="en-GB" sz="3200" b="1" dirty="0" smtClean="0"/>
                  <a:t>s</a:t>
                </a:r>
                <a:r>
                  <a:rPr lang="pl-PL" sz="3200" b="1" dirty="0" smtClean="0"/>
                  <a:t> </a:t>
                </a:r>
                <a:r>
                  <a:rPr lang="pl-PL" sz="3200" b="1" dirty="0"/>
                  <a:t>:= </a:t>
                </a:r>
                <a:r>
                  <a:rPr lang="pl-PL" sz="3200" b="1" dirty="0" smtClean="0"/>
                  <a:t>r </a:t>
                </a:r>
                <a:r>
                  <a:rPr lang="pl-PL" sz="3200" b="1" dirty="0"/>
                  <a:t>+ </a:t>
                </a:r>
                <a:r>
                  <a:rPr lang="en-GB" sz="3200" b="1" dirty="0" err="1" smtClean="0"/>
                  <a:t>zc</a:t>
                </a:r>
                <a:r>
                  <a:rPr lang="pl-PL" sz="3200" b="1" dirty="0" smtClean="0"/>
                  <a:t>  </a:t>
                </a:r>
                <a:r>
                  <a:rPr lang="pl-PL" sz="3200" b="1" dirty="0"/>
                  <a:t>; </a:t>
                </a:r>
              </a:p>
              <a:p>
                <a:r>
                  <a:rPr lang="pl-PL" sz="3200" b="1" dirty="0"/>
                  <a:t>V checks: 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smtClean="0"/>
                  <a:t>s</a:t>
                </a:r>
                <a:r>
                  <a:rPr lang="en-GB" sz="3200" b="1" dirty="0" smtClean="0"/>
                  <a:t>=U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b="1" dirty="0" smtClean="0"/>
                  <a:t>X</a:t>
                </a:r>
                <a:r>
                  <a:rPr lang="en-GB" sz="3200" b="1" baseline="30000" dirty="0" smtClean="0"/>
                  <a:t>c</a:t>
                </a:r>
                <a:r>
                  <a:rPr lang="en-GB" sz="3200" b="1" dirty="0" smtClean="0"/>
                  <a:t> </a:t>
                </a:r>
                <a:r>
                  <a:rPr lang="en-GB" sz="3200" b="1" dirty="0" smtClean="0"/>
                  <a:t>and </a:t>
                </a:r>
                <a:r>
                  <a:rPr lang="en-GB" sz="3200" b="1" dirty="0" err="1" smtClean="0"/>
                  <a:t>h</a:t>
                </a:r>
                <a:r>
                  <a:rPr lang="en-GB" sz="3200" b="1" baseline="30000" dirty="0" err="1" smtClean="0"/>
                  <a:t>s</a:t>
                </a:r>
                <a:r>
                  <a:rPr lang="en-GB" sz="3200" b="1" dirty="0" smtClean="0"/>
                  <a:t>=V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b="1" dirty="0" smtClean="0"/>
                  <a:t>Y</a:t>
                </a:r>
                <a:r>
                  <a:rPr lang="en-GB" sz="3200" b="1" baseline="30000" dirty="0" smtClean="0"/>
                  <a:t>c</a:t>
                </a:r>
                <a:endParaRPr lang="pl-PL" sz="3200" b="1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715200" cy="4800600"/>
              </a:xfrm>
              <a:blipFill rotWithShape="1">
                <a:blip r:embed="rId2" cstate="print"/>
                <a:stretch>
                  <a:fillRect l="-237" t="-1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0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Completeness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200" b="1" dirty="0" smtClean="0"/>
                  <a:t>If X=</a:t>
                </a:r>
                <a:r>
                  <a:rPr lang="en-GB" sz="3200" b="1" dirty="0" err="1" smtClean="0"/>
                  <a:t>g</a:t>
                </a:r>
                <a:r>
                  <a:rPr lang="en-GB" sz="3200" b="1" baseline="30000" dirty="0" err="1" smtClean="0"/>
                  <a:t>z</a:t>
                </a:r>
                <a:r>
                  <a:rPr lang="en-GB" sz="3200" b="1" dirty="0" smtClean="0"/>
                  <a:t>  </a:t>
                </a:r>
                <a:r>
                  <a:rPr lang="en-GB" sz="3200" b="1" dirty="0"/>
                  <a:t>and Y=</a:t>
                </a:r>
                <a:r>
                  <a:rPr lang="en-GB" sz="3200" b="1" dirty="0" err="1"/>
                  <a:t>h</a:t>
                </a:r>
                <a:r>
                  <a:rPr lang="en-GB" sz="3200" b="1" baseline="30000" dirty="0" err="1"/>
                  <a:t>z</a:t>
                </a:r>
                <a:endParaRPr lang="en-GB" sz="3200" b="1" baseline="30000" dirty="0"/>
              </a:p>
              <a:p>
                <a:pPr marL="114300" indent="0">
                  <a:buNone/>
                </a:pPr>
                <a:endParaRPr lang="en-GB" sz="3200" b="1" dirty="0" smtClean="0"/>
              </a:p>
              <a:p>
                <a:r>
                  <a:rPr lang="pl-PL" sz="3200" b="1" dirty="0" smtClean="0"/>
                  <a:t>P</a:t>
                </a:r>
                <a:r>
                  <a:rPr lang="en-GB" sz="3200" b="1" dirty="0" smtClean="0"/>
                  <a:t> </a:t>
                </a:r>
                <a:r>
                  <a:rPr lang="pl-PL" sz="3200" b="1" dirty="0"/>
                  <a:t>→</a:t>
                </a:r>
                <a:r>
                  <a:rPr lang="en-GB" sz="3200" b="1" dirty="0"/>
                  <a:t> </a:t>
                </a:r>
                <a:r>
                  <a:rPr lang="pl-PL" sz="3200" b="1" dirty="0"/>
                  <a:t>V:  </a:t>
                </a:r>
                <a:r>
                  <a:rPr lang="en-GB" sz="3200" b="1" dirty="0"/>
                  <a:t> U</a:t>
                </a:r>
                <a:r>
                  <a:rPr lang="pl-PL" sz="3200" b="1" dirty="0"/>
                  <a:t> </a:t>
                </a:r>
                <a:r>
                  <a:rPr lang="pl-PL" sz="3200" b="1" dirty="0"/>
                  <a:t>:= </a:t>
                </a:r>
                <a:r>
                  <a:rPr lang="pl-PL" sz="3200" b="1" dirty="0"/>
                  <a:t>g</a:t>
                </a:r>
                <a:r>
                  <a:rPr lang="en-GB" sz="3200" b="1" baseline="30000" dirty="0"/>
                  <a:t>r</a:t>
                </a:r>
                <a:r>
                  <a:rPr lang="en-GB" sz="3200" b="1" dirty="0"/>
                  <a:t> </a:t>
                </a:r>
                <a:r>
                  <a:rPr lang="en-GB" sz="3200" b="1" dirty="0"/>
                  <a:t>, </a:t>
                </a:r>
                <a:r>
                  <a:rPr lang="en-GB" sz="3200" b="1" dirty="0"/>
                  <a:t>V</a:t>
                </a:r>
                <a:r>
                  <a:rPr lang="pl-PL" sz="3200" b="1" dirty="0"/>
                  <a:t> </a:t>
                </a:r>
                <a:r>
                  <a:rPr lang="pl-PL" sz="3200" b="1" dirty="0"/>
                  <a:t>:= </a:t>
                </a:r>
                <a:r>
                  <a:rPr lang="en-GB" sz="3200" b="1" dirty="0" err="1" smtClean="0"/>
                  <a:t>h</a:t>
                </a:r>
                <a:r>
                  <a:rPr lang="en-GB" sz="3200" b="1" baseline="30000" dirty="0" err="1" smtClean="0"/>
                  <a:t>r</a:t>
                </a:r>
                <a:endParaRPr lang="en-GB" sz="3200" b="1" baseline="30000" dirty="0" smtClean="0"/>
              </a:p>
              <a:p>
                <a:r>
                  <a:rPr lang="en-GB" sz="3200" b="1" dirty="0" smtClean="0"/>
                  <a:t>V </a:t>
                </a:r>
                <a:r>
                  <a:rPr lang="pl-PL" sz="3200" b="1" dirty="0"/>
                  <a:t>→</a:t>
                </a:r>
                <a:r>
                  <a:rPr lang="en-GB" sz="3200" b="1" dirty="0"/>
                  <a:t> P:   c</a:t>
                </a:r>
                <a:r>
                  <a:rPr lang="pl-PL" sz="3200" b="1" dirty="0"/>
                  <a:t> </a:t>
                </a:r>
                <a:r>
                  <a:rPr lang="en-GB" sz="3200" b="1" dirty="0"/>
                  <a:t>   </a:t>
                </a:r>
                <a:endParaRPr lang="en-GB" sz="3200" b="1" dirty="0" smtClean="0"/>
              </a:p>
              <a:p>
                <a:r>
                  <a:rPr lang="pl-PL" sz="3200" b="1" dirty="0" smtClean="0"/>
                  <a:t>P</a:t>
                </a:r>
                <a:r>
                  <a:rPr lang="en-GB" sz="3200" b="1" dirty="0" smtClean="0"/>
                  <a:t> </a:t>
                </a:r>
                <a:r>
                  <a:rPr lang="pl-PL" sz="3200" b="1" dirty="0"/>
                  <a:t>→</a:t>
                </a:r>
                <a:r>
                  <a:rPr lang="en-GB" sz="3200" b="1" dirty="0"/>
                  <a:t> </a:t>
                </a:r>
                <a:r>
                  <a:rPr lang="pl-PL" sz="3200" b="1" dirty="0"/>
                  <a:t>V</a:t>
                </a:r>
                <a:r>
                  <a:rPr lang="en-GB" sz="3200" b="1" dirty="0"/>
                  <a:t>   </a:t>
                </a:r>
                <a:r>
                  <a:rPr lang="pl-PL" sz="3200" b="1" dirty="0"/>
                  <a:t> </a:t>
                </a:r>
                <a:r>
                  <a:rPr lang="en-GB" sz="3200" b="1" dirty="0"/>
                  <a:t>s</a:t>
                </a:r>
                <a:r>
                  <a:rPr lang="pl-PL" sz="3200" b="1" dirty="0"/>
                  <a:t> </a:t>
                </a:r>
                <a:r>
                  <a:rPr lang="pl-PL" sz="3200" b="1" dirty="0"/>
                  <a:t>:= </a:t>
                </a:r>
                <a:r>
                  <a:rPr lang="pl-PL" sz="3200" b="1" dirty="0"/>
                  <a:t>r </a:t>
                </a:r>
                <a:r>
                  <a:rPr lang="pl-PL" sz="3200" b="1" dirty="0"/>
                  <a:t>+ </a:t>
                </a:r>
                <a:r>
                  <a:rPr lang="en-GB" sz="3200" b="1" dirty="0" err="1"/>
                  <a:t>zc</a:t>
                </a:r>
                <a:r>
                  <a:rPr lang="pl-PL" sz="3200" b="1" dirty="0"/>
                  <a:t>  </a:t>
                </a:r>
                <a:r>
                  <a:rPr lang="pl-PL" sz="3200" b="1" dirty="0"/>
                  <a:t>; </a:t>
                </a:r>
              </a:p>
              <a:p>
                <a:r>
                  <a:rPr lang="pl-PL" sz="3200" b="1" dirty="0"/>
                  <a:t>V checks: </a:t>
                </a:r>
                <a:r>
                  <a:rPr lang="pl-PL" sz="3200" b="1" dirty="0"/>
                  <a:t>g</a:t>
                </a:r>
                <a:r>
                  <a:rPr lang="en-GB" sz="3200" b="1" baseline="30000" dirty="0"/>
                  <a:t>s</a:t>
                </a:r>
                <a:r>
                  <a:rPr lang="en-GB" sz="3200" b="1" dirty="0"/>
                  <a:t>=U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b="1" dirty="0"/>
                  <a:t>X</a:t>
                </a:r>
                <a:r>
                  <a:rPr lang="en-GB" sz="3200" b="1" baseline="30000" dirty="0"/>
                  <a:t>c</a:t>
                </a:r>
                <a:r>
                  <a:rPr lang="en-GB" sz="3200" b="1" dirty="0"/>
                  <a:t> and </a:t>
                </a:r>
                <a:r>
                  <a:rPr lang="en-GB" sz="3200" b="1" dirty="0" err="1"/>
                  <a:t>h</a:t>
                </a:r>
                <a:r>
                  <a:rPr lang="en-GB" sz="3200" b="1" baseline="30000" dirty="0" err="1"/>
                  <a:t>s</a:t>
                </a:r>
                <a:r>
                  <a:rPr lang="en-GB" sz="3200" b="1" dirty="0"/>
                  <a:t>=V</a:t>
                </a:r>
                <a14:m>
                  <m:oMath xmlns:m="http://schemas.openxmlformats.org/officeDocument/2006/math">
                    <m:r>
                      <a:rPr lang="en-GB" sz="32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200" b="1" dirty="0"/>
                  <a:t>Y</a:t>
                </a:r>
                <a:r>
                  <a:rPr lang="en-GB" sz="3200" b="1" baseline="30000" dirty="0"/>
                  <a:t>c</a:t>
                </a:r>
                <a:endParaRPr lang="pl-PL" sz="3200" b="1" baseline="30000" dirty="0"/>
              </a:p>
              <a:p>
                <a:endParaRPr lang="en-GB" sz="3200" b="1" dirty="0"/>
              </a:p>
              <a:p>
                <a:r>
                  <a:rPr lang="en-GB" sz="3200" dirty="0" smtClean="0"/>
                  <a:t>Check succeeds</a:t>
                </a:r>
                <a:r>
                  <a:rPr lang="en-GB" sz="3200" b="1" dirty="0" smtClean="0"/>
                  <a:t>: </a:t>
                </a:r>
                <a:r>
                  <a:rPr lang="pl-PL" sz="3200" b="1" dirty="0"/>
                  <a:t>g</a:t>
                </a:r>
                <a:r>
                  <a:rPr lang="en-GB" sz="3200" b="1" baseline="30000" dirty="0" smtClean="0"/>
                  <a:t>s </a:t>
                </a:r>
                <a:r>
                  <a:rPr lang="en-GB" sz="3200" b="1" dirty="0" smtClean="0"/>
                  <a:t>= 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err="1" smtClean="0"/>
                  <a:t>r+zc</a:t>
                </a:r>
                <a:r>
                  <a:rPr lang="en-GB" sz="3200" b="1" baseline="30000" dirty="0" smtClean="0"/>
                  <a:t>  </a:t>
                </a:r>
                <a:r>
                  <a:rPr lang="en-GB" sz="3200" b="1" dirty="0" smtClean="0"/>
                  <a:t>= 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smtClean="0"/>
                  <a:t>r</a:t>
                </a:r>
                <a:r>
                  <a:rPr lang="pl-PL" sz="3200" b="1" dirty="0" smtClean="0"/>
                  <a:t>g</a:t>
                </a:r>
                <a:r>
                  <a:rPr lang="en-GB" sz="3200" b="1" baseline="30000" dirty="0" err="1" smtClean="0"/>
                  <a:t>zc</a:t>
                </a:r>
                <a:r>
                  <a:rPr lang="en-GB" sz="3200" b="1" baseline="30000" dirty="0" smtClean="0"/>
                  <a:t> </a:t>
                </a:r>
                <a:r>
                  <a:rPr lang="en-GB" sz="3200" b="1" dirty="0" smtClean="0"/>
                  <a:t>= U </a:t>
                </a:r>
                <a:r>
                  <a:rPr lang="en-GB" sz="3200" b="1" dirty="0" err="1" smtClean="0"/>
                  <a:t>X</a:t>
                </a:r>
                <a:r>
                  <a:rPr lang="en-GB" sz="3200" b="1" baseline="30000" dirty="0" err="1"/>
                  <a:t>c</a:t>
                </a:r>
                <a:endParaRPr lang="en-GB" sz="3200" b="1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40" t="-1652" b="-1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8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(Special) Soundness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200" dirty="0" smtClean="0"/>
                  <a:t>From two different transcripts with the same first message can extract witness</a:t>
                </a:r>
                <a:endParaRPr lang="en-GB" sz="3200" dirty="0"/>
              </a:p>
              <a:p>
                <a:r>
                  <a:rPr lang="en-GB" sz="3200" dirty="0" smtClean="0"/>
                  <a:t>((U,V),c0,s0) and ((U,V),c1,s1) such that:</a:t>
                </a:r>
              </a:p>
              <a:p>
                <a:pPr lvl="1"/>
                <a:r>
                  <a:rPr lang="pl-PL" sz="2800" dirty="0" smtClean="0"/>
                  <a:t>g</a:t>
                </a:r>
                <a:r>
                  <a:rPr lang="en-GB" sz="2800" baseline="30000" dirty="0" smtClean="0"/>
                  <a:t>s0</a:t>
                </a:r>
                <a:r>
                  <a:rPr lang="en-GB" sz="2800" dirty="0" smtClean="0"/>
                  <a:t>=U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 smtClean="0"/>
                  <a:t>X</a:t>
                </a:r>
                <a:r>
                  <a:rPr lang="en-GB" sz="2800" baseline="30000" dirty="0" smtClean="0"/>
                  <a:t>c0</a:t>
                </a:r>
                <a:r>
                  <a:rPr lang="en-GB" sz="2800" dirty="0" smtClean="0"/>
                  <a:t> </a:t>
                </a:r>
                <a:r>
                  <a:rPr lang="en-GB" sz="2800" dirty="0"/>
                  <a:t>and </a:t>
                </a:r>
                <a:r>
                  <a:rPr lang="en-GB" sz="2800" dirty="0" smtClean="0"/>
                  <a:t>h</a:t>
                </a:r>
                <a:r>
                  <a:rPr lang="en-GB" sz="2800" baseline="30000" dirty="0" smtClean="0"/>
                  <a:t>s0</a:t>
                </a:r>
                <a:r>
                  <a:rPr lang="en-GB" sz="2800" dirty="0" smtClean="0"/>
                  <a:t>=V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 smtClean="0"/>
                  <a:t>Y</a:t>
                </a:r>
                <a:r>
                  <a:rPr lang="en-GB" sz="2800" baseline="30000" dirty="0" smtClean="0"/>
                  <a:t>c0 </a:t>
                </a:r>
              </a:p>
              <a:p>
                <a:pPr lvl="1"/>
                <a:r>
                  <a:rPr lang="pl-PL" sz="2800" dirty="0"/>
                  <a:t>g</a:t>
                </a:r>
                <a:r>
                  <a:rPr lang="en-GB" sz="2800" baseline="30000" dirty="0" smtClean="0"/>
                  <a:t>s1</a:t>
                </a:r>
                <a:r>
                  <a:rPr lang="en-GB" sz="2800" dirty="0" smtClean="0"/>
                  <a:t>=U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 smtClean="0"/>
                  <a:t>X</a:t>
                </a:r>
                <a:r>
                  <a:rPr lang="en-GB" sz="2800" baseline="30000" dirty="0" smtClean="0"/>
                  <a:t>c1</a:t>
                </a:r>
                <a:r>
                  <a:rPr lang="en-GB" sz="2800" dirty="0" smtClean="0"/>
                  <a:t> </a:t>
                </a:r>
                <a:r>
                  <a:rPr lang="en-GB" sz="2800" dirty="0"/>
                  <a:t>and </a:t>
                </a:r>
                <a:r>
                  <a:rPr lang="en-GB" sz="2800" dirty="0" smtClean="0"/>
                  <a:t>h</a:t>
                </a:r>
                <a:r>
                  <a:rPr lang="en-GB" sz="2800" baseline="30000" dirty="0" smtClean="0"/>
                  <a:t>s1</a:t>
                </a:r>
                <a:r>
                  <a:rPr lang="en-GB" sz="2800" dirty="0" smtClean="0"/>
                  <a:t>=V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2800" dirty="0" smtClean="0"/>
                  <a:t>Y</a:t>
                </a:r>
                <a:r>
                  <a:rPr lang="en-GB" sz="2800" baseline="30000" dirty="0" smtClean="0"/>
                  <a:t>c1 </a:t>
                </a:r>
              </a:p>
              <a:p>
                <a:r>
                  <a:rPr lang="en-GB" sz="3200" dirty="0" smtClean="0"/>
                  <a:t>Dividing:   </a:t>
                </a:r>
                <a:r>
                  <a:rPr lang="pl-PL" sz="3200" dirty="0" smtClean="0"/>
                  <a:t>g</a:t>
                </a:r>
                <a:r>
                  <a:rPr lang="en-GB" sz="3200" baseline="30000" dirty="0" smtClean="0"/>
                  <a:t>s0-s1</a:t>
                </a:r>
                <a:r>
                  <a:rPr lang="en-GB" sz="3200" dirty="0" smtClean="0"/>
                  <a:t>=X</a:t>
                </a:r>
                <a:r>
                  <a:rPr lang="en-GB" sz="3200" baseline="30000" dirty="0" smtClean="0"/>
                  <a:t>c0-c1</a:t>
                </a:r>
                <a:r>
                  <a:rPr lang="en-GB" sz="3200" dirty="0" smtClean="0"/>
                  <a:t> </a:t>
                </a:r>
                <a:r>
                  <a:rPr lang="en-GB" sz="3200" dirty="0"/>
                  <a:t>and </a:t>
                </a:r>
                <a:r>
                  <a:rPr lang="en-GB" sz="3200" dirty="0" smtClean="0"/>
                  <a:t>h</a:t>
                </a:r>
                <a:r>
                  <a:rPr lang="en-GB" sz="3200" baseline="30000" dirty="0" smtClean="0"/>
                  <a:t>s0-s1</a:t>
                </a:r>
                <a:r>
                  <a:rPr lang="en-GB" sz="3200" dirty="0" smtClean="0"/>
                  <a:t>=Y</a:t>
                </a:r>
                <a:r>
                  <a:rPr lang="en-GB" sz="3200" baseline="30000" dirty="0" smtClean="0"/>
                  <a:t>c0-c1</a:t>
                </a:r>
              </a:p>
              <a:p>
                <a:r>
                  <a:rPr lang="en-GB" sz="3200" dirty="0" err="1" smtClean="0"/>
                  <a:t>Dlog</a:t>
                </a:r>
                <a:r>
                  <a:rPr lang="en-GB" sz="3200" baseline="-25000" dirty="0" err="1" smtClean="0"/>
                  <a:t>g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X = (s0-s1)/(c0-c1) = </a:t>
                </a:r>
                <a:r>
                  <a:rPr lang="en-GB" sz="3200" dirty="0" err="1" smtClean="0"/>
                  <a:t>Dlog</a:t>
                </a:r>
                <a:r>
                  <a:rPr lang="en-GB" sz="3200" baseline="-25000" dirty="0" err="1" smtClean="0"/>
                  <a:t>h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Y</a:t>
                </a:r>
                <a:r>
                  <a:rPr lang="en-GB" sz="3200" baseline="30000" dirty="0" smtClean="0"/>
                  <a:t/>
                </a:r>
                <a:br>
                  <a:rPr lang="en-GB" sz="3200" baseline="30000" dirty="0" smtClean="0"/>
                </a:br>
                <a:r>
                  <a:rPr lang="en-GB" sz="3200" dirty="0" smtClean="0"/>
                  <a:t>  </a:t>
                </a:r>
                <a:endParaRPr lang="en-GB" sz="3000" dirty="0"/>
              </a:p>
              <a:p>
                <a:pPr lvl="1"/>
                <a:endParaRPr lang="en-GB" sz="2800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40" t="-1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8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(HV)  zero-knowledge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9123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</a:t>
            </a:r>
            <a:endParaRPr lang="en-GB" sz="2800" b="1" baseline="-25000" dirty="0"/>
          </a:p>
        </p:txBody>
      </p:sp>
      <p:sp>
        <p:nvSpPr>
          <p:cNvPr id="6" name="Right Arrow 5"/>
          <p:cNvSpPr/>
          <p:nvPr/>
        </p:nvSpPr>
        <p:spPr>
          <a:xfrm flipH="1">
            <a:off x="1140745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7" name="Right Arrow 6"/>
          <p:cNvSpPr/>
          <p:nvPr/>
        </p:nvSpPr>
        <p:spPr>
          <a:xfrm>
            <a:off x="1291131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</a:t>
            </a:r>
            <a:endParaRPr lang="en-GB" sz="2800" b="1" baseline="-25000" dirty="0"/>
          </a:p>
        </p:txBody>
      </p:sp>
      <p:pic>
        <p:nvPicPr>
          <p:cNvPr id="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1628800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496" y="3068960"/>
            <a:ext cx="125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solidFill>
                  <a:sysClr val="windowText" lastClr="000000"/>
                </a:solidFill>
              </a:rPr>
              <a:t>Rel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152785" y="1196453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307807" y="1116033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  <p:cxnSp>
        <p:nvCxnSpPr>
          <p:cNvPr id="19" name="Straight Connector 18"/>
          <p:cNvCxnSpPr>
            <a:stCxn id="2" idx="2"/>
          </p:cNvCxnSpPr>
          <p:nvPr/>
        </p:nvCxnSpPr>
        <p:spPr>
          <a:xfrm>
            <a:off x="4267200" y="1417638"/>
            <a:ext cx="16768" cy="323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0445" y="4995173"/>
            <a:ext cx="73611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There exists a simulator SIM that produces</a:t>
            </a:r>
          </a:p>
          <a:p>
            <a:r>
              <a:rPr lang="en-GB" sz="3200" dirty="0" smtClean="0"/>
              <a:t>transcripts that are indistinguishable from </a:t>
            </a:r>
          </a:p>
          <a:p>
            <a:r>
              <a:rPr lang="en-GB" sz="3200" dirty="0" smtClean="0"/>
              <a:t>those of the real execution.</a:t>
            </a:r>
            <a:endParaRPr lang="en-GB" sz="3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957169" y="1179333"/>
            <a:ext cx="2813600" cy="3473803"/>
            <a:chOff x="4957169" y="1179333"/>
            <a:chExt cx="2813600" cy="3473803"/>
          </a:xfrm>
        </p:grpSpPr>
        <p:pic>
          <p:nvPicPr>
            <p:cNvPr id="14" name="Picture 2" descr="C:\Users\toshiba\AppData\Local\Microsoft\Windows\Temporary Internet Files\Content.IE5\99RO1EIG\MC90039099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47717" y="1628800"/>
              <a:ext cx="1392635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ight Arrow 23"/>
            <p:cNvSpPr/>
            <p:nvPr/>
          </p:nvSpPr>
          <p:spPr>
            <a:xfrm>
              <a:off x="4957169" y="2204864"/>
              <a:ext cx="1624685" cy="64807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/>
                <a:t>R</a:t>
              </a:r>
              <a:endParaRPr lang="en-GB" sz="2800" b="1" dirty="0"/>
            </a:p>
          </p:txBody>
        </p:sp>
        <p:sp>
          <p:nvSpPr>
            <p:cNvPr id="25" name="Right Arrow 24"/>
            <p:cNvSpPr/>
            <p:nvPr/>
          </p:nvSpPr>
          <p:spPr>
            <a:xfrm flipH="1">
              <a:off x="4957169" y="3068960"/>
              <a:ext cx="1624685" cy="72008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c</a:t>
              </a:r>
              <a:endParaRPr lang="en-GB" b="1" baseline="-250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107555" y="3933056"/>
              <a:ext cx="1624685" cy="72008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s</a:t>
              </a:r>
              <a:endParaRPr lang="en-GB" sz="2800" b="1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60079" y="1179333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smtClean="0">
                  <a:solidFill>
                    <a:sysClr val="windowText" lastClr="000000"/>
                  </a:solidFill>
                </a:rPr>
                <a:t>X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041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 zero-knowledge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9123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</a:t>
            </a:r>
            <a:endParaRPr lang="en-GB" sz="2800" b="1" baseline="-25000" dirty="0"/>
          </a:p>
        </p:txBody>
      </p:sp>
      <p:sp>
        <p:nvSpPr>
          <p:cNvPr id="6" name="Right Arrow 5"/>
          <p:cNvSpPr/>
          <p:nvPr/>
        </p:nvSpPr>
        <p:spPr>
          <a:xfrm flipH="1">
            <a:off x="1140745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7" name="Right Arrow 6"/>
          <p:cNvSpPr/>
          <p:nvPr/>
        </p:nvSpPr>
        <p:spPr>
          <a:xfrm>
            <a:off x="1291131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</a:t>
            </a:r>
            <a:endParaRPr lang="en-GB" sz="2800" b="1" baseline="-25000" dirty="0"/>
          </a:p>
        </p:txBody>
      </p:sp>
      <p:pic>
        <p:nvPicPr>
          <p:cNvPr id="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1628800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496" y="3068960"/>
            <a:ext cx="125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solidFill>
                  <a:sysClr val="windowText" lastClr="000000"/>
                </a:solidFill>
              </a:rPr>
              <a:t>Rel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152785" y="1196453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307807" y="1116033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  <p:cxnSp>
        <p:nvCxnSpPr>
          <p:cNvPr id="19" name="Straight Connector 18"/>
          <p:cNvCxnSpPr>
            <a:stCxn id="2" idx="2"/>
          </p:cNvCxnSpPr>
          <p:nvPr/>
        </p:nvCxnSpPr>
        <p:spPr>
          <a:xfrm>
            <a:off x="4267200" y="1417638"/>
            <a:ext cx="16768" cy="323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251520" y="4797152"/>
                <a:ext cx="4261103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Simulator of a special form: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pick random c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pick random 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R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800" dirty="0" smtClean="0"/>
                  <a:t> SIM(</a:t>
                </a:r>
                <a:r>
                  <a:rPr lang="en-GB" sz="2800" dirty="0" err="1" smtClean="0"/>
                  <a:t>c,s</a:t>
                </a:r>
                <a:r>
                  <a:rPr lang="en-GB" sz="2800" dirty="0" smtClean="0"/>
                  <a:t>)</a:t>
                </a:r>
                <a:endParaRPr lang="en-GB" sz="28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97152"/>
                <a:ext cx="4261103" cy="181588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861" t="-3020" r="-2003" b="-8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7717" y="1628800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4957169" y="2204864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R</a:t>
            </a:r>
            <a:endParaRPr lang="en-GB" sz="2800" b="1" dirty="0"/>
          </a:p>
        </p:txBody>
      </p:sp>
      <p:sp>
        <p:nvSpPr>
          <p:cNvPr id="25" name="Right Arrow 24"/>
          <p:cNvSpPr/>
          <p:nvPr/>
        </p:nvSpPr>
        <p:spPr>
          <a:xfrm flipH="1">
            <a:off x="4957169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5107555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</a:t>
            </a:r>
            <a:endParaRPr lang="en-GB" sz="2800" b="1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7360079" y="1179333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32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animBg="1"/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zero-knowledge for CP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7920880" cy="48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sz="3600" b="1" dirty="0" smtClean="0"/>
                  <a:t>Accepting transcripts: </a:t>
                </a:r>
                <a:br>
                  <a:rPr lang="en-GB" sz="3600" b="1" dirty="0" smtClean="0"/>
                </a:br>
                <a:r>
                  <a:rPr lang="en-GB" sz="3600" b="1" dirty="0" smtClean="0"/>
                  <a:t>((U,V),</a:t>
                </a:r>
                <a:r>
                  <a:rPr lang="en-GB" sz="3600" b="1" dirty="0" err="1" smtClean="0"/>
                  <a:t>c,s</a:t>
                </a:r>
                <a:r>
                  <a:rPr lang="en-GB" sz="3600" b="1" dirty="0" smtClean="0"/>
                  <a:t>) such that </a:t>
                </a:r>
                <a:r>
                  <a:rPr lang="pl-PL" sz="3600" b="1" dirty="0"/>
                  <a:t>g</a:t>
                </a:r>
                <a:r>
                  <a:rPr lang="en-GB" sz="3600" b="1" baseline="30000" dirty="0"/>
                  <a:t>s</a:t>
                </a:r>
                <a:r>
                  <a:rPr lang="en-GB" sz="3600" b="1" dirty="0"/>
                  <a:t>=U</a:t>
                </a:r>
                <a14:m>
                  <m:oMath xmlns:m="http://schemas.openxmlformats.org/officeDocument/2006/math">
                    <m:r>
                      <a:rPr lang="en-GB" sz="36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600" b="1" dirty="0"/>
                  <a:t>X</a:t>
                </a:r>
                <a:r>
                  <a:rPr lang="en-GB" sz="3600" b="1" baseline="30000" dirty="0"/>
                  <a:t>c</a:t>
                </a:r>
                <a:r>
                  <a:rPr lang="en-GB" sz="3600" b="1" dirty="0"/>
                  <a:t> and </a:t>
                </a:r>
                <a:r>
                  <a:rPr lang="en-GB" sz="3600" b="1" dirty="0" err="1"/>
                  <a:t>h</a:t>
                </a:r>
                <a:r>
                  <a:rPr lang="en-GB" sz="3600" b="1" baseline="30000" dirty="0" err="1"/>
                  <a:t>s</a:t>
                </a:r>
                <a:r>
                  <a:rPr lang="en-GB" sz="3600" b="1" dirty="0"/>
                  <a:t>=V</a:t>
                </a:r>
                <a14:m>
                  <m:oMath xmlns:m="http://schemas.openxmlformats.org/officeDocument/2006/math">
                    <m:r>
                      <a:rPr lang="en-GB" sz="36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GB" sz="3600" b="1" dirty="0"/>
                  <a:t>Y</a:t>
                </a:r>
                <a:r>
                  <a:rPr lang="en-GB" sz="3600" b="1" baseline="30000" dirty="0"/>
                  <a:t>c</a:t>
                </a:r>
                <a:endParaRPr lang="pl-PL" sz="3600" b="1" baseline="30000" dirty="0"/>
              </a:p>
              <a:p>
                <a:endParaRPr lang="en-GB" sz="3600" b="1" dirty="0" smtClean="0"/>
              </a:p>
              <a:p>
                <a:r>
                  <a:rPr lang="en-GB" sz="3600" b="1" dirty="0" smtClean="0"/>
                  <a:t>Special simulator:</a:t>
                </a:r>
              </a:p>
              <a:p>
                <a:pPr lvl="1"/>
                <a:r>
                  <a:rPr lang="en-GB" sz="3400" b="1" dirty="0" smtClean="0"/>
                  <a:t>Select random c</a:t>
                </a:r>
              </a:p>
              <a:p>
                <a:pPr lvl="1"/>
                <a:r>
                  <a:rPr lang="en-GB" sz="3400" b="1" dirty="0" smtClean="0"/>
                  <a:t>Select random s</a:t>
                </a:r>
              </a:p>
              <a:p>
                <a:pPr lvl="1"/>
                <a:r>
                  <a:rPr lang="en-GB" sz="3400" b="1" dirty="0" smtClean="0"/>
                  <a:t>Set U=</a:t>
                </a:r>
                <a:r>
                  <a:rPr lang="pl-PL" sz="3400" b="1" dirty="0"/>
                  <a:t> g</a:t>
                </a:r>
                <a:r>
                  <a:rPr lang="en-GB" sz="3400" b="1" baseline="30000" dirty="0"/>
                  <a:t>s</a:t>
                </a:r>
                <a14:m>
                  <m:oMath xmlns:m="http://schemas.openxmlformats.org/officeDocument/2006/math">
                    <m:r>
                      <a:rPr lang="en-GB" sz="3400" b="1" i="1" smtClean="0">
                        <a:latin typeface="Cambria Math"/>
                        <a:ea typeface="Cambria Math"/>
                      </a:rPr>
                      <m:t>/</m:t>
                    </m:r>
                  </m:oMath>
                </a14:m>
                <a:r>
                  <a:rPr lang="en-GB" sz="3400" b="1" dirty="0" smtClean="0"/>
                  <a:t>X</a:t>
                </a:r>
                <a:r>
                  <a:rPr lang="en-GB" sz="3400" b="1" baseline="30000" dirty="0" smtClean="0"/>
                  <a:t>c</a:t>
                </a:r>
                <a:r>
                  <a:rPr lang="en-GB" sz="3400" b="1" dirty="0" smtClean="0"/>
                  <a:t> </a:t>
                </a:r>
                <a:r>
                  <a:rPr lang="en-GB" sz="3400" b="1" dirty="0"/>
                  <a:t>and </a:t>
                </a:r>
                <a:r>
                  <a:rPr lang="en-GB" sz="3400" b="1" dirty="0" smtClean="0"/>
                  <a:t>V=</a:t>
                </a:r>
                <a:r>
                  <a:rPr lang="en-GB" sz="3400" b="1" dirty="0"/>
                  <a:t>h</a:t>
                </a:r>
                <a:r>
                  <a:rPr lang="en-GB" sz="3400" b="1" baseline="30000" dirty="0" err="1"/>
                  <a:t>s</a:t>
                </a:r>
                <a14:m>
                  <m:oMath xmlns:m="http://schemas.openxmlformats.org/officeDocument/2006/math">
                    <m:r>
                      <a:rPr lang="en-GB" sz="3400" b="1" i="1" smtClean="0">
                        <a:latin typeface="Cambria Math"/>
                        <a:ea typeface="Cambria Math"/>
                      </a:rPr>
                      <m:t>/</m:t>
                    </m:r>
                  </m:oMath>
                </a14:m>
                <a:r>
                  <a:rPr lang="en-GB" sz="3400" b="1" dirty="0" smtClean="0"/>
                  <a:t>Y</a:t>
                </a:r>
                <a:r>
                  <a:rPr lang="en-GB" sz="3400" b="1" baseline="30000" dirty="0" smtClean="0"/>
                  <a:t>c</a:t>
                </a:r>
              </a:p>
              <a:p>
                <a:pPr lvl="1"/>
                <a:r>
                  <a:rPr lang="en-GB" sz="3400" b="1" dirty="0" smtClean="0"/>
                  <a:t>Output (</a:t>
                </a:r>
                <a:r>
                  <a:rPr lang="en-GB" sz="3200" b="1" dirty="0"/>
                  <a:t>(U,V),</a:t>
                </a:r>
                <a:r>
                  <a:rPr lang="en-GB" sz="3200" b="1" dirty="0" err="1"/>
                  <a:t>c,s</a:t>
                </a:r>
                <a:r>
                  <a:rPr lang="en-GB" sz="3200" b="1" dirty="0"/>
                  <a:t>)</a:t>
                </a:r>
                <a:endParaRPr lang="pl-PL" sz="3400" b="1" baseline="30000" dirty="0"/>
              </a:p>
              <a:p>
                <a:endParaRPr lang="en-GB" sz="3600" b="1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7920880" cy="4800600"/>
              </a:xfrm>
              <a:blipFill rotWithShape="1">
                <a:blip r:embed="rId2" cstate="print"/>
                <a:stretch>
                  <a:fillRect l="-615" t="-3050" r="-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8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OR-proofs [CDS95,C96]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410664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R1</a:t>
            </a:r>
            <a:endParaRPr lang="en-GB" sz="2800" b="1" baseline="-25000" dirty="0"/>
          </a:p>
        </p:txBody>
      </p:sp>
      <p:sp>
        <p:nvSpPr>
          <p:cNvPr id="17" name="Right Arrow 16"/>
          <p:cNvSpPr/>
          <p:nvPr/>
        </p:nvSpPr>
        <p:spPr>
          <a:xfrm flipH="1">
            <a:off x="1332286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c1</a:t>
            </a:r>
            <a:endParaRPr lang="en-GB" b="1" baseline="-25000" dirty="0"/>
          </a:p>
        </p:txBody>
      </p:sp>
      <p:sp>
        <p:nvSpPr>
          <p:cNvPr id="18" name="Right Arrow 17"/>
          <p:cNvSpPr/>
          <p:nvPr/>
        </p:nvSpPr>
        <p:spPr>
          <a:xfrm>
            <a:off x="1482672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s1</a:t>
            </a:r>
            <a:endParaRPr lang="en-GB" sz="2800" b="1" baseline="-25000" dirty="0"/>
          </a:p>
        </p:txBody>
      </p:sp>
      <p:pic>
        <p:nvPicPr>
          <p:cNvPr id="1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45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1293" y="1628800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04" y="3068960"/>
            <a:ext cx="141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Rel1(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44326" y="1196453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499348" y="1116033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5467595" y="2213575"/>
            <a:ext cx="1624685" cy="648072"/>
          </a:xfrm>
          <a:prstGeom prst="rightArrow">
            <a:avLst/>
          </a:prstGeom>
          <a:solidFill>
            <a:srgbClr val="004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R2</a:t>
            </a:r>
            <a:endParaRPr lang="en-GB" sz="2800" b="1" baseline="-25000" dirty="0"/>
          </a:p>
        </p:txBody>
      </p:sp>
      <p:sp>
        <p:nvSpPr>
          <p:cNvPr id="25" name="Right Arrow 24"/>
          <p:cNvSpPr/>
          <p:nvPr/>
        </p:nvSpPr>
        <p:spPr>
          <a:xfrm flipH="1">
            <a:off x="5389217" y="3005663"/>
            <a:ext cx="1624685" cy="720080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c2</a:t>
            </a:r>
            <a:endParaRPr lang="en-GB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5539603" y="3869759"/>
            <a:ext cx="1624685" cy="720080"/>
          </a:xfrm>
          <a:prstGeom prst="rightArrow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s2</a:t>
            </a:r>
            <a:endParaRPr lang="en-GB" sz="2800" b="1" baseline="-25000" dirty="0"/>
          </a:p>
        </p:txBody>
      </p:sp>
      <p:pic>
        <p:nvPicPr>
          <p:cNvPr id="27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7511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565503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139952" y="3005663"/>
            <a:ext cx="13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Rel2(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Y,w</a:t>
            </a:r>
            <a:r>
              <a:rPr lang="en-GB" sz="2400" b="1" dirty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30" name="Rectangle 29"/>
          <p:cNvSpPr/>
          <p:nvPr/>
        </p:nvSpPr>
        <p:spPr>
          <a:xfrm>
            <a:off x="4401257" y="1133156"/>
            <a:ext cx="762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Y,w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556279" y="1052736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Y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60445" y="4995173"/>
            <a:ext cx="7983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Design a protocol for Rel3(</a:t>
            </a:r>
            <a:r>
              <a:rPr lang="en-GB" sz="3200" dirty="0" err="1" smtClean="0"/>
              <a:t>X,Y,w</a:t>
            </a:r>
            <a:r>
              <a:rPr lang="en-GB" sz="3200" dirty="0" smtClean="0"/>
              <a:t>) where:</a:t>
            </a:r>
          </a:p>
          <a:p>
            <a:pPr algn="ctr"/>
            <a:r>
              <a:rPr lang="en-GB" sz="3200" dirty="0"/>
              <a:t>Rel3(</a:t>
            </a:r>
            <a:r>
              <a:rPr lang="en-GB" sz="3200" dirty="0" err="1"/>
              <a:t>X,Y,w</a:t>
            </a:r>
            <a:r>
              <a:rPr lang="en-GB" sz="3200" dirty="0" smtClean="0"/>
              <a:t>) </a:t>
            </a:r>
            <a:r>
              <a:rPr lang="en-GB" sz="3200" dirty="0" err="1" smtClean="0"/>
              <a:t>iff</a:t>
            </a:r>
            <a:r>
              <a:rPr lang="en-GB" sz="3200" dirty="0" smtClean="0"/>
              <a:t> Rel1(</a:t>
            </a:r>
            <a:r>
              <a:rPr lang="en-GB" sz="3200" dirty="0" err="1" smtClean="0"/>
              <a:t>X,w</a:t>
            </a:r>
            <a:r>
              <a:rPr lang="en-GB" sz="3200" dirty="0" smtClean="0"/>
              <a:t>) or Rel2(</a:t>
            </a:r>
            <a:r>
              <a:rPr lang="en-GB" sz="3200" dirty="0" err="1" smtClean="0"/>
              <a:t>Y,w</a:t>
            </a:r>
            <a:r>
              <a:rPr lang="en-GB" sz="3200" dirty="0"/>
              <a:t>)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8070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OR-proofs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45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44326" y="1196453"/>
            <a:ext cx="106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X,Y,w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410664" y="2276872"/>
            <a:ext cx="3425900" cy="648072"/>
            <a:chOff x="1410664" y="2276872"/>
            <a:chExt cx="3425900" cy="648072"/>
          </a:xfrm>
        </p:grpSpPr>
        <p:sp>
          <p:nvSpPr>
            <p:cNvPr id="16" name="Right Arrow 15"/>
            <p:cNvSpPr/>
            <p:nvPr/>
          </p:nvSpPr>
          <p:spPr>
            <a:xfrm>
              <a:off x="1410664" y="2276872"/>
              <a:ext cx="1624685" cy="64807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R1</a:t>
              </a:r>
              <a:endParaRPr lang="en-GB" sz="2800" b="1" baseline="-25000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211879" y="2276872"/>
              <a:ext cx="1624685" cy="648072"/>
            </a:xfrm>
            <a:prstGeom prst="rightArrow">
              <a:avLst/>
            </a:prstGeom>
            <a:solidFill>
              <a:srgbClr val="004D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R2</a:t>
              </a:r>
              <a:endParaRPr lang="en-GB" sz="2800" b="1" baseline="-25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32286" y="3068960"/>
            <a:ext cx="3425900" cy="720080"/>
            <a:chOff x="1332286" y="3068960"/>
            <a:chExt cx="3425900" cy="720080"/>
          </a:xfrm>
        </p:grpSpPr>
        <p:sp>
          <p:nvSpPr>
            <p:cNvPr id="17" name="Right Arrow 16"/>
            <p:cNvSpPr/>
            <p:nvPr/>
          </p:nvSpPr>
          <p:spPr>
            <a:xfrm flipH="1">
              <a:off x="1332286" y="3068960"/>
              <a:ext cx="1624685" cy="72008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c1</a:t>
              </a:r>
              <a:endParaRPr lang="en-GB" b="1" baseline="-25000" dirty="0"/>
            </a:p>
          </p:txBody>
        </p:sp>
        <p:sp>
          <p:nvSpPr>
            <p:cNvPr id="25" name="Right Arrow 24"/>
            <p:cNvSpPr/>
            <p:nvPr/>
          </p:nvSpPr>
          <p:spPr>
            <a:xfrm flipH="1">
              <a:off x="3133501" y="3068960"/>
              <a:ext cx="1624685" cy="720080"/>
            </a:xfrm>
            <a:prstGeom prst="rightArrow">
              <a:avLst/>
            </a:prstGeom>
            <a:solidFill>
              <a:srgbClr val="006C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c2</a:t>
              </a:r>
              <a:endParaRPr lang="en-GB" b="1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82672" y="3933056"/>
            <a:ext cx="3425900" cy="720080"/>
            <a:chOff x="1482672" y="3933056"/>
            <a:chExt cx="3425900" cy="720080"/>
          </a:xfrm>
        </p:grpSpPr>
        <p:sp>
          <p:nvSpPr>
            <p:cNvPr id="18" name="Right Arrow 17"/>
            <p:cNvSpPr/>
            <p:nvPr/>
          </p:nvSpPr>
          <p:spPr>
            <a:xfrm>
              <a:off x="1482672" y="3933056"/>
              <a:ext cx="1624685" cy="72008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s1</a:t>
              </a:r>
              <a:endParaRPr lang="en-GB" sz="2800" b="1" baseline="-25000" dirty="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3283887" y="3933056"/>
              <a:ext cx="1624685" cy="720080"/>
            </a:xfrm>
            <a:prstGeom prst="rightArrow">
              <a:avLst/>
            </a:prstGeom>
            <a:solidFill>
              <a:srgbClr val="0013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s2</a:t>
              </a:r>
              <a:endParaRPr lang="en-GB" sz="2800" b="1" baseline="-25000" dirty="0"/>
            </a:p>
          </p:txBody>
        </p:sp>
      </p:grpSp>
      <p:pic>
        <p:nvPicPr>
          <p:cNvPr id="2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565503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556279" y="1052736"/>
            <a:ext cx="70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X,Y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flipH="1">
            <a:off x="6403699" y="2996952"/>
            <a:ext cx="1624685" cy="720080"/>
          </a:xfrm>
          <a:prstGeom prst="rightArrow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9918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OR-proofs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45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5496" y="3068960"/>
            <a:ext cx="141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Rel1(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44326" y="1196453"/>
            <a:ext cx="106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X,Y,w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1410664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R1</a:t>
            </a:r>
            <a:endParaRPr lang="en-GB" sz="2800" b="1" baseline="-25000" dirty="0"/>
          </a:p>
        </p:txBody>
      </p:sp>
      <p:sp>
        <p:nvSpPr>
          <p:cNvPr id="24" name="Right Arrow 23"/>
          <p:cNvSpPr/>
          <p:nvPr/>
        </p:nvSpPr>
        <p:spPr>
          <a:xfrm>
            <a:off x="3211879" y="2276872"/>
            <a:ext cx="1624685" cy="648072"/>
          </a:xfrm>
          <a:prstGeom prst="rightArrow">
            <a:avLst/>
          </a:prstGeom>
          <a:solidFill>
            <a:srgbClr val="004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R2</a:t>
            </a:r>
            <a:endParaRPr lang="en-GB" sz="2800" b="1" baseline="-25000" dirty="0"/>
          </a:p>
        </p:txBody>
      </p:sp>
      <p:sp>
        <p:nvSpPr>
          <p:cNvPr id="17" name="Right Arrow 16"/>
          <p:cNvSpPr/>
          <p:nvPr/>
        </p:nvSpPr>
        <p:spPr>
          <a:xfrm flipH="1">
            <a:off x="1332286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c1=c-c2</a:t>
            </a:r>
            <a:endParaRPr lang="en-GB" b="1" baseline="-25000" dirty="0"/>
          </a:p>
        </p:txBody>
      </p:sp>
      <p:sp>
        <p:nvSpPr>
          <p:cNvPr id="25" name="Right Arrow 24"/>
          <p:cNvSpPr/>
          <p:nvPr/>
        </p:nvSpPr>
        <p:spPr>
          <a:xfrm flipH="1">
            <a:off x="3133501" y="3068960"/>
            <a:ext cx="1624685" cy="720080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c2</a:t>
            </a:r>
            <a:endParaRPr lang="en-GB" b="1" baseline="-25000" dirty="0"/>
          </a:p>
        </p:txBody>
      </p:sp>
      <p:sp>
        <p:nvSpPr>
          <p:cNvPr id="18" name="Right Arrow 17"/>
          <p:cNvSpPr/>
          <p:nvPr/>
        </p:nvSpPr>
        <p:spPr>
          <a:xfrm>
            <a:off x="1482672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s1</a:t>
            </a:r>
            <a:endParaRPr lang="en-GB" sz="2800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3283887" y="3933056"/>
            <a:ext cx="1624685" cy="720080"/>
          </a:xfrm>
          <a:prstGeom prst="rightArrow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</a:t>
            </a:r>
            <a:r>
              <a:rPr lang="en-GB" sz="2800" b="1" dirty="0" smtClean="0"/>
              <a:t>2</a:t>
            </a:r>
            <a:endParaRPr lang="en-GB" sz="2800" b="1" baseline="-25000" dirty="0"/>
          </a:p>
        </p:txBody>
      </p:sp>
      <p:pic>
        <p:nvPicPr>
          <p:cNvPr id="2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565503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556279" y="1052736"/>
            <a:ext cx="70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X,Y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flipH="1">
            <a:off x="6403699" y="2996952"/>
            <a:ext cx="1624685" cy="720080"/>
          </a:xfrm>
          <a:prstGeom prst="rightArrow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3068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17" grpId="0" animBg="1"/>
      <p:bldP spid="25" grpId="0" animBg="1"/>
      <p:bldP spid="18" grpId="0" animBg="1"/>
      <p:bldP spid="26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Voting scheme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26" y="4739953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2882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601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59632" y="2267602"/>
            <a:ext cx="707805" cy="2481417"/>
            <a:chOff x="1259632" y="2267602"/>
            <a:chExt cx="707805" cy="2481417"/>
          </a:xfrm>
        </p:grpSpPr>
        <p:sp>
          <p:nvSpPr>
            <p:cNvPr id="9" name="Left-Right Arrow 8"/>
            <p:cNvSpPr/>
            <p:nvPr/>
          </p:nvSpPr>
          <p:spPr>
            <a:xfrm rot="1764017">
              <a:off x="1259632" y="2267602"/>
              <a:ext cx="648072" cy="24010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eft-Right Arrow 9"/>
            <p:cNvSpPr/>
            <p:nvPr/>
          </p:nvSpPr>
          <p:spPr>
            <a:xfrm rot="19966390">
              <a:off x="1319365" y="4508916"/>
              <a:ext cx="648072" cy="24010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1259632" y="3401092"/>
              <a:ext cx="648072" cy="24010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86460" y="2123991"/>
            <a:ext cx="2639209" cy="261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71600" y="13407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</a:t>
            </a:r>
            <a:r>
              <a:rPr lang="en-GB" sz="2400" baseline="-25000" dirty="0" smtClean="0"/>
              <a:t>1</a:t>
            </a:r>
            <a:endParaRPr lang="en-GB" sz="24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4422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v</a:t>
            </a:r>
            <a:r>
              <a:rPr lang="en-GB" sz="2400" baseline="-25000" dirty="0" err="1" smtClean="0"/>
              <a:t>n</a:t>
            </a:r>
            <a:endParaRPr lang="en-GB" sz="24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01078" y="290204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</a:t>
            </a:r>
            <a:r>
              <a:rPr lang="en-GB" sz="2400" baseline="-25000" dirty="0" smtClean="0"/>
              <a:t>2</a:t>
            </a:r>
            <a:endParaRPr lang="en-GB" sz="2400" baseline="-25000" dirty="0"/>
          </a:p>
        </p:txBody>
      </p:sp>
      <p:pic>
        <p:nvPicPr>
          <p:cNvPr id="1026" name="Picture 2" descr="C:\Users\toshiba\AppData\Local\Microsoft\Windows\Temporary Internet Files\Content.IE5\99RO1EIG\MC9003912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3991"/>
            <a:ext cx="2683021" cy="26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Up Arrow 18"/>
              <p:cNvSpPr/>
              <p:nvPr/>
            </p:nvSpPr>
            <p:spPr>
              <a:xfrm rot="5400000">
                <a:off x="4896036" y="1766430"/>
                <a:ext cx="3024336" cy="3096343"/>
              </a:xfrm>
              <a:prstGeom prst="up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b="1" dirty="0" smtClean="0"/>
                  <a:t>(v</a:t>
                </a:r>
                <a:r>
                  <a:rPr lang="en-GB" sz="3200" b="1" baseline="-25000" dirty="0" smtClean="0"/>
                  <a:t>1</a:t>
                </a:r>
                <a:r>
                  <a:rPr lang="en-GB" sz="3200" b="1" dirty="0" smtClean="0"/>
                  <a:t>,v</a:t>
                </a:r>
                <a:r>
                  <a:rPr lang="en-GB" sz="3200" b="1" baseline="-25000" dirty="0" smtClean="0"/>
                  <a:t>2</a:t>
                </a:r>
                <a:r>
                  <a:rPr lang="en-GB" sz="3200" b="1" dirty="0" smtClean="0"/>
                  <a:t>,…,</a:t>
                </a:r>
                <a:r>
                  <a:rPr lang="en-GB" sz="3200" b="1" dirty="0" err="1" smtClean="0"/>
                  <a:t>v</a:t>
                </a:r>
                <a:r>
                  <a:rPr lang="en-GB" sz="3200" b="1" baseline="-25000" dirty="0" err="1" smtClean="0"/>
                  <a:t>n</a:t>
                </a:r>
                <a:r>
                  <a:rPr lang="en-GB" sz="3200" b="1" dirty="0" smtClean="0"/>
                  <a:t>)</a:t>
                </a:r>
                <a:endParaRPr lang="en-GB" sz="3200" b="1" dirty="0"/>
              </a:p>
            </p:txBody>
          </p:sp>
        </mc:Choice>
        <mc:Fallback>
          <p:sp>
            <p:nvSpPr>
              <p:cNvPr id="19" name="Up Arrow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896036" y="1766430"/>
                <a:ext cx="3024336" cy="3096343"/>
              </a:xfrm>
              <a:prstGeom prst="upArrow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1986460" y="5005874"/>
                <a:ext cx="6384983" cy="143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Votes: v</a:t>
                </a:r>
                <a:r>
                  <a:rPr lang="en-GB" sz="2800" baseline="-25000" dirty="0" smtClean="0"/>
                  <a:t>1</a:t>
                </a:r>
                <a:r>
                  <a:rPr lang="en-GB" sz="2800" dirty="0" smtClean="0"/>
                  <a:t>,v</a:t>
                </a:r>
                <a:r>
                  <a:rPr lang="en-GB" sz="2800" baseline="-25000" dirty="0" smtClean="0"/>
                  <a:t>2</a:t>
                </a:r>
                <a:r>
                  <a:rPr lang="en-GB" sz="2800" dirty="0" smtClean="0"/>
                  <a:t>,…</a:t>
                </a:r>
                <a:r>
                  <a:rPr lang="en-GB" sz="2800" dirty="0" err="1" smtClean="0"/>
                  <a:t>v</a:t>
                </a:r>
                <a:r>
                  <a:rPr lang="en-GB" sz="2800" baseline="-25000" dirty="0" err="1" smtClean="0"/>
                  <a:t>n</a:t>
                </a:r>
                <a:r>
                  <a:rPr lang="en-GB" sz="2800" dirty="0" smtClean="0"/>
                  <a:t> in V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Result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ρ</m:t>
                    </m:r>
                    <m:r>
                      <a:rPr lang="el-GR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800" dirty="0" smtClean="0"/>
                  <a:t>:V*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sz="2800" dirty="0" smtClean="0"/>
                  <a:t> Results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2800" dirty="0" smtClean="0"/>
                  <a:t>V={0,1},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2800" dirty="0" smtClean="0"/>
                  <a:t>(v</a:t>
                </a:r>
                <a:r>
                  <a:rPr lang="en-GB" sz="2800" baseline="-25000" dirty="0" smtClean="0"/>
                  <a:t>1</a:t>
                </a:r>
                <a:r>
                  <a:rPr lang="en-GB" sz="2800" dirty="0" smtClean="0"/>
                  <a:t>,v</a:t>
                </a:r>
                <a:r>
                  <a:rPr lang="en-GB" sz="2800" baseline="-25000" dirty="0" smtClean="0"/>
                  <a:t>2</a:t>
                </a:r>
                <a:r>
                  <a:rPr lang="en-GB" sz="2800" dirty="0" smtClean="0"/>
                  <a:t>,…,</a:t>
                </a:r>
                <a:r>
                  <a:rPr lang="en-GB" sz="2800" dirty="0" err="1" smtClean="0"/>
                  <a:t>v</a:t>
                </a:r>
                <a:r>
                  <a:rPr lang="en-GB" sz="2800" baseline="-25000" dirty="0" err="1" smtClean="0"/>
                  <a:t>n</a:t>
                </a:r>
                <a:r>
                  <a:rPr lang="en-GB" sz="2800" dirty="0" smtClean="0"/>
                  <a:t>)= v</a:t>
                </a:r>
                <a:r>
                  <a:rPr lang="en-GB" sz="2800" baseline="-25000" dirty="0" smtClean="0"/>
                  <a:t>1</a:t>
                </a:r>
                <a:r>
                  <a:rPr lang="en-GB" sz="2800" dirty="0"/>
                  <a:t>+</a:t>
                </a:r>
                <a:r>
                  <a:rPr lang="en-GB" sz="2800" dirty="0" smtClean="0"/>
                  <a:t>v</a:t>
                </a:r>
                <a:r>
                  <a:rPr lang="en-GB" sz="2800" baseline="-25000" dirty="0" smtClean="0"/>
                  <a:t>2</a:t>
                </a:r>
                <a:r>
                  <a:rPr lang="en-GB" sz="2800" dirty="0" smtClean="0"/>
                  <a:t>+…+</a:t>
                </a:r>
                <a:r>
                  <a:rPr lang="en-GB" sz="2800" dirty="0" err="1" smtClean="0"/>
                  <a:t>v</a:t>
                </a:r>
                <a:r>
                  <a:rPr lang="en-GB" sz="2800" baseline="-25000" dirty="0" err="1" smtClean="0"/>
                  <a:t>n</a:t>
                </a:r>
                <a:endParaRPr lang="en-GB" sz="2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60" y="5005874"/>
                <a:ext cx="6384983" cy="143520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719" t="-3814" b="-7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920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OR-proofs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45" y="1700808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5496" y="3068960"/>
            <a:ext cx="1566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Rel1(X,w1)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44326" y="1196453"/>
            <a:ext cx="106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X,Y,w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1410664" y="2276872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R1</a:t>
            </a:r>
            <a:endParaRPr lang="en-GB" sz="2800" b="1" baseline="-25000" dirty="0"/>
          </a:p>
        </p:txBody>
      </p:sp>
      <p:sp>
        <p:nvSpPr>
          <p:cNvPr id="24" name="Right Arrow 23"/>
          <p:cNvSpPr/>
          <p:nvPr/>
        </p:nvSpPr>
        <p:spPr>
          <a:xfrm>
            <a:off x="3211879" y="2276872"/>
            <a:ext cx="1624685" cy="648072"/>
          </a:xfrm>
          <a:prstGeom prst="rightArrow">
            <a:avLst/>
          </a:prstGeom>
          <a:solidFill>
            <a:srgbClr val="004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R2</a:t>
            </a:r>
            <a:endParaRPr lang="en-GB" sz="2800" b="1" baseline="-25000" dirty="0"/>
          </a:p>
        </p:txBody>
      </p:sp>
      <p:sp>
        <p:nvSpPr>
          <p:cNvPr id="17" name="Right Arrow 16"/>
          <p:cNvSpPr/>
          <p:nvPr/>
        </p:nvSpPr>
        <p:spPr>
          <a:xfrm flipH="1">
            <a:off x="1332286" y="3068960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c1=c-c2</a:t>
            </a:r>
            <a:endParaRPr lang="en-GB" b="1" baseline="-25000" dirty="0"/>
          </a:p>
        </p:txBody>
      </p:sp>
      <p:sp>
        <p:nvSpPr>
          <p:cNvPr id="25" name="Right Arrow 24"/>
          <p:cNvSpPr/>
          <p:nvPr/>
        </p:nvSpPr>
        <p:spPr>
          <a:xfrm flipH="1">
            <a:off x="3133501" y="3068960"/>
            <a:ext cx="1624685" cy="720080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c2</a:t>
            </a:r>
            <a:endParaRPr lang="en-GB" b="1" baseline="-25000" dirty="0"/>
          </a:p>
        </p:txBody>
      </p:sp>
      <p:sp>
        <p:nvSpPr>
          <p:cNvPr id="18" name="Right Arrow 17"/>
          <p:cNvSpPr/>
          <p:nvPr/>
        </p:nvSpPr>
        <p:spPr>
          <a:xfrm>
            <a:off x="1482672" y="3933056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  <a:r>
              <a:rPr lang="en-GB" sz="2800" b="1" dirty="0" smtClean="0"/>
              <a:t>1,s1</a:t>
            </a:r>
            <a:endParaRPr lang="en-GB" sz="2800" b="1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3283887" y="3933056"/>
            <a:ext cx="1624685" cy="720080"/>
          </a:xfrm>
          <a:prstGeom prst="rightArrow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</a:t>
            </a:r>
            <a:r>
              <a:rPr lang="en-GB" sz="2800" b="1" dirty="0" smtClean="0"/>
              <a:t>2,s2</a:t>
            </a:r>
            <a:endParaRPr lang="en-GB" sz="2800" b="1" baseline="-25000" dirty="0"/>
          </a:p>
        </p:txBody>
      </p:sp>
      <p:pic>
        <p:nvPicPr>
          <p:cNvPr id="2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565503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556279" y="1052736"/>
            <a:ext cx="70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X,Y</a:t>
            </a:r>
            <a:endParaRPr lang="en-GB" dirty="0"/>
          </a:p>
        </p:txBody>
      </p:sp>
      <p:sp>
        <p:nvSpPr>
          <p:cNvPr id="32" name="Right Arrow 31"/>
          <p:cNvSpPr/>
          <p:nvPr/>
        </p:nvSpPr>
        <p:spPr>
          <a:xfrm flipH="1">
            <a:off x="6403699" y="2996952"/>
            <a:ext cx="1624685" cy="720080"/>
          </a:xfrm>
          <a:prstGeom prst="rightArrow">
            <a:avLst/>
          </a:prstGeom>
          <a:solidFill>
            <a:srgbClr val="004C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44326" y="5013176"/>
            <a:ext cx="7564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 verify: check that c1+c2=c and that (R1,c1,s1) and (R2,c2,s2) are accepting transcripts for the respective relations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81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Non-interactive proofs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7279"/>
            <a:ext cx="2386328" cy="22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\AppData\Local\Microsoft\Windows\Temporary Internet Files\Content.IE5\VI94NYUJ\MC9000787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031" y="2493263"/>
            <a:ext cx="2194297" cy="23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ight Arrow 5"/>
              <p:cNvSpPr/>
              <p:nvPr/>
            </p:nvSpPr>
            <p:spPr>
              <a:xfrm>
                <a:off x="3131840" y="3069327"/>
                <a:ext cx="1872208" cy="50405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GB" b="1" baseline="-25000" dirty="0"/>
              </a:p>
            </p:txBody>
          </p:sp>
        </mc:Choice>
        <mc:Fallback>
          <p:sp>
            <p:nvSpPr>
              <p:cNvPr id="6" name="Right Arrow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069327"/>
                <a:ext cx="1872208" cy="504056"/>
              </a:xfrm>
              <a:prstGeom prst="rightArrow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4761515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Prover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479751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Verifier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1223628" y="1764969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684157" y="1733772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62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1143000"/>
          </a:xfrm>
        </p:spPr>
        <p:txBody>
          <a:bodyPr/>
          <a:lstStyle/>
          <a:p>
            <a:r>
              <a:rPr lang="en-GB" dirty="0" smtClean="0"/>
              <a:t>The Fiat-Shamir/Blum transform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07155" y="2780928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</a:t>
            </a:r>
            <a:endParaRPr lang="en-GB" sz="2800" b="1" baseline="-25000" dirty="0"/>
          </a:p>
        </p:txBody>
      </p:sp>
      <p:sp>
        <p:nvSpPr>
          <p:cNvPr id="6" name="Right Arrow 5"/>
          <p:cNvSpPr/>
          <p:nvPr/>
        </p:nvSpPr>
        <p:spPr>
          <a:xfrm flipH="1">
            <a:off x="1428777" y="3573016"/>
            <a:ext cx="1624685" cy="7200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b="1" baseline="-25000" dirty="0"/>
          </a:p>
        </p:txBody>
      </p:sp>
      <p:sp>
        <p:nvSpPr>
          <p:cNvPr id="7" name="Right Arrow 6"/>
          <p:cNvSpPr/>
          <p:nvPr/>
        </p:nvSpPr>
        <p:spPr>
          <a:xfrm>
            <a:off x="1579163" y="4437112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</a:t>
            </a:r>
            <a:endParaRPr lang="en-GB" sz="2800" b="1" baseline="-25000" dirty="0"/>
          </a:p>
        </p:txBody>
      </p:sp>
      <p:pic>
        <p:nvPicPr>
          <p:cNvPr id="8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2132856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7504" y="3573016"/>
            <a:ext cx="125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 smtClean="0">
                <a:solidFill>
                  <a:sysClr val="windowText" lastClr="000000"/>
                </a:solidFill>
              </a:rPr>
              <a:t>Rel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(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X,w</a:t>
            </a:r>
            <a:r>
              <a:rPr lang="en-GB" sz="2400" b="1" dirty="0">
                <a:solidFill>
                  <a:sysClr val="windowText" lastClr="000000"/>
                </a:solidFill>
              </a:rPr>
              <a:t>)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440817" y="1700509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595839" y="1620089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5515120" y="2789639"/>
            <a:ext cx="1624685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</a:t>
            </a:r>
            <a:endParaRPr lang="en-GB" sz="2800" b="1" baseline="-25000" dirty="0"/>
          </a:p>
        </p:txBody>
      </p:sp>
      <p:sp>
        <p:nvSpPr>
          <p:cNvPr id="16" name="Right Arrow 15"/>
          <p:cNvSpPr/>
          <p:nvPr/>
        </p:nvSpPr>
        <p:spPr>
          <a:xfrm>
            <a:off x="5587128" y="4445823"/>
            <a:ext cx="1624685" cy="7200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</a:t>
            </a:r>
            <a:endParaRPr lang="en-GB" sz="2800" b="1" baseline="-25000" dirty="0"/>
          </a:p>
        </p:txBody>
      </p:sp>
      <p:pic>
        <p:nvPicPr>
          <p:cNvPr id="17" name="Picture 2" descr="C:\Users\toshiba\AppData\Local\Microsoft\Windows\Temporary Internet Files\Content.IE5\99RO1EIG\MC9003909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3501" y="2213575"/>
            <a:ext cx="13926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448782" y="1709220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ysClr val="windowText" lastClr="000000"/>
                </a:solidFill>
              </a:rPr>
              <a:t>X,w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603804" y="1628800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ysClr val="windowText" lastClr="000000"/>
                </a:solidFill>
              </a:rPr>
              <a:t>X</a:t>
            </a:r>
            <a:endParaRPr lang="en-GB" dirty="0"/>
          </a:p>
        </p:txBody>
      </p:sp>
      <p:pic>
        <p:nvPicPr>
          <p:cNvPr id="22" name="Picture 3" descr="C:\Users\toshiba\AppData\Local\Microsoft\Windows\Temporary Internet Files\Content.IE5\VI94NYUJ\MC9000787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40220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663841" y="3717032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c=H(X,R)</a:t>
            </a:r>
            <a:endParaRPr lang="en-GB" sz="2400" b="1" baseline="-25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217463" y="188640"/>
                <a:ext cx="8026945" cy="181588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dirty="0" smtClean="0"/>
                  <a:t>Theorem:</a:t>
                </a:r>
                <a:r>
                  <a:rPr lang="en-GB" sz="2800" dirty="0" smtClean="0"/>
                  <a:t> If</a:t>
                </a:r>
                <a:r>
                  <a:rPr lang="en-GB" sz="2800" dirty="0" smtClean="0"/>
                  <a:t> (P,V)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2800" b="0" i="0" dirty="0" smtClean="0"/>
                      <m:t>i</m:t>
                    </m:r>
                  </m:oMath>
                </a14:m>
                <a:r>
                  <a:rPr lang="en-GB" sz="2800" dirty="0" smtClean="0"/>
                  <a:t>s </a:t>
                </a:r>
                <a:r>
                  <a:rPr lang="en-GB" sz="2800" dirty="0" smtClean="0"/>
                  <a:t>an honest verifier  zero-knowledge </a:t>
                </a:r>
                <a:r>
                  <a:rPr lang="en-GB" sz="2800" dirty="0" smtClean="0"/>
                  <a:t>Sigma protocol , FS/B(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/>
                        <a:ea typeface="Cambria Math"/>
                      </a:rPr>
                      <m:t>P</m:t>
                    </m:r>
                    <m:r>
                      <a:rPr lang="en-GB" sz="2800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/>
                        <a:ea typeface="Cambria Math"/>
                      </a:rPr>
                      <m:t>V</m:t>
                    </m:r>
                    <m:r>
                      <a:rPr lang="en-GB" sz="28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800" dirty="0" smtClean="0"/>
                  <a:t>) is a </a:t>
                </a:r>
                <a:r>
                  <a:rPr lang="en-GB" sz="2800" dirty="0" smtClean="0">
                    <a:solidFill>
                      <a:srgbClr val="002060"/>
                    </a:solidFill>
                  </a:rPr>
                  <a:t>simulation-sound extractable</a:t>
                </a:r>
                <a:r>
                  <a:rPr lang="en-GB" sz="2800" dirty="0" smtClean="0"/>
                  <a:t> non-interactive zero-knowledge proof system (in the random oracle model).</a:t>
                </a:r>
                <a:endParaRPr lang="en-GB" sz="28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63" y="188640"/>
                <a:ext cx="8026945" cy="18158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439" t="-2318" r="-1667" b="-7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60445" y="5157192"/>
            <a:ext cx="7983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The proof is (R,s). </a:t>
            </a:r>
          </a:p>
          <a:p>
            <a:r>
              <a:rPr lang="en-GB" sz="3200" dirty="0" smtClean="0"/>
              <a:t>To verify: compute c=H(R,s). Check (</a:t>
            </a:r>
            <a:r>
              <a:rPr lang="en-GB" sz="3200" dirty="0" err="1" smtClean="0"/>
              <a:t>R,c,s</a:t>
            </a:r>
            <a:r>
              <a:rPr lang="en-GB" sz="3200" dirty="0" smtClean="0"/>
              <a:t>) as before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8970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ElGamal</a:t>
            </a:r>
            <a:r>
              <a:rPr lang="en-GB" dirty="0" smtClean="0"/>
              <a:t> + </a:t>
            </a:r>
            <a:r>
              <a:rPr lang="en-GB" dirty="0" err="1" smtClean="0"/>
              <a:t>PoK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sz="3400" dirty="0" smtClean="0"/>
                  <a:t>Let v </a:t>
                </a:r>
                <a14:m>
                  <m:oMath xmlns:m="http://schemas.openxmlformats.org/officeDocument/2006/math">
                    <m:r>
                      <a:rPr lang="en-GB" sz="34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GB" sz="3400" dirty="0" smtClean="0"/>
                  <a:t>{0,1} and (R,C)=(</a:t>
                </a:r>
                <a:r>
                  <a:rPr lang="en-GB" sz="3400" dirty="0" err="1" smtClean="0"/>
                  <a:t>g</a:t>
                </a:r>
                <a:r>
                  <a:rPr lang="en-GB" sz="3400" baseline="30000" dirty="0" err="1" smtClean="0"/>
                  <a:t>r</a:t>
                </a:r>
                <a:r>
                  <a:rPr lang="en-GB" sz="3400" dirty="0" err="1" smtClean="0"/>
                  <a:t>,g</a:t>
                </a:r>
                <a:r>
                  <a:rPr lang="en-GB" sz="3400" baseline="30000" dirty="0" err="1" smtClean="0"/>
                  <a:t>v</a:t>
                </a:r>
                <a:r>
                  <a:rPr lang="en-GB" sz="3400" dirty="0" err="1" smtClean="0"/>
                  <a:t>X</a:t>
                </a:r>
                <a:r>
                  <a:rPr lang="en-GB" sz="3400" baseline="30000" dirty="0" err="1" smtClean="0"/>
                  <a:t>r</a:t>
                </a:r>
                <a:r>
                  <a:rPr lang="en-GB" sz="3400" dirty="0" smtClean="0"/>
                  <a:t>)</a:t>
                </a:r>
              </a:p>
              <a:p>
                <a:r>
                  <a:rPr lang="en-GB" sz="3400" dirty="0" smtClean="0"/>
                  <a:t>Set </a:t>
                </a:r>
                <a:r>
                  <a:rPr lang="en-GB" sz="3400" dirty="0"/>
                  <a:t>u=1-v</a:t>
                </a:r>
                <a:endParaRPr lang="en-GB" sz="3400" dirty="0" smtClean="0"/>
              </a:p>
              <a:p>
                <a:pPr lvl="1"/>
                <a:r>
                  <a:rPr lang="en-GB" sz="3400" dirty="0" smtClean="0"/>
                  <a:t>Pick: </a:t>
                </a:r>
                <a:r>
                  <a:rPr lang="en-GB" sz="3400" dirty="0" err="1" smtClean="0"/>
                  <a:t>c,s</a:t>
                </a:r>
                <a:r>
                  <a:rPr lang="en-GB" sz="3400" dirty="0" smtClean="0"/>
                  <a:t> at random</a:t>
                </a:r>
              </a:p>
              <a:p>
                <a:pPr lvl="1"/>
                <a:r>
                  <a:rPr lang="en-GB" sz="3400" dirty="0" smtClean="0"/>
                  <a:t>Set  A</a:t>
                </a:r>
                <a:r>
                  <a:rPr lang="en-GB" sz="3400" baseline="-25000" dirty="0" smtClean="0"/>
                  <a:t>u</a:t>
                </a:r>
                <a:r>
                  <a:rPr lang="en-GB" sz="3400" dirty="0" smtClean="0"/>
                  <a:t>= </a:t>
                </a:r>
                <a:r>
                  <a:rPr lang="en-GB" sz="3400" dirty="0" err="1" smtClean="0"/>
                  <a:t>g</a:t>
                </a:r>
                <a:r>
                  <a:rPr lang="en-GB" sz="3400" baseline="30000" dirty="0" err="1" smtClean="0"/>
                  <a:t>s</a:t>
                </a:r>
                <a:r>
                  <a:rPr lang="en-GB" sz="3400" dirty="0" err="1" smtClean="0"/>
                  <a:t>R</a:t>
                </a:r>
                <a:r>
                  <a:rPr lang="en-GB" sz="3400" baseline="30000" dirty="0" smtClean="0"/>
                  <a:t>-c</a:t>
                </a:r>
                <a:r>
                  <a:rPr lang="en-GB" sz="3400" dirty="0" smtClean="0"/>
                  <a:t> , Set B</a:t>
                </a:r>
                <a:r>
                  <a:rPr lang="en-GB" sz="3400" baseline="-25000" dirty="0" smtClean="0"/>
                  <a:t>u</a:t>
                </a:r>
                <a:r>
                  <a:rPr lang="en-GB" sz="3400" dirty="0" smtClean="0"/>
                  <a:t>=</a:t>
                </a:r>
                <a:r>
                  <a:rPr lang="en-GB" sz="3400" dirty="0" err="1" smtClean="0"/>
                  <a:t>X</a:t>
                </a:r>
                <a:r>
                  <a:rPr lang="en-GB" sz="3400" baseline="30000" dirty="0" err="1" smtClean="0"/>
                  <a:t>s</a:t>
                </a:r>
                <a:r>
                  <a:rPr lang="en-GB" sz="3400" baseline="30000" dirty="0" smtClean="0"/>
                  <a:t> </a:t>
                </a:r>
                <a:r>
                  <a:rPr lang="en-GB" sz="3400" dirty="0" smtClean="0"/>
                  <a:t>(Cg</a:t>
                </a:r>
                <a:r>
                  <a:rPr lang="en-GB" sz="3400" baseline="30000" dirty="0" smtClean="0"/>
                  <a:t>-u</a:t>
                </a:r>
                <a:r>
                  <a:rPr lang="en-GB" sz="3400" dirty="0" smtClean="0"/>
                  <a:t>)</a:t>
                </a:r>
                <a:r>
                  <a:rPr lang="en-GB" sz="3400" baseline="30000" dirty="0" smtClean="0"/>
                  <a:t> –c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400" t="-1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5844" y="5625048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5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ElGamal</a:t>
            </a:r>
            <a:r>
              <a:rPr lang="en-GB" dirty="0" smtClean="0"/>
              <a:t> + </a:t>
            </a:r>
            <a:r>
              <a:rPr lang="en-GB" dirty="0" err="1" smtClean="0"/>
              <a:t>PoK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1"/>
                <a:r>
                  <a:rPr lang="en-GB" sz="3400" dirty="0" smtClean="0"/>
                  <a:t>Pick A</a:t>
                </a:r>
                <a:r>
                  <a:rPr lang="en-GB" sz="3400" baseline="-25000" dirty="0" smtClean="0"/>
                  <a:t>v </a:t>
                </a:r>
                <a:r>
                  <a:rPr lang="en-GB" sz="3400" dirty="0" smtClean="0"/>
                  <a:t>=</a:t>
                </a:r>
                <a:r>
                  <a:rPr lang="en-GB" sz="3400" dirty="0" err="1" smtClean="0"/>
                  <a:t>g</a:t>
                </a:r>
                <a:r>
                  <a:rPr lang="en-GB" sz="3400" baseline="30000" dirty="0" err="1" smtClean="0"/>
                  <a:t>a</a:t>
                </a:r>
                <a:r>
                  <a:rPr lang="en-GB" sz="3400" dirty="0" smtClean="0"/>
                  <a:t>,</a:t>
                </a:r>
                <a:r>
                  <a:rPr lang="en-GB" sz="3400" baseline="-25000" dirty="0" smtClean="0"/>
                  <a:t> </a:t>
                </a:r>
                <a:r>
                  <a:rPr lang="en-GB" sz="3400" dirty="0" err="1" smtClean="0"/>
                  <a:t>B</a:t>
                </a:r>
                <a:r>
                  <a:rPr lang="en-GB" sz="3400" baseline="-25000" dirty="0" err="1" smtClean="0"/>
                  <a:t>v</a:t>
                </a:r>
                <a:r>
                  <a:rPr lang="en-GB" sz="3400" dirty="0" smtClean="0"/>
                  <a:t>=</a:t>
                </a:r>
                <a:r>
                  <a:rPr lang="en-GB" sz="3400" dirty="0" err="1" smtClean="0"/>
                  <a:t>X</a:t>
                </a:r>
                <a:r>
                  <a:rPr lang="en-GB" sz="3400" baseline="30000" dirty="0" err="1" smtClean="0"/>
                  <a:t>a</a:t>
                </a:r>
                <a:endParaRPr lang="en-GB" sz="3400" baseline="-25000" dirty="0" smtClean="0"/>
              </a:p>
              <a:p>
                <a:pPr lvl="1"/>
                <a:r>
                  <a:rPr lang="en-GB" sz="3400" dirty="0" smtClean="0"/>
                  <a:t>h </a:t>
                </a:r>
                <a14:m>
                  <m:oMath xmlns:m="http://schemas.openxmlformats.org/officeDocument/2006/math">
                    <m:r>
                      <a:rPr lang="en-GB" sz="34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400" dirty="0" smtClean="0"/>
                  <a:t>H(A</a:t>
                </a:r>
                <a:r>
                  <a:rPr lang="en-GB" sz="3400" baseline="-25000" dirty="0" smtClean="0"/>
                  <a:t>0</a:t>
                </a:r>
                <a:r>
                  <a:rPr lang="en-GB" sz="3400" dirty="0" smtClean="0"/>
                  <a:t>,B</a:t>
                </a:r>
                <a:r>
                  <a:rPr lang="en-GB" sz="3400" baseline="-25000" dirty="0" smtClean="0"/>
                  <a:t>0</a:t>
                </a:r>
                <a:r>
                  <a:rPr lang="en-GB" sz="3400" dirty="0" smtClean="0"/>
                  <a:t>,A</a:t>
                </a:r>
                <a:r>
                  <a:rPr lang="en-GB" sz="3400" baseline="-25000" dirty="0" smtClean="0"/>
                  <a:t>1</a:t>
                </a:r>
                <a:r>
                  <a:rPr lang="en-GB" sz="3400" dirty="0" smtClean="0"/>
                  <a:t>,B</a:t>
                </a:r>
                <a:r>
                  <a:rPr lang="en-GB" sz="3400" baseline="-25000" dirty="0" smtClean="0"/>
                  <a:t>1</a:t>
                </a:r>
                <a:r>
                  <a:rPr lang="en-GB" sz="3400" dirty="0" smtClean="0"/>
                  <a:t>)</a:t>
                </a:r>
              </a:p>
              <a:p>
                <a:pPr lvl="1"/>
                <a:r>
                  <a:rPr lang="en-GB" sz="3400" dirty="0" smtClean="0"/>
                  <a:t>c’</a:t>
                </a:r>
                <a:r>
                  <a:rPr lang="en-GB" sz="34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4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400" baseline="30000" dirty="0" smtClean="0"/>
                  <a:t> </a:t>
                </a:r>
                <a:r>
                  <a:rPr lang="en-GB" sz="3400" dirty="0" smtClean="0"/>
                  <a:t>h - c</a:t>
                </a:r>
              </a:p>
              <a:p>
                <a:pPr lvl="1"/>
                <a:r>
                  <a:rPr lang="en-GB" sz="3400" dirty="0" smtClean="0"/>
                  <a:t>s’ </a:t>
                </a:r>
                <a14:m>
                  <m:oMath xmlns:m="http://schemas.openxmlformats.org/officeDocument/2006/math">
                    <m:r>
                      <a:rPr lang="en-GB" sz="3400" i="1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nor/>
                      </m:rPr>
                      <a:rPr lang="en-GB" sz="3400" b="0" i="0" dirty="0" smtClean="0"/>
                      <m:t>a</m:t>
                    </m:r>
                    <m:r>
                      <m:rPr>
                        <m:nor/>
                      </m:rPr>
                      <a:rPr lang="en-GB" sz="3400" b="0" i="0" dirty="0" smtClean="0"/>
                      <m:t>+</m:t>
                    </m:r>
                    <m:r>
                      <m:rPr>
                        <m:nor/>
                      </m:rPr>
                      <a:rPr lang="en-GB" sz="3400" b="0" i="0" dirty="0" smtClean="0"/>
                      <m:t>rc</m:t>
                    </m:r>
                    <m:r>
                      <a:rPr lang="en-GB" sz="3400" b="0" i="1" dirty="0" smtClean="0">
                        <a:latin typeface="Cambria Math"/>
                      </a:rPr>
                      <m:t>′</m:t>
                    </m:r>
                  </m:oMath>
                </a14:m>
                <a:endParaRPr lang="en-GB" sz="3400" b="0" dirty="0" smtClean="0"/>
              </a:p>
              <a:p>
                <a:pPr marL="411480" lvl="1" indent="0">
                  <a:buNone/>
                </a:pPr>
                <a:r>
                  <a:rPr lang="en-GB" sz="3400" dirty="0" smtClean="0"/>
                  <a:t>Output ((R,C), A</a:t>
                </a:r>
                <a:r>
                  <a:rPr lang="en-GB" sz="3400" baseline="-25000" dirty="0" smtClean="0"/>
                  <a:t>0</a:t>
                </a:r>
                <a:r>
                  <a:rPr lang="en-GB" sz="3400" dirty="0" smtClean="0"/>
                  <a:t>,B</a:t>
                </a:r>
                <a:r>
                  <a:rPr lang="en-GB" sz="3400" baseline="-25000" dirty="0" smtClean="0"/>
                  <a:t>0</a:t>
                </a:r>
                <a:r>
                  <a:rPr lang="en-GB" sz="3400" dirty="0" smtClean="0"/>
                  <a:t>,A</a:t>
                </a:r>
                <a:r>
                  <a:rPr lang="en-GB" sz="3400" baseline="-25000" dirty="0" smtClean="0"/>
                  <a:t>1</a:t>
                </a:r>
                <a:r>
                  <a:rPr lang="en-GB" sz="3400" dirty="0" smtClean="0"/>
                  <a:t>,B</a:t>
                </a:r>
                <a:r>
                  <a:rPr lang="en-GB" sz="3400" baseline="-25000" dirty="0" smtClean="0"/>
                  <a:t>1</a:t>
                </a:r>
                <a:r>
                  <a:rPr lang="en-GB" sz="3400" dirty="0" smtClean="0"/>
                  <a:t>,s,s’,c,c’)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5844" y="2744728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575" y="1340768"/>
            <a:ext cx="8026945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Theorem:</a:t>
            </a:r>
            <a:r>
              <a:rPr lang="en-GB" sz="2800" dirty="0" smtClean="0"/>
              <a:t> </a:t>
            </a:r>
            <a:r>
              <a:rPr lang="en-GB" sz="2800" dirty="0" err="1" smtClean="0"/>
              <a:t>ElGamal+PoK</a:t>
            </a:r>
            <a:r>
              <a:rPr lang="en-GB" sz="2800" dirty="0" smtClean="0"/>
              <a:t> as defined is NM-CPA, in the random oracle model.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5575" y="2852936"/>
            <a:ext cx="8026945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Theorem:</a:t>
            </a:r>
            <a:r>
              <a:rPr lang="en-GB" sz="2800" dirty="0" smtClean="0"/>
              <a:t> Enc2Vote(</a:t>
            </a:r>
            <a:r>
              <a:rPr lang="en-GB" sz="2800" dirty="0" err="1" smtClean="0"/>
              <a:t>ElGamal+PoK</a:t>
            </a:r>
            <a:r>
              <a:rPr lang="en-GB" sz="2800" dirty="0" smtClean="0"/>
              <a:t>) has vote secrecy, in the random oracle model.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41755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</a:t>
            </a:r>
            <a:r>
              <a:rPr lang="en-GB" dirty="0" smtClean="0"/>
              <a:t>oracle [BR93,CGH98]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Unsound </a:t>
            </a:r>
            <a:r>
              <a:rPr lang="en-GB" sz="3600" dirty="0" smtClean="0"/>
              <a:t>heuristic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There exists schemes that are secure in the random oracle model for which any instantiation is insecure</a:t>
            </a:r>
          </a:p>
          <a:p>
            <a:endParaRPr lang="en-GB" sz="3600" dirty="0" smtClean="0"/>
          </a:p>
          <a:p>
            <a:r>
              <a:rPr lang="en-GB" sz="3600" dirty="0" smtClean="0"/>
              <a:t>Efficiency </a:t>
            </a:r>
            <a:r>
              <a:rPr lang="en-GB" sz="3600" dirty="0" err="1" smtClean="0"/>
              <a:t>vs</a:t>
            </a:r>
            <a:r>
              <a:rPr lang="en-GB" sz="3600" dirty="0" smtClean="0"/>
              <a:t>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Exercise: Distributed </a:t>
            </a:r>
            <a:r>
              <a:rPr lang="en-GB" dirty="0" err="1" smtClean="0"/>
              <a:t>ElGamal</a:t>
            </a:r>
            <a:r>
              <a:rPr lang="en-GB" dirty="0" smtClean="0"/>
              <a:t> decryption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23528" y="1700808"/>
                <a:ext cx="835292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smtClean="0"/>
                  <a:t>Party </a:t>
                </a:r>
                <a:r>
                  <a:rPr lang="en-GB" sz="3600" dirty="0" smtClean="0"/>
                  <a:t>P</a:t>
                </a:r>
                <a:r>
                  <a:rPr lang="en-GB" sz="3600" baseline="-25000" dirty="0" smtClean="0"/>
                  <a:t>i</a:t>
                </a:r>
                <a:r>
                  <a:rPr lang="en-GB" sz="3600" dirty="0" smtClean="0"/>
                  <a:t> has </a:t>
                </a:r>
                <a:r>
                  <a:rPr lang="en-GB" sz="3600" dirty="0" smtClean="0"/>
                  <a:t>secret key xi, public </a:t>
                </a:r>
                <a:r>
                  <a:rPr lang="en-GB" sz="3600" dirty="0"/>
                  <a:t>key : X</a:t>
                </a:r>
                <a:r>
                  <a:rPr lang="en-GB" sz="3600" baseline="-25000" dirty="0"/>
                  <a:t>i </a:t>
                </a:r>
                <a:r>
                  <a:rPr lang="en-GB" sz="3600" dirty="0"/>
                  <a:t>= </a:t>
                </a:r>
                <a:r>
                  <a:rPr lang="en-GB" sz="3600" dirty="0" err="1" smtClean="0"/>
                  <a:t>g</a:t>
                </a:r>
                <a:r>
                  <a:rPr lang="en-GB" sz="3600" baseline="30000" dirty="0" err="1" smtClean="0"/>
                  <a:t>xi</a:t>
                </a:r>
                <a:endParaRPr lang="en-GB" sz="3600" dirty="0" smtClean="0"/>
              </a:p>
              <a:p>
                <a:r>
                  <a:rPr lang="en-GB" sz="3600" dirty="0" smtClean="0"/>
                  <a:t>Parties share secret key: x=x1</a:t>
                </a:r>
                <a:r>
                  <a:rPr lang="en-GB" sz="3600" baseline="-25000" dirty="0" smtClean="0"/>
                  <a:t> </a:t>
                </a:r>
                <a:r>
                  <a:rPr lang="en-GB" sz="3600" dirty="0" smtClean="0"/>
                  <a:t>+ x2</a:t>
                </a:r>
                <a:r>
                  <a:rPr lang="en-GB" sz="3600" baseline="-25000" dirty="0" smtClean="0"/>
                  <a:t> </a:t>
                </a:r>
                <a:r>
                  <a:rPr lang="en-GB" sz="3600" dirty="0" smtClean="0"/>
                  <a:t>+…+</a:t>
                </a:r>
                <a:r>
                  <a:rPr lang="en-GB" sz="3600" dirty="0" err="1" smtClean="0"/>
                  <a:t>xk</a:t>
                </a:r>
                <a:r>
                  <a:rPr lang="en-GB" sz="3600" baseline="-25000" dirty="0" smtClean="0"/>
                  <a:t> </a:t>
                </a:r>
                <a:endParaRPr lang="en-GB" sz="3600" baseline="-25000" dirty="0" smtClean="0"/>
              </a:p>
              <a:p>
                <a:r>
                  <a:rPr lang="en-GB" sz="3600" dirty="0" smtClean="0"/>
                  <a:t>Corresponding public key: X</a:t>
                </a:r>
                <a:r>
                  <a:rPr lang="en-GB" sz="3600" dirty="0" smtClean="0"/>
                  <a:t>=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600" i="1" smtClean="0">
                        <a:latin typeface="Cambria Math"/>
                      </a:rPr>
                      <m:t>Π</m:t>
                    </m:r>
                  </m:oMath>
                </a14:m>
                <a:r>
                  <a:rPr lang="en-GB" sz="3600" dirty="0" smtClean="0"/>
                  <a:t>X</a:t>
                </a:r>
                <a:r>
                  <a:rPr lang="en-GB" sz="3600" baseline="-25000" dirty="0" smtClean="0"/>
                  <a:t>i </a:t>
                </a:r>
                <a:r>
                  <a:rPr lang="en-GB" sz="3600" dirty="0" smtClean="0"/>
                  <a:t>= g</a:t>
                </a:r>
                <a:r>
                  <a:rPr lang="el-GR" sz="3600" baseline="30000" dirty="0" smtClean="0"/>
                  <a:t>Σ</a:t>
                </a:r>
                <a:r>
                  <a:rPr lang="en-GB" sz="3600" baseline="30000" dirty="0" smtClean="0"/>
                  <a:t>xi </a:t>
                </a:r>
                <a:r>
                  <a:rPr lang="en-GB" sz="3600" dirty="0" smtClean="0"/>
                  <a:t>= </a:t>
                </a:r>
                <a:r>
                  <a:rPr lang="en-GB" sz="3600" dirty="0" smtClean="0"/>
                  <a:t>g</a:t>
                </a:r>
                <a:r>
                  <a:rPr lang="en-GB" sz="3600" baseline="30000" dirty="0" smtClean="0"/>
                  <a:t>x</a:t>
                </a:r>
                <a:endParaRPr lang="en-GB" sz="3600" baseline="30000" dirty="0" smtClean="0"/>
              </a:p>
              <a:p>
                <a:endParaRPr lang="en-GB" sz="3600" dirty="0" smtClean="0"/>
              </a:p>
              <a:p>
                <a:r>
                  <a:rPr lang="en-GB" sz="3600" dirty="0" smtClean="0"/>
                  <a:t>To decrypt  (R,C):</a:t>
                </a:r>
              </a:p>
              <a:p>
                <a:r>
                  <a:rPr lang="en-GB" sz="3600" dirty="0" smtClean="0"/>
                  <a:t> Party P</a:t>
                </a:r>
                <a:r>
                  <a:rPr lang="en-GB" sz="3600" baseline="-25000" dirty="0" smtClean="0"/>
                  <a:t>i </a:t>
                </a:r>
                <a:r>
                  <a:rPr lang="en-GB" sz="3600" dirty="0" smtClean="0"/>
                  <a:t>computes: </a:t>
                </a:r>
                <a:r>
                  <a:rPr lang="en-GB" sz="3600" dirty="0"/>
                  <a:t>y</a:t>
                </a:r>
                <a:r>
                  <a:rPr lang="en-GB" sz="3600" baseline="-25000" dirty="0"/>
                  <a:t>i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600" dirty="0"/>
                  <a:t>R</a:t>
                </a:r>
                <a:r>
                  <a:rPr lang="en-GB" sz="3600" baseline="30000" dirty="0"/>
                  <a:t>xi</a:t>
                </a:r>
                <a:r>
                  <a:rPr lang="en-GB" sz="3600" baseline="30000" dirty="0"/>
                  <a:t> </a:t>
                </a:r>
                <a:r>
                  <a:rPr lang="en-GB" sz="3600" dirty="0" smtClean="0"/>
                  <a:t>; </a:t>
                </a:r>
              </a:p>
              <a:p>
                <a:r>
                  <a:rPr lang="en-GB" sz="3600" dirty="0" smtClean="0"/>
                  <a:t> Prove </a:t>
                </a:r>
                <a:r>
                  <a:rPr lang="en-GB" sz="3600" dirty="0" smtClean="0"/>
                  <a:t>that </a:t>
                </a:r>
                <a:r>
                  <a:rPr lang="en-GB" sz="3600" dirty="0" err="1" smtClean="0"/>
                  <a:t>dlog</a:t>
                </a:r>
                <a:r>
                  <a:rPr lang="en-GB" sz="3600" dirty="0" smtClean="0"/>
                  <a:t> </a:t>
                </a:r>
                <a:r>
                  <a:rPr lang="en-GB" sz="3600" dirty="0" smtClean="0"/>
                  <a:t>(</a:t>
                </a:r>
                <a:r>
                  <a:rPr lang="en-GB" sz="3600" dirty="0" err="1" smtClean="0"/>
                  <a:t>R,y</a:t>
                </a:r>
                <a:r>
                  <a:rPr lang="en-GB" sz="3600" baseline="-25000" dirty="0" err="1" smtClean="0"/>
                  <a:t>i</a:t>
                </a:r>
                <a:r>
                  <a:rPr lang="en-GB" sz="3600" dirty="0" smtClean="0"/>
                  <a:t>) </a:t>
                </a:r>
                <a:r>
                  <a:rPr lang="en-GB" sz="3600" dirty="0" smtClean="0"/>
                  <a:t>= </a:t>
                </a:r>
                <a:r>
                  <a:rPr lang="en-GB" sz="3600" dirty="0" smtClean="0"/>
                  <a:t>dlog</a:t>
                </a:r>
                <a:r>
                  <a:rPr lang="en-GB" sz="3600" dirty="0" smtClean="0"/>
                  <a:t>(</a:t>
                </a:r>
                <a:r>
                  <a:rPr lang="en-GB" sz="3600" dirty="0" err="1" smtClean="0"/>
                  <a:t>g,X</a:t>
                </a:r>
                <a:r>
                  <a:rPr lang="en-GB" sz="3600" baseline="-25000" dirty="0" err="1" smtClean="0"/>
                  <a:t>i</a:t>
                </a:r>
                <a:r>
                  <a:rPr lang="en-GB" sz="3600" dirty="0" smtClean="0"/>
                  <a:t>)</a:t>
                </a:r>
                <a:endParaRPr lang="en-GB" sz="3600" baseline="30000" dirty="0"/>
              </a:p>
              <a:p>
                <a:r>
                  <a:rPr lang="en-GB" sz="3600" dirty="0" smtClean="0"/>
                  <a:t> Output</a:t>
                </a:r>
                <a:r>
                  <a:rPr lang="en-GB" sz="3600" dirty="0" smtClean="0"/>
                  <a:t>: C/y</a:t>
                </a:r>
                <a:r>
                  <a:rPr lang="en-GB" sz="3600" baseline="-25000" dirty="0" smtClean="0"/>
                  <a:t>1</a:t>
                </a:r>
                <a:r>
                  <a:rPr lang="en-GB" sz="3600" dirty="0" smtClean="0"/>
                  <a:t>y</a:t>
                </a:r>
                <a:r>
                  <a:rPr lang="en-GB" sz="3600" baseline="-25000" dirty="0" smtClean="0"/>
                  <a:t>2</a:t>
                </a:r>
                <a:r>
                  <a:rPr lang="en-GB" sz="3600" dirty="0" smtClean="0"/>
                  <a:t>…</a:t>
                </a:r>
                <a:r>
                  <a:rPr lang="en-GB" sz="3600" dirty="0" err="1" smtClean="0"/>
                  <a:t>y</a:t>
                </a:r>
                <a:r>
                  <a:rPr lang="en-GB" sz="3600" baseline="-25000" dirty="0" err="1" smtClean="0"/>
                  <a:t>k</a:t>
                </a:r>
                <a:r>
                  <a:rPr lang="en-GB" sz="3600" baseline="-25000" dirty="0" smtClean="0"/>
                  <a:t>  </a:t>
                </a:r>
                <a:r>
                  <a:rPr lang="en-GB" sz="3600" dirty="0" smtClean="0"/>
                  <a:t>= C/R</a:t>
                </a:r>
                <a:r>
                  <a:rPr lang="en-GB" sz="3600" baseline="30000" dirty="0" smtClean="0"/>
                  <a:t>x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0808"/>
                <a:ext cx="8352928" cy="452431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190" t="-2022" b="-4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9512" y="4991405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Design a non interactive zero knowledge proof that Pi behaves correctly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58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Ballot secrecy vs. vote privacy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11560" y="1700808"/>
                <a:ext cx="7416824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en-GB" sz="4000" dirty="0" smtClean="0"/>
                  <a:t>Assume</a:t>
                </a:r>
              </a:p>
              <a:p>
                <a:pPr marL="1028700" lvl="1" indent="-5715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600" dirty="0"/>
                  <a:t>(v</a:t>
                </a:r>
                <a:r>
                  <a:rPr lang="en-GB" sz="3600" baseline="-25000" dirty="0"/>
                  <a:t>1</a:t>
                </a:r>
                <a:r>
                  <a:rPr lang="en-GB" sz="3600" dirty="0"/>
                  <a:t>,v</a:t>
                </a:r>
                <a:r>
                  <a:rPr lang="en-GB" sz="3600" baseline="-25000" dirty="0"/>
                  <a:t>2</a:t>
                </a:r>
                <a:r>
                  <a:rPr lang="en-GB" sz="3600" dirty="0"/>
                  <a:t>,…,</a:t>
                </a:r>
                <a:r>
                  <a:rPr lang="en-GB" sz="3600" dirty="0" err="1"/>
                  <a:t>v</a:t>
                </a:r>
                <a:r>
                  <a:rPr lang="en-GB" sz="3600" baseline="-25000" dirty="0" err="1"/>
                  <a:t>n</a:t>
                </a:r>
                <a:r>
                  <a:rPr lang="en-GB" sz="3600" dirty="0"/>
                  <a:t>) = </a:t>
                </a:r>
                <a:r>
                  <a:rPr lang="en-GB" sz="3600" dirty="0" smtClean="0"/>
                  <a:t>v</a:t>
                </a:r>
                <a:r>
                  <a:rPr lang="en-GB" sz="3600" baseline="-25000" dirty="0" smtClean="0"/>
                  <a:t>1</a:t>
                </a:r>
                <a:r>
                  <a:rPr lang="en-GB" sz="3600" dirty="0"/>
                  <a:t>,</a:t>
                </a:r>
                <a:r>
                  <a:rPr lang="en-GB" sz="3600" dirty="0" smtClean="0"/>
                  <a:t>v</a:t>
                </a:r>
                <a:r>
                  <a:rPr lang="en-GB" sz="3600" baseline="-25000" dirty="0" smtClean="0"/>
                  <a:t>2</a:t>
                </a:r>
                <a:r>
                  <a:rPr lang="en-GB" sz="3600" dirty="0"/>
                  <a:t>,</a:t>
                </a:r>
                <a:r>
                  <a:rPr lang="en-GB" sz="3600" dirty="0" smtClean="0"/>
                  <a:t>…,</a:t>
                </a:r>
                <a:r>
                  <a:rPr lang="en-GB" sz="3600" dirty="0" err="1" smtClean="0"/>
                  <a:t>v</a:t>
                </a:r>
                <a:r>
                  <a:rPr lang="en-GB" sz="3600" baseline="-25000" dirty="0" err="1" smtClean="0"/>
                  <a:t>n</a:t>
                </a:r>
                <a:endParaRPr lang="en-GB" sz="3600" baseline="-25000" dirty="0"/>
              </a:p>
              <a:p>
                <a:pPr marL="1028700" lvl="1" indent="-5715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600" dirty="0" smtClean="0"/>
                  <a:t>(v</a:t>
                </a:r>
                <a:r>
                  <a:rPr lang="en-GB" sz="3600" baseline="-25000" dirty="0" smtClean="0"/>
                  <a:t>1</a:t>
                </a:r>
                <a:r>
                  <a:rPr lang="en-GB" sz="3600" dirty="0" smtClean="0"/>
                  <a:t>,v</a:t>
                </a:r>
                <a:r>
                  <a:rPr lang="en-GB" sz="3600" baseline="-25000" dirty="0" smtClean="0"/>
                  <a:t>2</a:t>
                </a:r>
                <a:r>
                  <a:rPr lang="en-GB" sz="3600" dirty="0"/>
                  <a:t>,…,</a:t>
                </a:r>
                <a:r>
                  <a:rPr lang="en-GB" sz="3600" dirty="0" err="1"/>
                  <a:t>v</a:t>
                </a:r>
                <a:r>
                  <a:rPr lang="en-GB" sz="3600" baseline="-25000" dirty="0" err="1"/>
                  <a:t>n</a:t>
                </a:r>
                <a:r>
                  <a:rPr lang="en-GB" sz="3600" dirty="0"/>
                  <a:t>) = </a:t>
                </a:r>
                <a:r>
                  <a:rPr lang="en-GB" sz="3600" dirty="0" smtClean="0"/>
                  <a:t>v</a:t>
                </a:r>
                <a:r>
                  <a:rPr lang="en-GB" sz="3600" baseline="-25000" dirty="0" smtClean="0"/>
                  <a:t>1</a:t>
                </a:r>
                <a:r>
                  <a:rPr lang="en-GB" sz="3600" dirty="0" smtClean="0"/>
                  <a:t>+v</a:t>
                </a:r>
                <a:r>
                  <a:rPr lang="en-GB" sz="3600" baseline="-25000" dirty="0" smtClean="0"/>
                  <a:t>2</a:t>
                </a:r>
                <a:r>
                  <a:rPr lang="en-GB" sz="3600" dirty="0" smtClean="0"/>
                  <a:t>+…+</a:t>
                </a:r>
                <a:r>
                  <a:rPr lang="en-GB" sz="3600" dirty="0" err="1" smtClean="0"/>
                  <a:t>v</a:t>
                </a:r>
                <a:r>
                  <a:rPr lang="en-GB" sz="3600" baseline="-25000" dirty="0" err="1" smtClean="0"/>
                  <a:t>n</a:t>
                </a:r>
                <a:r>
                  <a:rPr lang="en-GB" sz="3600" baseline="-25000" dirty="0"/>
                  <a:t> </a:t>
                </a:r>
                <a:r>
                  <a:rPr lang="en-GB" sz="3600" dirty="0" smtClean="0"/>
                  <a:t>and the final result is 0 or n</a:t>
                </a:r>
                <a:endParaRPr lang="en-GB" sz="3600" baseline="-25000" dirty="0" smtClean="0"/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GB" sz="3600" dirty="0" smtClean="0"/>
                  <a:t>The result function itself reveals information about the votes; ballot secrecy does not account for this loss of privacy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0808"/>
                <a:ext cx="7416824" cy="458587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547" t="-2394" r="-1726" b="-4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21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13176"/>
            <a:ext cx="7659687" cy="1168400"/>
          </a:xfrm>
        </p:spPr>
        <p:txBody>
          <a:bodyPr/>
          <a:lstStyle/>
          <a:p>
            <a:r>
              <a:rPr lang="en-GB" dirty="0" smtClean="0"/>
              <a:t>An Information </a:t>
            </a:r>
            <a:r>
              <a:rPr lang="en-GB" dirty="0"/>
              <a:t>theoretic </a:t>
            </a:r>
            <a:r>
              <a:rPr lang="en-GB" dirty="0" smtClean="0"/>
              <a:t>approach To vote Privacy </a:t>
            </a:r>
            <a:r>
              <a:rPr lang="en-GB" dirty="0"/>
              <a:t>[BCPW12?]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25048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7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n-GB" dirty="0" smtClean="0"/>
              <a:t>Information theory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600200"/>
                <a:ext cx="7620000" cy="4800600"/>
              </a:xfrm>
              <a:prstGeom prst="rect">
                <a:avLst/>
              </a:prstGeom>
            </p:spPr>
            <p:txBody>
              <a:bodyPr/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200" dirty="0" smtClean="0"/>
                  <a:t>Uncertainty regarding a certain value (e.g. the honest votes) = assume votes follow a distribution 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.</a:t>
                </a:r>
              </a:p>
              <a:p>
                <a:r>
                  <a:rPr lang="en-GB" sz="3200" dirty="0" smtClean="0"/>
                  <a:t>(Use </a:t>
                </a:r>
                <a:r>
                  <a:rPr lang="en-GB" sz="3200" dirty="0"/>
                  <a:t>distributions and random variables </a:t>
                </a:r>
                <a:r>
                  <a:rPr lang="en-GB" sz="3200" dirty="0" smtClean="0"/>
                  <a:t>interchangeably)</a:t>
                </a:r>
              </a:p>
              <a:p>
                <a:r>
                  <a:rPr lang="en-GB" sz="3200" dirty="0" smtClean="0"/>
                  <a:t>Assume that F measures the difficulty that an unbounded adversary has in predicting </a:t>
                </a:r>
                <a:r>
                  <a:rPr lang="en-GB" sz="3200" b="1" dirty="0" smtClean="0"/>
                  <a:t>X </a:t>
                </a:r>
                <a:r>
                  <a:rPr lang="en-GB" sz="3200" dirty="0" smtClean="0"/>
                  <a:t>(e.g. X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200" dirty="0" smtClean="0"/>
                  <a:t> {m</a:t>
                </a:r>
                <a:r>
                  <a:rPr lang="en-GB" sz="3200" baseline="-25000" dirty="0" smtClean="0"/>
                  <a:t>0</a:t>
                </a:r>
                <a:r>
                  <a:rPr lang="en-GB" sz="3200" dirty="0" smtClean="0"/>
                  <a:t>,</a:t>
                </a:r>
                <a:r>
                  <a:rPr lang="en-GB" sz="3200" dirty="0"/>
                  <a:t> </a:t>
                </a:r>
                <a:r>
                  <a:rPr lang="en-GB" sz="3200" dirty="0" smtClean="0"/>
                  <a:t>m</a:t>
                </a:r>
                <a:r>
                  <a:rPr lang="en-GB" sz="3200" baseline="-25000" dirty="0" smtClean="0"/>
                  <a:t>1</a:t>
                </a:r>
                <a:r>
                  <a:rPr lang="en-GB" sz="3200" dirty="0" smtClean="0"/>
                  <a:t>} then </a:t>
                </a:r>
                <a:r>
                  <a:rPr lang="en-GB" sz="3600" dirty="0" smtClean="0"/>
                  <a:t>F(</a:t>
                </a:r>
                <a:r>
                  <a:rPr lang="en-GB" sz="3600" b="1" dirty="0" smtClean="0"/>
                  <a:t>X</a:t>
                </a:r>
                <a:r>
                  <a:rPr lang="en-GB" sz="3600" dirty="0" smtClean="0"/>
                  <a:t>)=1)</a:t>
                </a:r>
                <a:endParaRPr lang="en-GB" sz="34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7620000" cy="48006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40" t="-1652" r="-1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342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3310384"/>
            <a:ext cx="72008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Wish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b="1" dirty="0" smtClean="0"/>
              <a:t>Eligibility</a:t>
            </a:r>
            <a:r>
              <a:rPr lang="en-GB" sz="3200" dirty="0" smtClean="0"/>
              <a:t>: only legitimate voters vote; each voter votes once</a:t>
            </a:r>
          </a:p>
          <a:p>
            <a:r>
              <a:rPr lang="en-GB" sz="3200" b="1" dirty="0" smtClean="0"/>
              <a:t>Fairness</a:t>
            </a:r>
            <a:r>
              <a:rPr lang="en-GB" sz="3200" dirty="0" smtClean="0"/>
              <a:t>: voting does not reveal early results</a:t>
            </a:r>
          </a:p>
          <a:p>
            <a:r>
              <a:rPr lang="en-GB" sz="3200" b="1" dirty="0" smtClean="0"/>
              <a:t>Verifiability</a:t>
            </a:r>
            <a:r>
              <a:rPr lang="en-GB" sz="3200" dirty="0" smtClean="0"/>
              <a:t>: individual, universal</a:t>
            </a:r>
          </a:p>
          <a:p>
            <a:r>
              <a:rPr lang="en-GB" sz="3200" b="1" dirty="0" smtClean="0"/>
              <a:t>Privacy: </a:t>
            </a:r>
            <a:r>
              <a:rPr lang="en-GB" sz="3200" dirty="0" smtClean="0"/>
              <a:t> no information about the individual votes is revealed</a:t>
            </a:r>
          </a:p>
          <a:p>
            <a:r>
              <a:rPr lang="en-GB" sz="3200" b="1" dirty="0" smtClean="0"/>
              <a:t>Receipt-freeness</a:t>
            </a:r>
            <a:r>
              <a:rPr lang="en-GB" sz="3200" dirty="0" smtClean="0"/>
              <a:t>: a voter cannot prove s/he voted in a certain way</a:t>
            </a:r>
          </a:p>
          <a:p>
            <a:r>
              <a:rPr lang="en-GB" sz="3200" b="1" dirty="0" smtClean="0"/>
              <a:t>Coercion-resistance: </a:t>
            </a:r>
            <a:r>
              <a:rPr lang="en-GB" sz="3200" dirty="0" smtClean="0"/>
              <a:t>a voter cannot  interact with a coercer to prove that s/he voted in a certain way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2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n-GB" dirty="0" smtClean="0"/>
              <a:t>Conditional privacy measure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1340768"/>
                <a:ext cx="7620000" cy="4800600"/>
              </a:xfrm>
              <a:prstGeom prst="rect">
                <a:avLst/>
              </a:prstGeom>
            </p:spPr>
            <p:txBody>
              <a:bodyPr/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200" dirty="0" smtClean="0"/>
                  <a:t>Let 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,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 distributed according to a joint distribution. </a:t>
                </a:r>
              </a:p>
              <a:p>
                <a:r>
                  <a:rPr lang="en-GB" sz="3200" dirty="0" smtClean="0"/>
                  <a:t>F(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|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) measures uncertainty regarding 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 given that 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 is observed (by an unbounded adversary):</a:t>
                </a:r>
              </a:p>
              <a:p>
                <a:pPr lvl="1"/>
                <a:r>
                  <a:rPr lang="en-GB" sz="3000" dirty="0" smtClean="0"/>
                  <a:t>F(</a:t>
                </a:r>
                <a:r>
                  <a:rPr lang="en-GB" sz="2800" b="1" dirty="0"/>
                  <a:t>X</a:t>
                </a:r>
                <a:r>
                  <a:rPr lang="en-GB" sz="3000" dirty="0" smtClean="0"/>
                  <a:t> |</a:t>
                </a:r>
                <a:r>
                  <a:rPr lang="en-GB" sz="2800" b="1" dirty="0" smtClean="0"/>
                  <a:t> </a:t>
                </a:r>
                <a:r>
                  <a:rPr lang="en-GB" sz="2800" b="1" dirty="0"/>
                  <a:t>Y</a:t>
                </a:r>
                <a:r>
                  <a:rPr lang="en-GB" sz="3000" dirty="0" smtClean="0"/>
                  <a:t>)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GB" sz="3000" dirty="0" smtClean="0"/>
                  <a:t> F(</a:t>
                </a:r>
                <a:r>
                  <a:rPr lang="en-GB" sz="2800" b="1" dirty="0"/>
                  <a:t>X</a:t>
                </a:r>
                <a:r>
                  <a:rPr lang="en-GB" sz="3000" dirty="0" smtClean="0"/>
                  <a:t>)</a:t>
                </a:r>
              </a:p>
              <a:p>
                <a:pPr lvl="1"/>
                <a:r>
                  <a:rPr lang="en-GB" sz="3000" dirty="0" smtClean="0"/>
                  <a:t>If </a:t>
                </a:r>
                <a:r>
                  <a:rPr lang="en-GB" sz="2800" b="1" dirty="0"/>
                  <a:t>X</a:t>
                </a:r>
                <a:r>
                  <a:rPr lang="en-GB" sz="3000" dirty="0" smtClean="0"/>
                  <a:t> and </a:t>
                </a:r>
                <a:r>
                  <a:rPr lang="en-GB" sz="2800" b="1" dirty="0" smtClean="0"/>
                  <a:t>Y</a:t>
                </a:r>
                <a:r>
                  <a:rPr lang="en-GB" sz="3000" dirty="0" smtClean="0"/>
                  <a:t> are independent F(</a:t>
                </a:r>
                <a:r>
                  <a:rPr lang="en-GB" sz="2800" b="1" dirty="0"/>
                  <a:t>X </a:t>
                </a:r>
                <a:r>
                  <a:rPr lang="en-GB" sz="3000" dirty="0" smtClean="0"/>
                  <a:t>|</a:t>
                </a:r>
                <a:r>
                  <a:rPr lang="en-GB" sz="2800" b="1" dirty="0" smtClean="0"/>
                  <a:t> </a:t>
                </a:r>
                <a:r>
                  <a:rPr lang="en-GB" sz="2800" b="1" dirty="0"/>
                  <a:t>Y</a:t>
                </a:r>
                <a:r>
                  <a:rPr lang="en-GB" sz="3000" dirty="0" smtClean="0"/>
                  <a:t>) = F(</a:t>
                </a:r>
                <a:r>
                  <a:rPr lang="en-GB" sz="3200" b="1" dirty="0"/>
                  <a:t>X</a:t>
                </a:r>
                <a:r>
                  <a:rPr lang="en-GB" sz="3000" dirty="0" smtClean="0"/>
                  <a:t>)</a:t>
                </a:r>
              </a:p>
              <a:p>
                <a:pPr lvl="1"/>
                <a:r>
                  <a:rPr lang="en-GB" sz="3000" dirty="0" smtClean="0"/>
                  <a:t>If </a:t>
                </a:r>
                <a:r>
                  <a:rPr lang="en-GB" sz="2800" b="1" dirty="0"/>
                  <a:t>X</a:t>
                </a:r>
                <a:r>
                  <a:rPr lang="en-GB" sz="3000" dirty="0" smtClean="0"/>
                  <a:t> computable from </a:t>
                </a:r>
                <a:r>
                  <a:rPr lang="en-GB" sz="2800" b="1" dirty="0" smtClean="0"/>
                  <a:t>Y</a:t>
                </a:r>
                <a:r>
                  <a:rPr lang="en-GB" sz="3000" dirty="0" smtClean="0"/>
                  <a:t> then F(</a:t>
                </a:r>
                <a:r>
                  <a:rPr lang="en-GB" sz="2800" b="1" dirty="0"/>
                  <a:t>X </a:t>
                </a:r>
                <a:r>
                  <a:rPr lang="en-GB" sz="3000" dirty="0" smtClean="0"/>
                  <a:t>|</a:t>
                </a:r>
                <a:r>
                  <a:rPr lang="en-GB" sz="2800" b="1" dirty="0" smtClean="0"/>
                  <a:t> </a:t>
                </a:r>
                <a:r>
                  <a:rPr lang="en-GB" sz="2800" b="1" dirty="0"/>
                  <a:t>Y</a:t>
                </a:r>
                <a:r>
                  <a:rPr lang="en-GB" sz="3000" dirty="0" smtClean="0"/>
                  <a:t>) = 0</a:t>
                </a:r>
              </a:p>
              <a:p>
                <a:pPr lvl="1"/>
                <a:r>
                  <a:rPr lang="en-GB" sz="3000" dirty="0" smtClean="0"/>
                  <a:t>If </a:t>
                </a:r>
                <a:r>
                  <a:rPr lang="en-GB" sz="2800" b="1" dirty="0" smtClean="0"/>
                  <a:t>Y’</a:t>
                </a:r>
                <a:r>
                  <a:rPr lang="en-GB" sz="3000" dirty="0" smtClean="0"/>
                  <a:t> can be computed as a function of </a:t>
                </a:r>
                <a:r>
                  <a:rPr lang="en-GB" sz="2800" b="1" dirty="0"/>
                  <a:t>Y</a:t>
                </a:r>
                <a:r>
                  <a:rPr lang="en-GB" sz="3000" dirty="0" smtClean="0"/>
                  <a:t> then F(</a:t>
                </a:r>
                <a:r>
                  <a:rPr lang="en-GB" sz="2800" b="1" dirty="0"/>
                  <a:t>X </a:t>
                </a:r>
                <a:r>
                  <a:rPr lang="en-GB" sz="3000" dirty="0" smtClean="0"/>
                  <a:t>|</a:t>
                </a:r>
                <a:r>
                  <a:rPr lang="en-GB" sz="2800" b="1" dirty="0" smtClean="0"/>
                  <a:t> </a:t>
                </a:r>
                <a:r>
                  <a:rPr lang="en-GB" sz="2800" b="1" dirty="0"/>
                  <a:t>Y</a:t>
                </a:r>
                <a:r>
                  <a:rPr lang="en-GB" sz="3000" dirty="0" smtClean="0"/>
                  <a:t>) </a:t>
                </a:r>
                <a14:m>
                  <m:oMath xmlns:m="http://schemas.openxmlformats.org/officeDocument/2006/math">
                    <m:r>
                      <a:rPr lang="en-GB" sz="30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GB" sz="3000" dirty="0" smtClean="0"/>
                  <a:t> F(</a:t>
                </a:r>
                <a:r>
                  <a:rPr lang="en-GB" sz="2800" b="1" dirty="0"/>
                  <a:t>X </a:t>
                </a:r>
                <a:r>
                  <a:rPr lang="en-GB" sz="3000" dirty="0" smtClean="0"/>
                  <a:t>|</a:t>
                </a:r>
                <a:r>
                  <a:rPr lang="en-GB" sz="2800" b="1" dirty="0" smtClean="0"/>
                  <a:t> Y</a:t>
                </a:r>
                <a:r>
                  <a:rPr lang="en-GB" sz="3000" dirty="0" smtClean="0"/>
                  <a:t>’)</a:t>
                </a:r>
                <a:endParaRPr lang="en-GB" sz="3000" dirty="0"/>
              </a:p>
              <a:p>
                <a:pPr marL="114300" indent="0">
                  <a:buNone/>
                </a:pPr>
                <a:r>
                  <a:rPr lang="en-GB" sz="3200" dirty="0" smtClean="0"/>
                  <a:t> </a:t>
                </a: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0768"/>
                <a:ext cx="7620000" cy="48006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40" t="-1652" r="-2480" b="-14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43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variant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1701383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F(</a:t>
            </a:r>
            <a:r>
              <a:rPr lang="en-GB" sz="3200" b="1" dirty="0" smtClean="0"/>
              <a:t>M</a:t>
            </a:r>
            <a:r>
              <a:rPr lang="en-GB" sz="3200" dirty="0" smtClean="0"/>
              <a:t>| </a:t>
            </a:r>
            <a:r>
              <a:rPr lang="en-GB" sz="3200" dirty="0" err="1" smtClean="0"/>
              <a:t>Enc</a:t>
            </a:r>
            <a:r>
              <a:rPr lang="en-GB" sz="3200" baseline="-25000" dirty="0" err="1" smtClean="0"/>
              <a:t>PK</a:t>
            </a:r>
            <a:r>
              <a:rPr lang="en-GB" sz="3200" dirty="0" smtClean="0"/>
              <a:t>(</a:t>
            </a:r>
            <a:r>
              <a:rPr lang="en-GB" sz="3200" b="1" dirty="0" smtClean="0"/>
              <a:t>M</a:t>
            </a:r>
            <a:r>
              <a:rPr lang="en-GB" sz="3200" dirty="0" smtClean="0"/>
              <a:t>))  = 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40767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variant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39552" y="1701383"/>
                <a:ext cx="7416824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F(</a:t>
                </a:r>
                <a:r>
                  <a:rPr lang="en-GB" sz="3200" b="1" dirty="0" smtClean="0"/>
                  <a:t>M</a:t>
                </a:r>
                <a:r>
                  <a:rPr lang="en-GB" sz="3200" dirty="0" smtClean="0"/>
                  <a:t>| </a:t>
                </a:r>
                <a:r>
                  <a:rPr lang="en-GB" sz="3200" dirty="0" err="1" smtClean="0"/>
                  <a:t>Enc</a:t>
                </a:r>
                <a:r>
                  <a:rPr lang="en-GB" sz="3200" baseline="-25000" dirty="0" err="1" smtClean="0"/>
                  <a:t>PK</a:t>
                </a:r>
                <a:r>
                  <a:rPr lang="en-GB" sz="3200" dirty="0" smtClean="0"/>
                  <a:t>(</a:t>
                </a:r>
                <a:r>
                  <a:rPr lang="en-GB" sz="3200" b="1" dirty="0" smtClean="0"/>
                  <a:t>M</a:t>
                </a:r>
                <a:r>
                  <a:rPr lang="en-GB" sz="3200" dirty="0" smtClean="0"/>
                  <a:t>))  = 0 since </a:t>
                </a:r>
                <a:r>
                  <a:rPr lang="en-GB" sz="3200" b="1" dirty="0" smtClean="0"/>
                  <a:t>M</a:t>
                </a:r>
                <a:r>
                  <a:rPr lang="en-GB" sz="3200" dirty="0" smtClean="0"/>
                  <a:t> </a:t>
                </a:r>
                <a:r>
                  <a:rPr lang="en-GB" sz="3200" dirty="0"/>
                  <a:t>is </a:t>
                </a:r>
                <a:r>
                  <a:rPr lang="en-GB" sz="3200" dirty="0" smtClean="0"/>
                  <a:t>computable from </a:t>
                </a:r>
                <a:r>
                  <a:rPr lang="en-GB" sz="3200" dirty="0" err="1"/>
                  <a:t>Enc</a:t>
                </a:r>
                <a:r>
                  <a:rPr lang="en-GB" sz="3200" baseline="-25000" dirty="0" err="1"/>
                  <a:t>PK</a:t>
                </a:r>
                <a:r>
                  <a:rPr lang="en-GB" sz="3200" dirty="0"/>
                  <a:t>(</a:t>
                </a:r>
                <a:r>
                  <a:rPr lang="en-GB" sz="3200" b="1" dirty="0"/>
                  <a:t>M</a:t>
                </a:r>
                <a:r>
                  <a:rPr lang="en-GB" sz="3200" dirty="0" smtClean="0"/>
                  <a:t>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How much uncertainty about 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 after a computationally bounded adversary sees 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?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Look at 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’ such that (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,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)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sz="3200" dirty="0" smtClean="0"/>
                  <a:t> (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,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’)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Define: F</a:t>
                </a:r>
                <a:r>
                  <a:rPr lang="en-GB" sz="3200" baseline="30000" dirty="0" smtClean="0"/>
                  <a:t>c </a:t>
                </a:r>
                <a:r>
                  <a:rPr lang="en-GB" sz="3200" dirty="0"/>
                  <a:t>(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 | 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)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GB" sz="3200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GB" sz="3200" baseline="30000" dirty="0" smtClean="0"/>
                  <a:t> </a:t>
                </a:r>
                <a:r>
                  <a:rPr lang="en-GB" sz="3200" dirty="0" smtClean="0"/>
                  <a:t>if there exists 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’ such that (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,</a:t>
                </a:r>
                <a:r>
                  <a:rPr lang="en-GB" sz="3200" b="1" dirty="0" smtClean="0"/>
                  <a:t>Y</a:t>
                </a:r>
                <a:r>
                  <a:rPr lang="en-GB" sz="3200" dirty="0" smtClean="0"/>
                  <a:t>)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/>
                  <a:t>(</a:t>
                </a:r>
                <a:r>
                  <a:rPr lang="en-GB" sz="3200" b="1" dirty="0" smtClean="0"/>
                  <a:t>X</a:t>
                </a:r>
                <a:r>
                  <a:rPr lang="en-GB" sz="3200" dirty="0" smtClean="0"/>
                  <a:t>,</a:t>
                </a:r>
                <a:r>
                  <a:rPr lang="en-GB" sz="3200" b="1" dirty="0" smtClean="0"/>
                  <a:t>Y’</a:t>
                </a:r>
                <a:r>
                  <a:rPr lang="en-GB" sz="3200" dirty="0" smtClean="0"/>
                  <a:t>) and F</a:t>
                </a:r>
                <a:r>
                  <a:rPr lang="en-GB" sz="3200" baseline="30000" dirty="0" smtClean="0"/>
                  <a:t> </a:t>
                </a:r>
                <a:r>
                  <a:rPr lang="en-GB" sz="3200" dirty="0"/>
                  <a:t>(</a:t>
                </a:r>
                <a:r>
                  <a:rPr lang="en-GB" sz="3200" b="1" dirty="0"/>
                  <a:t>X</a:t>
                </a:r>
                <a:r>
                  <a:rPr lang="en-GB" sz="3200" dirty="0"/>
                  <a:t> | </a:t>
                </a:r>
                <a:r>
                  <a:rPr lang="en-GB" sz="3200" b="1" dirty="0"/>
                  <a:t>Y</a:t>
                </a:r>
                <a:r>
                  <a:rPr lang="en-GB" sz="3200" dirty="0" smtClean="0"/>
                  <a:t>) =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320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1383"/>
                <a:ext cx="7416824" cy="403187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891" t="-1967" b="-4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828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39552" y="1448192"/>
                <a:ext cx="741682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endParaRPr lang="en-GB" sz="3200" b="1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GB" sz="32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GB" sz="3200" dirty="0"/>
              </a:p>
              <a:p>
                <a:r>
                  <a:rPr lang="en-GB" sz="3200" b="1" dirty="0" smtClean="0"/>
                  <a:t>Proof</a:t>
                </a:r>
                <a:r>
                  <a:rPr lang="en-GB" sz="3200" dirty="0" smtClean="0"/>
                  <a:t>: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Since ENC is IND-CPA   secure then:</a:t>
                </a:r>
                <a:br>
                  <a:rPr lang="en-GB" sz="3200" dirty="0" smtClean="0"/>
                </a:br>
                <a:r>
                  <a:rPr lang="en-GB" sz="3200" dirty="0" smtClean="0"/>
                  <a:t>(</a:t>
                </a:r>
                <a:r>
                  <a:rPr lang="en-GB" sz="3200" b="1" dirty="0" smtClean="0"/>
                  <a:t>M</a:t>
                </a:r>
                <a:r>
                  <a:rPr lang="en-GB" sz="3200" dirty="0" smtClean="0"/>
                  <a:t>, </a:t>
                </a:r>
                <a:r>
                  <a:rPr lang="en-GB" sz="3200" dirty="0" err="1"/>
                  <a:t>Enc</a:t>
                </a:r>
                <a:r>
                  <a:rPr lang="en-GB" sz="3200" baseline="-25000" dirty="0" err="1"/>
                  <a:t>PK</a:t>
                </a:r>
                <a:r>
                  <a:rPr lang="en-GB" sz="3200" dirty="0"/>
                  <a:t>(</a:t>
                </a:r>
                <a:r>
                  <a:rPr lang="en-GB" sz="3200" b="1" dirty="0"/>
                  <a:t>M</a:t>
                </a:r>
                <a:r>
                  <a:rPr lang="en-GB" sz="3200" dirty="0" smtClean="0"/>
                  <a:t>))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sz="3200" dirty="0" smtClean="0"/>
                  <a:t> (</a:t>
                </a:r>
                <a:r>
                  <a:rPr lang="en-GB" sz="3200" b="1" dirty="0" smtClean="0"/>
                  <a:t>M</a:t>
                </a:r>
                <a:r>
                  <a:rPr lang="en-GB" sz="3200" dirty="0" smtClean="0"/>
                  <a:t>, </a:t>
                </a:r>
                <a:r>
                  <a:rPr lang="en-GB" sz="3200" dirty="0" err="1" smtClean="0"/>
                  <a:t>Enc</a:t>
                </a:r>
                <a:r>
                  <a:rPr lang="en-GB" sz="3200" baseline="-25000" dirty="0" err="1" smtClean="0"/>
                  <a:t>PK</a:t>
                </a:r>
                <a:r>
                  <a:rPr lang="en-GB" sz="3200" dirty="0" smtClean="0"/>
                  <a:t>(</a:t>
                </a:r>
                <a:r>
                  <a:rPr lang="en-GB" sz="3200" b="1" dirty="0" smtClean="0"/>
                  <a:t>0</a:t>
                </a:r>
                <a:r>
                  <a:rPr lang="en-GB" sz="3200" dirty="0" smtClean="0"/>
                  <a:t>))</a:t>
                </a:r>
                <a:br>
                  <a:rPr lang="en-GB" sz="3200" dirty="0" smtClean="0"/>
                </a:br>
                <a:endParaRPr lang="en-GB" sz="32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/>
                  <a:t>F</a:t>
                </a:r>
                <a:r>
                  <a:rPr lang="en-GB" sz="3200" baseline="30000" dirty="0"/>
                  <a:t>c </a:t>
                </a:r>
                <a:r>
                  <a:rPr lang="en-GB" sz="3200" dirty="0"/>
                  <a:t>(</a:t>
                </a:r>
                <a:r>
                  <a:rPr lang="en-GB" sz="3200" b="1" dirty="0" smtClean="0"/>
                  <a:t>M</a:t>
                </a:r>
                <a:r>
                  <a:rPr lang="en-GB" sz="3200" dirty="0"/>
                  <a:t>| </a:t>
                </a:r>
                <a:r>
                  <a:rPr lang="en-GB" sz="3200" dirty="0" err="1"/>
                  <a:t>Enc</a:t>
                </a:r>
                <a:r>
                  <a:rPr lang="en-GB" sz="3200" baseline="-25000" dirty="0" err="1"/>
                  <a:t>PK</a:t>
                </a:r>
                <a:r>
                  <a:rPr lang="en-GB" sz="3200" dirty="0"/>
                  <a:t>(</a:t>
                </a:r>
                <a:r>
                  <a:rPr lang="en-GB" sz="3200" b="1" dirty="0"/>
                  <a:t>M</a:t>
                </a:r>
                <a:r>
                  <a:rPr lang="en-GB" sz="3200" dirty="0" smtClean="0"/>
                  <a:t>))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≥ </m:t>
                    </m:r>
                  </m:oMath>
                </a14:m>
                <a:r>
                  <a:rPr lang="en-GB" sz="3200" dirty="0" smtClean="0"/>
                  <a:t>F(</a:t>
                </a:r>
                <a:r>
                  <a:rPr lang="en-GB" sz="3200" b="1" dirty="0" smtClean="0"/>
                  <a:t>M</a:t>
                </a:r>
                <a:r>
                  <a:rPr lang="en-GB" sz="3200" dirty="0"/>
                  <a:t>| </a:t>
                </a:r>
                <a:r>
                  <a:rPr lang="en-GB" sz="3200" dirty="0" err="1"/>
                  <a:t>Enc</a:t>
                </a:r>
                <a:r>
                  <a:rPr lang="en-GB" sz="3200" baseline="-25000" dirty="0" err="1"/>
                  <a:t>PK</a:t>
                </a:r>
                <a:r>
                  <a:rPr lang="en-GB" sz="3200" dirty="0"/>
                  <a:t>(</a:t>
                </a:r>
                <a:r>
                  <a:rPr lang="en-GB" sz="3200" b="1" dirty="0"/>
                  <a:t>0</a:t>
                </a:r>
                <a:r>
                  <a:rPr lang="en-GB" sz="3200" dirty="0" smtClean="0"/>
                  <a:t>)) = F(</a:t>
                </a:r>
                <a:r>
                  <a:rPr lang="en-GB" sz="3200" b="1" dirty="0" smtClean="0"/>
                  <a:t>M)</a:t>
                </a:r>
                <a:endParaRPr lang="en-GB" sz="3200" dirty="0" smtClean="0"/>
              </a:p>
              <a:p>
                <a:endParaRPr lang="en-GB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48192"/>
                <a:ext cx="7416824" cy="452431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138" r="-2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46313" y="1484784"/>
                <a:ext cx="7626087" cy="10772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Proposition:</a:t>
                </a:r>
                <a:r>
                  <a:rPr lang="en-GB" sz="3200" dirty="0" smtClean="0"/>
                  <a:t> </a:t>
                </a:r>
                <a:r>
                  <a:rPr lang="en-GB" sz="3200" dirty="0"/>
                  <a:t>If ENC is an IND-CPA encryption scheme then F</a:t>
                </a:r>
                <a:r>
                  <a:rPr lang="en-GB" sz="3200" baseline="30000" dirty="0"/>
                  <a:t>c </a:t>
                </a:r>
                <a:r>
                  <a:rPr lang="en-GB" sz="3200" dirty="0"/>
                  <a:t>(</a:t>
                </a:r>
                <a:r>
                  <a:rPr lang="en-GB" sz="3200" b="1" dirty="0"/>
                  <a:t>M</a:t>
                </a:r>
                <a:r>
                  <a:rPr lang="en-GB" sz="3200" dirty="0"/>
                  <a:t>| </a:t>
                </a:r>
                <a:r>
                  <a:rPr lang="en-GB" sz="3200" dirty="0" err="1"/>
                  <a:t>Enc</a:t>
                </a:r>
                <a:r>
                  <a:rPr lang="en-GB" sz="3200" baseline="-25000" dirty="0" err="1"/>
                  <a:t>PK</a:t>
                </a:r>
                <a:r>
                  <a:rPr lang="en-GB" sz="3200" dirty="0"/>
                  <a:t>(</a:t>
                </a:r>
                <a:r>
                  <a:rPr lang="en-GB" sz="3200" b="1" dirty="0"/>
                  <a:t>M</a:t>
                </a:r>
                <a:r>
                  <a:rPr lang="en-GB" sz="3200" dirty="0"/>
                  <a:t>))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GB" sz="3200" dirty="0"/>
                  <a:t> F(</a:t>
                </a:r>
                <a:r>
                  <a:rPr lang="en-GB" sz="3200" b="1" dirty="0"/>
                  <a:t>M</a:t>
                </a:r>
                <a:r>
                  <a:rPr lang="en-GB" sz="3200" b="1" dirty="0" smtClean="0"/>
                  <a:t>)</a:t>
                </a:r>
                <a:endParaRPr lang="en-GB" sz="32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13" y="1484784"/>
                <a:ext cx="7626087" cy="10772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12" t="-6111" r="-1673" b="-1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06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39552" y="1750164"/>
                <a:ext cx="7416824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Consider random variables: </a:t>
                </a:r>
                <a:br>
                  <a:rPr lang="en-GB" sz="3200" dirty="0" smtClean="0"/>
                </a:br>
                <a:r>
                  <a:rPr lang="en-GB" sz="3200" b="1" dirty="0" smtClean="0"/>
                  <a:t>T</a:t>
                </a:r>
                <a:r>
                  <a:rPr lang="en-GB" sz="3200" dirty="0" smtClean="0"/>
                  <a:t> (target), </a:t>
                </a:r>
                <a:r>
                  <a:rPr lang="en-GB" sz="3200" b="1" dirty="0" smtClean="0"/>
                  <a:t>L</a:t>
                </a:r>
                <a:r>
                  <a:rPr lang="en-GB" sz="3200" dirty="0" smtClean="0"/>
                  <a:t> (</a:t>
                </a:r>
                <a:r>
                  <a:rPr lang="en-GB" sz="3200" dirty="0" err="1" smtClean="0"/>
                  <a:t>leakeage</a:t>
                </a:r>
                <a:r>
                  <a:rPr lang="en-GB" sz="3200" dirty="0" smtClean="0"/>
                  <a:t>),</a:t>
                </a:r>
                <a:r>
                  <a:rPr lang="en-GB" sz="3200" b="1" dirty="0" smtClean="0"/>
                  <a:t>R</a:t>
                </a:r>
                <a:r>
                  <a:rPr lang="en-GB" sz="3200" dirty="0" smtClean="0"/>
                  <a:t> (result)</a:t>
                </a:r>
                <a:br>
                  <a:rPr lang="en-GB" sz="3200" dirty="0" smtClean="0"/>
                </a:br>
                <a:endParaRPr lang="en-GB" sz="32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Define: F</a:t>
                </a:r>
                <a:r>
                  <a:rPr lang="en-GB" sz="3200" baseline="30000" dirty="0" smtClean="0"/>
                  <a:t>c </a:t>
                </a:r>
                <a:r>
                  <a:rPr lang="en-GB" sz="3200" dirty="0" smtClean="0"/>
                  <a:t>(</a:t>
                </a:r>
                <a:r>
                  <a:rPr lang="en-GB" sz="3200" b="1" dirty="0" smtClean="0"/>
                  <a:t>T </a:t>
                </a:r>
                <a:r>
                  <a:rPr lang="en-GB" sz="3200" dirty="0" smtClean="0"/>
                  <a:t>| </a:t>
                </a:r>
                <a:r>
                  <a:rPr lang="en-GB" sz="3200" b="1" dirty="0" smtClean="0"/>
                  <a:t>L , R </a:t>
                </a:r>
                <a:r>
                  <a:rPr lang="en-GB" sz="3200" dirty="0" smtClean="0"/>
                  <a:t>)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GB" sz="3200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GB" sz="3200" dirty="0" smtClean="0"/>
                  <a:t>  if there exists </a:t>
                </a:r>
                <a:br>
                  <a:rPr lang="en-GB" sz="3200" dirty="0" smtClean="0"/>
                </a:br>
                <a:r>
                  <a:rPr lang="en-GB" sz="3200" b="1" dirty="0" smtClean="0"/>
                  <a:t>L’ </a:t>
                </a:r>
                <a:r>
                  <a:rPr lang="en-GB" sz="3200" dirty="0" smtClean="0"/>
                  <a:t>such that </a:t>
                </a:r>
                <a:r>
                  <a:rPr lang="en-GB" sz="3200" dirty="0"/>
                  <a:t>(</a:t>
                </a:r>
                <a:r>
                  <a:rPr lang="en-GB" sz="3200" b="1" dirty="0"/>
                  <a:t>T </a:t>
                </a:r>
                <a:r>
                  <a:rPr lang="en-GB" sz="3200" dirty="0" smtClean="0"/>
                  <a:t>, </a:t>
                </a:r>
                <a:r>
                  <a:rPr lang="en-GB" sz="3200" b="1" dirty="0"/>
                  <a:t>L , R </a:t>
                </a:r>
                <a:r>
                  <a:rPr lang="en-GB" sz="3200" dirty="0" smtClean="0"/>
                  <a:t>)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GB" sz="3200" dirty="0" smtClean="0"/>
                  <a:t> </a:t>
                </a:r>
                <a:r>
                  <a:rPr lang="en-GB" sz="3200" dirty="0"/>
                  <a:t>(</a:t>
                </a:r>
                <a:r>
                  <a:rPr lang="en-GB" sz="3200" b="1" dirty="0"/>
                  <a:t>T </a:t>
                </a:r>
                <a:r>
                  <a:rPr lang="en-GB" sz="3200" dirty="0"/>
                  <a:t>, </a:t>
                </a:r>
                <a:r>
                  <a:rPr lang="en-GB" sz="3200" b="1" dirty="0" smtClean="0"/>
                  <a:t>L’, R </a:t>
                </a:r>
                <a:r>
                  <a:rPr lang="en-GB" sz="3200" dirty="0" smtClean="0"/>
                  <a:t>)</a:t>
                </a:r>
                <a:br>
                  <a:rPr lang="en-GB" sz="3200" dirty="0" smtClean="0"/>
                </a:br>
                <a:r>
                  <a:rPr lang="en-GB" sz="3200" dirty="0" smtClean="0"/>
                  <a:t>and F(</a:t>
                </a:r>
                <a:r>
                  <a:rPr lang="en-GB" sz="3200" b="1" dirty="0" smtClean="0"/>
                  <a:t>T </a:t>
                </a:r>
                <a:r>
                  <a:rPr lang="en-GB" sz="3200" dirty="0" smtClean="0"/>
                  <a:t>| </a:t>
                </a:r>
                <a:r>
                  <a:rPr lang="en-GB" sz="3200" b="1" dirty="0"/>
                  <a:t>L , R </a:t>
                </a:r>
                <a:r>
                  <a:rPr lang="en-GB" sz="3200" dirty="0" smtClean="0"/>
                  <a:t>) = r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GB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50164"/>
                <a:ext cx="7416824" cy="35394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891" t="-22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436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voting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79511" y="1556792"/>
                <a:ext cx="591731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3200" b="1" dirty="0" smtClean="0"/>
                  <a:t>D</a:t>
                </a:r>
                <a:r>
                  <a:rPr lang="en-GB" sz="3200" dirty="0" smtClean="0"/>
                  <a:t> distribution of honest votes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3200" dirty="0" smtClean="0"/>
                  <a:t>T: </a:t>
                </a:r>
                <a:r>
                  <a:rPr lang="en-GB" sz="3200" dirty="0" err="1" smtClean="0"/>
                  <a:t>supp</a:t>
                </a:r>
                <a:r>
                  <a:rPr lang="en-GB" sz="3200" dirty="0" smtClean="0"/>
                  <a:t>(</a:t>
                </a:r>
                <a:r>
                  <a:rPr lang="en-GB" sz="3200" b="1" dirty="0" smtClean="0"/>
                  <a:t>D</a:t>
                </a:r>
                <a:r>
                  <a:rPr lang="en-GB" sz="3200" dirty="0" smtClean="0"/>
                  <a:t>)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3200" i="1" smtClean="0"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GB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GB" sz="3200" b="0" i="1" baseline="30000" smtClean="0">
                        <a:latin typeface="Cambria Math"/>
                        <a:ea typeface="Cambria Math"/>
                      </a:rPr>
                      <m:t>∗</m:t>
                    </m:r>
                  </m:oMath>
                </a14:m>
                <a:r>
                  <a:rPr lang="en-GB" sz="3200" dirty="0" smtClean="0"/>
                  <a:t> target function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GB" sz="3200" dirty="0" smtClean="0"/>
                  <a:t>T(v</a:t>
                </a:r>
                <a:r>
                  <a:rPr lang="en-GB" sz="3200" baseline="-25000" dirty="0" smtClean="0"/>
                  <a:t>1</a:t>
                </a:r>
                <a:r>
                  <a:rPr lang="en-GB" sz="3200" dirty="0" smtClean="0"/>
                  <a:t>,v</a:t>
                </a:r>
                <a:r>
                  <a:rPr lang="en-GB" sz="3200" baseline="-25000" dirty="0" smtClean="0"/>
                  <a:t>2</a:t>
                </a:r>
                <a:r>
                  <a:rPr lang="en-GB" sz="3200" dirty="0" smtClean="0"/>
                  <a:t>,…,</a:t>
                </a:r>
                <a:r>
                  <a:rPr lang="en-GB" sz="3200" dirty="0" err="1" smtClean="0"/>
                  <a:t>v</a:t>
                </a:r>
                <a:r>
                  <a:rPr lang="en-GB" sz="3200" baseline="-25000" dirty="0" err="1" smtClean="0"/>
                  <a:t>m</a:t>
                </a:r>
                <a:r>
                  <a:rPr lang="en-GB" sz="3200" dirty="0" smtClean="0"/>
                  <a:t>) = v</a:t>
                </a:r>
                <a:r>
                  <a:rPr lang="en-GB" sz="3200" baseline="-25000" dirty="0" smtClean="0"/>
                  <a:t>i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GB" sz="3200" dirty="0" smtClean="0"/>
                  <a:t>T(v</a:t>
                </a:r>
                <a:r>
                  <a:rPr lang="en-GB" sz="3200" baseline="-25000" dirty="0" smtClean="0"/>
                  <a:t>1</a:t>
                </a:r>
                <a:r>
                  <a:rPr lang="en-GB" sz="3200" dirty="0" smtClean="0"/>
                  <a:t>,v</a:t>
                </a:r>
                <a:r>
                  <a:rPr lang="en-GB" sz="3200" baseline="-25000" dirty="0" smtClean="0"/>
                  <a:t>2</a:t>
                </a:r>
                <a:r>
                  <a:rPr lang="en-GB" sz="3200" dirty="0"/>
                  <a:t>,…,</a:t>
                </a:r>
                <a:r>
                  <a:rPr lang="en-GB" sz="3200" dirty="0" err="1"/>
                  <a:t>v</a:t>
                </a:r>
                <a:r>
                  <a:rPr lang="en-GB" sz="3200" baseline="-25000" dirty="0" err="1"/>
                  <a:t>m</a:t>
                </a:r>
                <a:r>
                  <a:rPr lang="en-GB" sz="3200" dirty="0" smtClean="0"/>
                  <a:t>) = (v</a:t>
                </a:r>
                <a:r>
                  <a:rPr lang="en-GB" sz="3200" baseline="-25000" dirty="0" smtClean="0"/>
                  <a:t>i </a:t>
                </a:r>
                <a:r>
                  <a:rPr lang="en-GB" sz="3200" dirty="0" smtClean="0"/>
                  <a:t>=</a:t>
                </a:r>
                <a:r>
                  <a:rPr lang="en-GB" sz="3200" dirty="0" err="1" smtClean="0"/>
                  <a:t>v</a:t>
                </a:r>
                <a:r>
                  <a:rPr lang="en-GB" sz="3200" baseline="-25000" dirty="0" err="1" smtClean="0"/>
                  <a:t>j</a:t>
                </a:r>
                <a:r>
                  <a:rPr lang="en-GB" sz="3200" dirty="0" smtClean="0"/>
                  <a:t>)?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GB" sz="3200" dirty="0" smtClean="0"/>
                  <a:t>Other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Adversary sees: 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his view </a:t>
                </a:r>
                <a:r>
                  <a:rPr lang="en-GB" sz="3200" b="1" dirty="0" err="1" smtClean="0"/>
                  <a:t>view</a:t>
                </a:r>
                <a:r>
                  <a:rPr lang="en-GB" sz="3200" b="1" baseline="-25000" dirty="0" err="1" smtClean="0"/>
                  <a:t>A</a:t>
                </a:r>
                <a:r>
                  <a:rPr lang="en-GB" sz="3200" dirty="0" smtClean="0"/>
                  <a:t>(</a:t>
                </a:r>
                <a:r>
                  <a:rPr lang="en-GB" sz="3200" b="1" dirty="0" smtClean="0"/>
                  <a:t>D,</a:t>
                </a:r>
                <a:r>
                  <a:rPr lang="en-GB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GB" sz="3200" dirty="0" smtClean="0"/>
                  <a:t>which includes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dirty="0"/>
                  <a:t>(</a:t>
                </a:r>
                <a:r>
                  <a:rPr lang="en-GB" sz="3200" b="1" dirty="0"/>
                  <a:t>D </a:t>
                </a:r>
                <a:r>
                  <a:rPr lang="en-GB" sz="3200" dirty="0"/>
                  <a:t>,</a:t>
                </a:r>
                <a:r>
                  <a:rPr lang="en-GB" sz="3200" dirty="0" err="1"/>
                  <a:t>v</a:t>
                </a:r>
                <a:r>
                  <a:rPr lang="en-GB" sz="3200" b="1" baseline="-25000" dirty="0" err="1"/>
                  <a:t>A</a:t>
                </a:r>
                <a:r>
                  <a:rPr lang="en-GB" sz="3200" dirty="0"/>
                  <a:t>)</a:t>
                </a:r>
                <a:endParaRPr lang="en-GB" sz="32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1556792"/>
                <a:ext cx="5917311" cy="452431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266" t="-1750" b="-34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:\Users\toshiba\AppData\Local\Microsoft\Windows\Temporary Internet Files\Content.IE5\99RO1EIG\MC9003912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823" y="3045286"/>
            <a:ext cx="1427505" cy="139182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2" descr="C:\Users\toshiba\AppData\Local\Microsoft\Windows\Temporary Internet Files\Content.IE5\99RO1EIG\MC9004359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93558"/>
            <a:ext cx="1368151" cy="10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oshiba\AppData\Local\Microsoft\Windows\Temporary Internet Files\Content.IE5\99RO1EIG\MC9000592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200" y="476672"/>
            <a:ext cx="1280160" cy="15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6156176" y="2132856"/>
            <a:ext cx="1224136" cy="882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Bradley Hand ITC" pitchFamily="66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156176" y="4509120"/>
            <a:ext cx="1224136" cy="882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8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Measure(s) for vote privacy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39552" y="1949152"/>
                <a:ext cx="7632848" cy="4360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GB" sz="3200" b="1" dirty="0" smtClean="0"/>
                  <a:t>Definition: </a:t>
                </a:r>
                <a:r>
                  <a:rPr lang="en-GB" sz="3200" dirty="0" smtClean="0"/>
                  <a:t>For </a:t>
                </a:r>
                <a:r>
                  <a:rPr lang="en-GB" sz="3200" b="1" dirty="0" smtClean="0"/>
                  <a:t>D </a:t>
                </a:r>
                <a:r>
                  <a:rPr lang="en-GB" sz="3200" dirty="0" smtClean="0"/>
                  <a:t>distribution on honest votes, T target function, and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 protocol, define: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GB" sz="3200" dirty="0"/>
              </a:p>
              <a:p>
                <a:pPr algn="ctr"/>
                <a:r>
                  <a:rPr lang="en-GB" sz="3200" dirty="0" err="1" smtClean="0"/>
                  <a:t>M</a:t>
                </a:r>
                <a:r>
                  <a:rPr lang="en-GB" sz="3200" baseline="30000" dirty="0" err="1" smtClean="0"/>
                  <a:t>c</a:t>
                </a:r>
                <a:r>
                  <a:rPr lang="en-GB" sz="3200" dirty="0" smtClean="0"/>
                  <a:t>(T,</a:t>
                </a:r>
                <a:r>
                  <a:rPr lang="en-GB" sz="3200" b="1" dirty="0" smtClean="0"/>
                  <a:t>D</a:t>
                </a:r>
                <a:r>
                  <a:rPr lang="en-GB" sz="3200" dirty="0" smtClean="0"/>
                  <a:t>,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= </a:t>
                </a:r>
                <a:r>
                  <a:rPr lang="en-GB" sz="3200" dirty="0" err="1" smtClean="0"/>
                  <a:t>inf</a:t>
                </a:r>
                <a:r>
                  <a:rPr lang="en-GB" sz="3200" baseline="-25000" dirty="0" err="1" smtClean="0"/>
                  <a:t>A</a:t>
                </a:r>
                <a:r>
                  <a:rPr lang="en-GB" sz="3200" baseline="-25000" dirty="0" smtClean="0"/>
                  <a:t> </a:t>
                </a:r>
                <a:r>
                  <a:rPr lang="en-GB" sz="3200" dirty="0" smtClean="0"/>
                  <a:t>F</a:t>
                </a:r>
                <a:r>
                  <a:rPr lang="en-GB" sz="3200" baseline="30000" dirty="0" smtClean="0"/>
                  <a:t>c </a:t>
                </a:r>
                <a:r>
                  <a:rPr lang="en-GB" sz="3200" dirty="0" smtClean="0"/>
                  <a:t>(T(</a:t>
                </a:r>
                <a:r>
                  <a:rPr lang="en-GB" sz="3200" b="1" dirty="0" smtClean="0"/>
                  <a:t>D</a:t>
                </a:r>
                <a:r>
                  <a:rPr lang="en-GB" sz="3200" dirty="0" smtClean="0"/>
                  <a:t>)|</a:t>
                </a:r>
                <a:r>
                  <a:rPr lang="en-GB" sz="3200" b="1" dirty="0" err="1" smtClean="0"/>
                  <a:t>view</a:t>
                </a:r>
                <a:r>
                  <a:rPr lang="en-GB" sz="3200" b="1" baseline="-25000" dirty="0" err="1" smtClean="0"/>
                  <a:t>A</a:t>
                </a:r>
                <a:r>
                  <a:rPr lang="en-GB" sz="3200" b="1" baseline="-25000" dirty="0" smtClean="0"/>
                  <a:t> </a:t>
                </a:r>
                <a:r>
                  <a:rPr lang="en-GB" sz="3200" dirty="0" smtClean="0"/>
                  <a:t>(</a:t>
                </a:r>
                <a:r>
                  <a:rPr lang="en-GB" sz="3200" b="1" dirty="0" smtClean="0"/>
                  <a:t>D,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dirty="0"/>
                  <a:t>(</a:t>
                </a:r>
                <a:r>
                  <a:rPr lang="en-GB" sz="3200" b="1" dirty="0"/>
                  <a:t>D </a:t>
                </a:r>
                <a:r>
                  <a:rPr lang="en-GB" sz="3200" dirty="0"/>
                  <a:t>,</a:t>
                </a:r>
                <a:r>
                  <a:rPr lang="en-GB" sz="3200" dirty="0" err="1"/>
                  <a:t>v</a:t>
                </a:r>
                <a:r>
                  <a:rPr lang="en-GB" sz="3200" b="1" baseline="-25000" dirty="0" err="1"/>
                  <a:t>A</a:t>
                </a:r>
                <a:r>
                  <a:rPr lang="en-GB" sz="3200" dirty="0"/>
                  <a:t>)</a:t>
                </a:r>
                <a:r>
                  <a:rPr lang="en-GB" sz="3200" dirty="0" smtClean="0"/>
                  <a:t>)</a:t>
                </a:r>
              </a:p>
              <a:p>
                <a:pPr algn="ctr"/>
                <a:endParaRPr lang="en-GB" sz="3200" baseline="-25000" dirty="0"/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GB" sz="3200" dirty="0" smtClean="0"/>
                  <a:t>Can also define an information theoretic notion:</a:t>
                </a:r>
              </a:p>
              <a:p>
                <a:pPr algn="ctr"/>
                <a:r>
                  <a:rPr lang="en-GB" sz="3200" dirty="0" smtClean="0"/>
                  <a:t>M(T,</a:t>
                </a:r>
                <a:r>
                  <a:rPr lang="en-GB" sz="3200" b="1" dirty="0" smtClean="0"/>
                  <a:t>D</a:t>
                </a:r>
                <a:r>
                  <a:rPr lang="en-GB" sz="3200" dirty="0"/>
                  <a:t>,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/>
                  <a:t>) = </a:t>
                </a:r>
                <a:r>
                  <a:rPr lang="en-GB" sz="3200" dirty="0" err="1"/>
                  <a:t>inf</a:t>
                </a:r>
                <a:r>
                  <a:rPr lang="en-GB" sz="3200" baseline="-25000" dirty="0" err="1"/>
                  <a:t>A</a:t>
                </a:r>
                <a:r>
                  <a:rPr lang="en-GB" sz="3200" baseline="-25000" dirty="0"/>
                  <a:t> </a:t>
                </a:r>
                <a:r>
                  <a:rPr lang="en-GB" sz="3200" dirty="0" smtClean="0"/>
                  <a:t>F(T(</a:t>
                </a:r>
                <a:r>
                  <a:rPr lang="en-GB" sz="3200" b="1" dirty="0" smtClean="0"/>
                  <a:t>D</a:t>
                </a:r>
                <a:r>
                  <a:rPr lang="en-GB" sz="3200" dirty="0"/>
                  <a:t>)|</a:t>
                </a:r>
                <a:r>
                  <a:rPr lang="en-GB" sz="3200" b="1" dirty="0" err="1"/>
                  <a:t>view</a:t>
                </a:r>
                <a:r>
                  <a:rPr lang="en-GB" sz="3200" b="1" baseline="-25000" dirty="0" err="1"/>
                  <a:t>A</a:t>
                </a:r>
                <a:r>
                  <a:rPr lang="en-GB" sz="3200" b="1" baseline="-25000" dirty="0"/>
                  <a:t> </a:t>
                </a:r>
                <a:r>
                  <a:rPr lang="en-GB" sz="3200" dirty="0"/>
                  <a:t>(</a:t>
                </a:r>
                <a:r>
                  <a:rPr lang="en-GB" sz="3200" b="1" dirty="0"/>
                  <a:t>D,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dirty="0"/>
                  <a:t>(</a:t>
                </a:r>
                <a:r>
                  <a:rPr lang="en-GB" sz="3200" b="1" dirty="0"/>
                  <a:t>D </a:t>
                </a:r>
                <a:r>
                  <a:rPr lang="en-GB" sz="3200" dirty="0"/>
                  <a:t>,</a:t>
                </a:r>
                <a:r>
                  <a:rPr lang="en-GB" sz="3200" dirty="0" err="1"/>
                  <a:t>v</a:t>
                </a:r>
                <a:r>
                  <a:rPr lang="en-GB" sz="3200" b="1" baseline="-25000" dirty="0" err="1"/>
                  <a:t>A</a:t>
                </a:r>
                <a:r>
                  <a:rPr lang="en-GB" sz="3200" dirty="0"/>
                  <a:t>)</a:t>
                </a:r>
                <a:r>
                  <a:rPr lang="en-GB" sz="3200" dirty="0" smtClean="0"/>
                  <a:t>)</a:t>
                </a:r>
                <a:endParaRPr lang="en-GB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49152"/>
                <a:ext cx="7632848" cy="43601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917" t="-1818" r="-1837" b="-3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39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Privacy of idealized protocols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3962" y="2844225"/>
                <a:ext cx="8352928" cy="5847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Proposition</a:t>
                </a:r>
                <a:r>
                  <a:rPr lang="en-GB" sz="3200" dirty="0" smtClean="0"/>
                  <a:t>: M</a:t>
                </a:r>
                <a:r>
                  <a:rPr lang="en-GB" sz="3200" baseline="30000" dirty="0" smtClean="0"/>
                  <a:t> </a:t>
                </a:r>
                <a:r>
                  <a:rPr lang="en-GB" sz="3200" dirty="0" smtClean="0"/>
                  <a:t>(T,</a:t>
                </a:r>
                <a:r>
                  <a:rPr lang="en-GB" sz="3200" b="1" dirty="0" smtClean="0"/>
                  <a:t>D</a:t>
                </a:r>
                <a:r>
                  <a:rPr lang="en-GB" sz="3200" dirty="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  <m:r>
                      <a:rPr lang="en-GB" sz="3200" i="1" baseline="-25000">
                        <a:latin typeface="Cambria Math"/>
                        <a:ea typeface="Cambria Math"/>
                      </a:rPr>
                      <m:t>𝑖𝑑𝑒𝑎𝑙</m:t>
                    </m:r>
                  </m:oMath>
                </a14:m>
                <a:r>
                  <a:rPr lang="en-GB" sz="3200" dirty="0" smtClean="0"/>
                  <a:t>) =  </a:t>
                </a:r>
                <a:r>
                  <a:rPr lang="en-GB" sz="3200" dirty="0" err="1" smtClean="0"/>
                  <a:t>inf</a:t>
                </a:r>
                <a:r>
                  <a:rPr lang="en-GB" sz="3200" baseline="-25000" dirty="0" err="1" smtClean="0"/>
                  <a:t>A</a:t>
                </a:r>
                <a:r>
                  <a:rPr lang="en-GB" sz="3200" baseline="-25000" dirty="0" smtClean="0"/>
                  <a:t> </a:t>
                </a:r>
                <a:r>
                  <a:rPr lang="en-GB" sz="3200" dirty="0"/>
                  <a:t>F(T(</a:t>
                </a:r>
                <a:r>
                  <a:rPr lang="en-GB" sz="3200" b="1" dirty="0"/>
                  <a:t>D</a:t>
                </a:r>
                <a:r>
                  <a:rPr lang="en-GB" sz="3200" dirty="0" smtClean="0"/>
                  <a:t>)|</a:t>
                </a:r>
                <a:r>
                  <a:rPr lang="el-GR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dirty="0"/>
                  <a:t>(</a:t>
                </a:r>
                <a:r>
                  <a:rPr lang="en-GB" sz="3200" b="1" dirty="0"/>
                  <a:t>D </a:t>
                </a:r>
                <a:r>
                  <a:rPr lang="en-GB" sz="3200" dirty="0"/>
                  <a:t>,</a:t>
                </a:r>
                <a:r>
                  <a:rPr lang="en-GB" sz="3200" dirty="0" err="1"/>
                  <a:t>v</a:t>
                </a:r>
                <a:r>
                  <a:rPr lang="en-GB" sz="3200" b="1" baseline="-25000" dirty="0" err="1"/>
                  <a:t>A</a:t>
                </a:r>
                <a:r>
                  <a:rPr lang="en-GB" sz="3200" dirty="0"/>
                  <a:t>)</a:t>
                </a:r>
                <a:r>
                  <a:rPr lang="en-GB" sz="3200" dirty="0" smtClean="0"/>
                  <a:t>)</a:t>
                </a:r>
                <a:endParaRPr lang="en-GB" sz="32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" y="2844225"/>
                <a:ext cx="8352928" cy="5847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673" t="-10000" r="-436" b="-3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488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974428" y="1419063"/>
            <a:ext cx="6269980" cy="41277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788024" y="1268760"/>
            <a:ext cx="2621219" cy="3095681"/>
            <a:chOff x="4788024" y="1268760"/>
            <a:chExt cx="2621219" cy="3095681"/>
          </a:xfrm>
        </p:grpSpPr>
        <p:grpSp>
          <p:nvGrpSpPr>
            <p:cNvPr id="13" name="Group 12"/>
            <p:cNvGrpSpPr/>
            <p:nvPr/>
          </p:nvGrpSpPr>
          <p:grpSpPr>
            <a:xfrm>
              <a:off x="4788024" y="1301976"/>
              <a:ext cx="1194558" cy="3062465"/>
              <a:chOff x="4702518" y="1340768"/>
              <a:chExt cx="1194558" cy="30624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76703" y="1850195"/>
                <a:ext cx="1019433" cy="25530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02518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0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14685" y="1268760"/>
              <a:ext cx="1194558" cy="3053754"/>
              <a:chOff x="6214685" y="1340768"/>
              <a:chExt cx="1194558" cy="305375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288871" y="1874242"/>
                <a:ext cx="1019433" cy="252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214685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</a:t>
                </a:r>
                <a:endParaRPr lang="en-US" sz="5400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Recall: vote secrecy for SPS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6201112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811" y="20902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8178" y="144124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ight Arrow 9"/>
              <p:cNvSpPr/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0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ENC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0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  <a:blipFill rotWithShape="1">
                <a:blip r:embed="rId3" cstate="print"/>
                <a:stretch>
                  <a:fillRect l="-1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181146" y="3711749"/>
            <a:ext cx="1523550" cy="581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p:pic>
        <p:nvPicPr>
          <p:cNvPr id="22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8" y="3386410"/>
            <a:ext cx="1513764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2700000">
            <a:off x="1220531" y="2373690"/>
            <a:ext cx="560626" cy="1201154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,h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pic>
        <p:nvPicPr>
          <p:cNvPr id="2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72" y="36498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25" name="Rectangle 24"/>
          <p:cNvSpPr/>
          <p:nvPr/>
        </p:nvSpPr>
        <p:spPr>
          <a:xfrm>
            <a:off x="6525485" y="2462414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403648" y="3757880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ight Arrow 31"/>
              <p:cNvSpPr/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1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ENC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1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>
          <p:sp>
            <p:nvSpPr>
              <p:cNvPr id="32" name="Right Arrow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ular Callout 29"/>
          <p:cNvSpPr/>
          <p:nvPr/>
        </p:nvSpPr>
        <p:spPr>
          <a:xfrm>
            <a:off x="107504" y="1860686"/>
            <a:ext cx="1695018" cy="560202"/>
          </a:xfrm>
          <a:prstGeom prst="wedgeRoundRectCallout">
            <a:avLst>
              <a:gd name="adj1" fmla="val -20975"/>
              <a:gd name="adj2" fmla="val 19351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Sees </a:t>
            </a:r>
            <a:r>
              <a:rPr lang="en-GB" sz="2400" b="1" dirty="0" err="1" smtClean="0"/>
              <a:t>BB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b</a:t>
            </a:r>
            <a:endParaRPr lang="en-GB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397988" y="5104053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win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>
                    <a:solidFill>
                      <a:schemeClr val="bg1"/>
                    </a:solidFill>
                  </a:rPr>
                  <a:t> d=b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901" t="-10526" r="-494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/>
          <p:cNvSpPr/>
          <p:nvPr/>
        </p:nvSpPr>
        <p:spPr>
          <a:xfrm flipH="1">
            <a:off x="1331640" y="4520549"/>
            <a:ext cx="1091440" cy="45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result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Rectangle 34"/>
              <p:cNvSpPr/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𝐞𝐬𝐮𝐥𝐭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>
                    <a:solidFill>
                      <a:schemeClr val="bg1"/>
                    </a:solidFill>
                  </a:rPr>
                  <a:t>Tally</a:t>
                </a:r>
                <a:r>
                  <a:rPr lang="en-GB" sz="2400" b="1" baseline="-25000" dirty="0" err="1" smtClean="0">
                    <a:solidFill>
                      <a:schemeClr val="bg1"/>
                    </a:solidFill>
                  </a:rPr>
                  <a:t>SK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(BB</a:t>
                </a:r>
                <a:r>
                  <a:rPr lang="en-GB" sz="24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)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044" t="-10667" r="-2296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85325" y="1916832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0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85325" y="3674442"/>
            <a:ext cx="1934947" cy="618654"/>
            <a:chOff x="5085325" y="3674442"/>
            <a:chExt cx="1934947" cy="618654"/>
          </a:xfrm>
        </p:grpSpPr>
        <p:sp>
          <p:nvSpPr>
            <p:cNvPr id="27" name="Rectangle 26"/>
            <p:cNvSpPr/>
            <p:nvPr/>
          </p:nvSpPr>
          <p:spPr>
            <a:xfrm>
              <a:off x="6453477" y="3674442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5325" y="3708321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596336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SK</a:t>
            </a:r>
            <a:endParaRPr lang="en-GB" sz="28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771800" y="5610771"/>
            <a:ext cx="648072" cy="884421"/>
            <a:chOff x="4067944" y="4149080"/>
            <a:chExt cx="648072" cy="884421"/>
          </a:xfrm>
        </p:grpSpPr>
        <p:sp>
          <p:nvSpPr>
            <p:cNvPr id="38" name="Down Arrow 3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4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974428" y="1419063"/>
            <a:ext cx="6269980" cy="41277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788024" y="1268760"/>
            <a:ext cx="2621219" cy="3095681"/>
            <a:chOff x="4788024" y="1268760"/>
            <a:chExt cx="2621219" cy="3095681"/>
          </a:xfrm>
        </p:grpSpPr>
        <p:grpSp>
          <p:nvGrpSpPr>
            <p:cNvPr id="13" name="Group 12"/>
            <p:cNvGrpSpPr/>
            <p:nvPr/>
          </p:nvGrpSpPr>
          <p:grpSpPr>
            <a:xfrm>
              <a:off x="4788024" y="1301976"/>
              <a:ext cx="1194558" cy="3062465"/>
              <a:chOff x="4702518" y="1340768"/>
              <a:chExt cx="1194558" cy="30624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76703" y="1850195"/>
                <a:ext cx="1019433" cy="25530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02518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0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14685" y="1268760"/>
              <a:ext cx="1194558" cy="3053754"/>
              <a:chOff x="6214685" y="1340768"/>
              <a:chExt cx="1194558" cy="305375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288871" y="1874242"/>
                <a:ext cx="1019433" cy="25202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214685" y="1340768"/>
                <a:ext cx="119455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BB</a:t>
                </a:r>
                <a:r>
                  <a:rPr lang="en-US" sz="5400" b="1" baseline="-25000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</a:t>
                </a:r>
                <a:endParaRPr lang="en-US" sz="5400" b="1" baseline="-25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Recall: vote secrecy for SPS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6201112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811" y="2090266"/>
            <a:ext cx="708760" cy="6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8178" y="144124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PK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ight Arrow 9"/>
              <p:cNvSpPr/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0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</a:t>
                </a:r>
                <a:r>
                  <a:rPr lang="en-GB" sz="2000" dirty="0" smtClean="0"/>
                  <a:t>ENC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(0)</a:t>
                </a:r>
                <a:endParaRPr lang="en-GB" sz="2000" dirty="0"/>
              </a:p>
            </p:txBody>
          </p:sp>
        </mc:Choice>
        <mc:Fallback>
          <p:sp>
            <p:nvSpPr>
              <p:cNvPr id="10" name="Righ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99" y="1874242"/>
                <a:ext cx="1932897" cy="652427"/>
              </a:xfrm>
              <a:prstGeom prst="rightArrow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3181146" y="3711749"/>
            <a:ext cx="1523550" cy="581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p:pic>
        <p:nvPicPr>
          <p:cNvPr id="22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8" y="3386410"/>
            <a:ext cx="1513764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2700000">
            <a:off x="1220531" y="2373690"/>
            <a:ext cx="560626" cy="1201154"/>
          </a:xfrm>
          <a:prstGeom prst="up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,0</a:t>
            </a:r>
            <a:endParaRPr lang="en-GB" baseline="-25000" dirty="0"/>
          </a:p>
        </p:txBody>
      </p:sp>
      <p:pic>
        <p:nvPicPr>
          <p:cNvPr id="2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72" y="3649817"/>
            <a:ext cx="708760" cy="672697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25" name="Rectangle 24"/>
          <p:cNvSpPr/>
          <p:nvPr/>
        </p:nvSpPr>
        <p:spPr>
          <a:xfrm>
            <a:off x="6525485" y="2462414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403648" y="3757880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ight Arrow 31"/>
              <p:cNvSpPr/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C</a:t>
                </a:r>
                <a:r>
                  <a:rPr lang="en-GB" sz="2000" b="1" baseline="-25000" dirty="0" smtClean="0"/>
                  <a:t>1</a:t>
                </a: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000" dirty="0" smtClean="0"/>
                  <a:t> ENC</a:t>
                </a:r>
                <a:r>
                  <a:rPr lang="en-GB" sz="2000" baseline="-25000" dirty="0" smtClean="0"/>
                  <a:t>PK</a:t>
                </a:r>
                <a:r>
                  <a:rPr lang="en-GB" sz="2000" dirty="0" smtClean="0"/>
                  <a:t>(h</a:t>
                </a:r>
                <a:r>
                  <a:rPr lang="en-GB" sz="2000" baseline="-25000" dirty="0" smtClean="0"/>
                  <a:t>1</a:t>
                </a:r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>
          <p:sp>
            <p:nvSpPr>
              <p:cNvPr id="32" name="Right Arrow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13" y="2426614"/>
                <a:ext cx="3649295" cy="652427"/>
              </a:xfrm>
              <a:prstGeom prst="rightArrow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ular Callout 29"/>
          <p:cNvSpPr/>
          <p:nvPr/>
        </p:nvSpPr>
        <p:spPr>
          <a:xfrm>
            <a:off x="107504" y="1860686"/>
            <a:ext cx="1695018" cy="560202"/>
          </a:xfrm>
          <a:prstGeom prst="wedgeRoundRectCallout">
            <a:avLst>
              <a:gd name="adj1" fmla="val -20975"/>
              <a:gd name="adj2" fmla="val 19351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Sees </a:t>
            </a:r>
            <a:r>
              <a:rPr lang="en-GB" sz="2400" b="1" dirty="0" err="1" smtClean="0"/>
              <a:t>BB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b</a:t>
            </a:r>
            <a:endParaRPr lang="en-GB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397988" y="5104053"/>
            <a:ext cx="941764" cy="420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win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2400" b="1" dirty="0">
                    <a:solidFill>
                      <a:schemeClr val="bg1"/>
                    </a:solidFill>
                  </a:rPr>
                  <a:t> d=b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85184"/>
                <a:ext cx="1603324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901" t="-10526" r="-494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/>
          <p:cNvSpPr/>
          <p:nvPr/>
        </p:nvSpPr>
        <p:spPr>
          <a:xfrm flipH="1">
            <a:off x="1331640" y="4520549"/>
            <a:ext cx="1091440" cy="450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result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Rectangle 34"/>
              <p:cNvSpPr/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smtClean="0"/>
                  <a:t> 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𝐞𝐬𝐮𝐥𝐭</m:t>
                    </m:r>
                    <m:r>
                      <a:rPr lang="en-GB" sz="2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← </m:t>
                    </m:r>
                  </m:oMath>
                </a14:m>
                <a:r>
                  <a:rPr lang="en-GB" sz="2400" b="1" dirty="0" err="1" smtClean="0">
                    <a:solidFill>
                      <a:schemeClr val="bg1"/>
                    </a:solidFill>
                  </a:rPr>
                  <a:t>Tally</a:t>
                </a:r>
                <a:r>
                  <a:rPr lang="en-GB" sz="2400" b="1" baseline="-25000" dirty="0" err="1" smtClean="0">
                    <a:solidFill>
                      <a:schemeClr val="bg1"/>
                    </a:solidFill>
                  </a:rPr>
                  <a:t>SK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(BB</a:t>
                </a:r>
                <a:r>
                  <a:rPr lang="en-GB" sz="2400" b="1" baseline="-25000" dirty="0" smtClean="0">
                    <a:solidFill>
                      <a:schemeClr val="bg1"/>
                    </a:solidFill>
                  </a:rPr>
                  <a:t>0</a:t>
                </a:r>
                <a:r>
                  <a:rPr lang="en-GB" sz="2400" b="1" dirty="0" smtClean="0">
                    <a:solidFill>
                      <a:schemeClr val="bg1"/>
                    </a:solidFill>
                  </a:rPr>
                  <a:t>)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509120"/>
                <a:ext cx="2922275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044" t="-10667" r="-2296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85325" y="1916832"/>
            <a:ext cx="566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</a:t>
            </a:r>
            <a:r>
              <a:rPr lang="en-GB" sz="3200" b="1" baseline="-25000" dirty="0" smtClean="0">
                <a:solidFill>
                  <a:schemeClr val="bg1"/>
                </a:solidFill>
              </a:rPr>
              <a:t>0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85325" y="3674442"/>
            <a:ext cx="1934947" cy="618654"/>
            <a:chOff x="5085325" y="3674442"/>
            <a:chExt cx="1934947" cy="618654"/>
          </a:xfrm>
        </p:grpSpPr>
        <p:sp>
          <p:nvSpPr>
            <p:cNvPr id="27" name="Rectangle 26"/>
            <p:cNvSpPr/>
            <p:nvPr/>
          </p:nvSpPr>
          <p:spPr>
            <a:xfrm>
              <a:off x="6453477" y="3674442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5325" y="3708321"/>
              <a:ext cx="566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</a:rPr>
                <a:t>C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596336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SK</a:t>
            </a:r>
            <a:endParaRPr lang="en-GB" sz="28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771800" y="5610771"/>
            <a:ext cx="648072" cy="884421"/>
            <a:chOff x="4067944" y="4149080"/>
            <a:chExt cx="648072" cy="884421"/>
          </a:xfrm>
        </p:grpSpPr>
        <p:sp>
          <p:nvSpPr>
            <p:cNvPr id="38" name="Down Arrow 37"/>
            <p:cNvSpPr/>
            <p:nvPr/>
          </p:nvSpPr>
          <p:spPr>
            <a:xfrm>
              <a:off x="4283968" y="4149080"/>
              <a:ext cx="18002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67944" y="457183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win</a:t>
              </a:r>
              <a:endParaRPr lang="en-GB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179512" y="260648"/>
                <a:ext cx="8424936" cy="10772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Proposition:  Secure SPS implies that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m:rPr>
                        <m:nor/>
                      </m:rPr>
                      <a:rPr lang="en-GB" sz="3200" b="1" dirty="0"/>
                      <m:t>A</m:t>
                    </m:r>
                  </m:oMath>
                </a14:m>
                <a:r>
                  <a:rPr lang="en-GB" sz="3200" b="1" dirty="0" smtClean="0"/>
                  <a:t/>
                </a:r>
                <a:br>
                  <a:rPr lang="en-GB" sz="3200" b="1" dirty="0" smtClean="0"/>
                </a:br>
                <a:r>
                  <a:rPr lang="en-GB" sz="3200" b="1" dirty="0" smtClean="0"/>
                  <a:t>(</a:t>
                </a:r>
                <a:r>
                  <a:rPr lang="en-GB" sz="3200" b="1" dirty="0" err="1" smtClean="0"/>
                  <a:t>D,view</a:t>
                </a:r>
                <a:r>
                  <a:rPr lang="en-GB" sz="3200" b="1" baseline="-25000" dirty="0" err="1" smtClean="0"/>
                  <a:t>A</a:t>
                </a:r>
                <a:r>
                  <a:rPr lang="en-GB" sz="3200" b="1" baseline="-25000" dirty="0" smtClean="0"/>
                  <a:t> </a:t>
                </a:r>
                <a:r>
                  <a:rPr lang="en-GB" sz="3200" dirty="0"/>
                  <a:t>(</a:t>
                </a:r>
                <a:r>
                  <a:rPr lang="en-GB" sz="3200" b="1" dirty="0"/>
                  <a:t>D,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),</a:t>
                </a:r>
                <a:r>
                  <a:rPr lang="el-GR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dirty="0"/>
                  <a:t>(</a:t>
                </a:r>
                <a:r>
                  <a:rPr lang="en-GB" sz="3200" b="1" dirty="0"/>
                  <a:t>D </a:t>
                </a:r>
                <a:r>
                  <a:rPr lang="en-GB" sz="3200" dirty="0"/>
                  <a:t>,</a:t>
                </a:r>
                <a:r>
                  <a:rPr lang="en-GB" sz="3200" dirty="0" err="1"/>
                  <a:t>v</a:t>
                </a:r>
                <a:r>
                  <a:rPr lang="en-GB" sz="3200" b="1" baseline="-25000" dirty="0" err="1"/>
                  <a:t>A</a:t>
                </a:r>
                <a:r>
                  <a:rPr lang="en-GB" sz="3200" dirty="0"/>
                  <a:t>)</a:t>
                </a:r>
                <a:r>
                  <a:rPr lang="en-GB" sz="3200" dirty="0" smtClean="0"/>
                  <a:t>) ~ </a:t>
                </a:r>
                <a:r>
                  <a:rPr lang="en-GB" sz="3200" b="1" dirty="0" smtClean="0"/>
                  <a:t>(</a:t>
                </a:r>
                <a:r>
                  <a:rPr lang="en-GB" sz="3200" b="1" dirty="0" err="1" smtClean="0"/>
                  <a:t>D,view</a:t>
                </a:r>
                <a:r>
                  <a:rPr lang="en-GB" sz="3200" b="1" baseline="-25000" dirty="0" err="1" smtClean="0"/>
                  <a:t>A</a:t>
                </a:r>
                <a:r>
                  <a:rPr lang="en-GB" sz="3200" b="1" baseline="-25000" dirty="0" smtClean="0"/>
                  <a:t> </a:t>
                </a:r>
                <a:r>
                  <a:rPr lang="en-GB" sz="3200" dirty="0" smtClean="0"/>
                  <a:t>(</a:t>
                </a:r>
                <a:r>
                  <a:rPr lang="en-GB" sz="3200" b="1" dirty="0" smtClean="0"/>
                  <a:t>0,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),</a:t>
                </a:r>
                <a:r>
                  <a:rPr lang="el-GR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dirty="0"/>
                  <a:t>(</a:t>
                </a:r>
                <a:r>
                  <a:rPr lang="en-GB" sz="3200" b="1" dirty="0"/>
                  <a:t>D </a:t>
                </a:r>
                <a:r>
                  <a:rPr lang="en-GB" sz="3200" dirty="0"/>
                  <a:t>,</a:t>
                </a:r>
                <a:r>
                  <a:rPr lang="en-GB" sz="3200" dirty="0" err="1"/>
                  <a:t>v</a:t>
                </a:r>
                <a:r>
                  <a:rPr lang="en-GB" sz="3200" b="1" baseline="-25000" dirty="0" err="1"/>
                  <a:t>A</a:t>
                </a:r>
                <a:r>
                  <a:rPr lang="en-GB" sz="3200" dirty="0"/>
                  <a:t>)</a:t>
                </a:r>
                <a:r>
                  <a:rPr lang="en-GB" sz="3200" dirty="0" smtClean="0"/>
                  <a:t>)</a:t>
                </a:r>
                <a:endParaRPr lang="en-GB" sz="3200" b="1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424936" cy="10772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659" t="-5556" r="-1227" b="-1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89743" y="2789601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467544" y="1703710"/>
                <a:ext cx="7626087" cy="10772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Corollary:  Secure SPS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GB" sz="3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b="1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  <m:r>
                      <a:rPr lang="el-GR" sz="3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b="1" dirty="0" smtClean="0"/>
                  <a:t>implies that</a:t>
                </a:r>
              </a:p>
              <a:p>
                <a:r>
                  <a:rPr lang="en-GB" sz="3200" dirty="0"/>
                  <a:t>M</a:t>
                </a:r>
                <a:r>
                  <a:rPr lang="en-GB" sz="3200" baseline="30000" dirty="0" err="1"/>
                  <a:t>c</a:t>
                </a:r>
                <a:r>
                  <a:rPr lang="en-GB" sz="3200" dirty="0"/>
                  <a:t>(T,</a:t>
                </a:r>
                <a:r>
                  <a:rPr lang="en-GB" sz="3200" b="1" dirty="0"/>
                  <a:t>D</a:t>
                </a:r>
                <a:r>
                  <a:rPr lang="en-GB" sz="3200" dirty="0"/>
                  <a:t>,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= M</a:t>
                </a:r>
                <a:r>
                  <a:rPr lang="en-GB" sz="3200" baseline="30000" dirty="0" smtClean="0"/>
                  <a:t> </a:t>
                </a:r>
                <a:r>
                  <a:rPr lang="en-GB" sz="3200" dirty="0" smtClean="0"/>
                  <a:t>(</a:t>
                </a:r>
                <a:r>
                  <a:rPr lang="en-GB" sz="3200" dirty="0"/>
                  <a:t>T,</a:t>
                </a:r>
                <a:r>
                  <a:rPr lang="en-GB" sz="3200" b="1" dirty="0"/>
                  <a:t>D</a:t>
                </a:r>
                <a:r>
                  <a:rPr lang="en-GB" sz="3200" dirty="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/>
                        <a:ea typeface="Cambria Math"/>
                      </a:rPr>
                      <m:t>ρ</m:t>
                    </m:r>
                    <m:r>
                      <a:rPr lang="en-GB" sz="3200" b="0" i="1" baseline="-25000" smtClean="0">
                        <a:latin typeface="Cambria Math"/>
                        <a:ea typeface="Cambria Math"/>
                      </a:rPr>
                      <m:t>𝑖𝑑𝑒𝑎𝑙</m:t>
                    </m:r>
                  </m:oMath>
                </a14:m>
                <a:r>
                  <a:rPr lang="en-GB" sz="3200" dirty="0" smtClean="0"/>
                  <a:t>)</a:t>
                </a:r>
                <a:endParaRPr lang="en-GB" sz="3200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3710"/>
                <a:ext cx="7626087" cy="107721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912" t="-5525" b="-16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467544" y="3356992"/>
                <a:ext cx="7626087" cy="25545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Proof:</a:t>
                </a:r>
              </a:p>
              <a:p>
                <a:r>
                  <a:rPr lang="en-GB" sz="3200" dirty="0" err="1" smtClean="0"/>
                  <a:t>M</a:t>
                </a:r>
                <a:r>
                  <a:rPr lang="en-GB" sz="3200" baseline="30000" dirty="0" err="1" smtClean="0"/>
                  <a:t>c</a:t>
                </a:r>
                <a:r>
                  <a:rPr lang="en-GB" sz="3200" dirty="0" smtClean="0"/>
                  <a:t>(T,</a:t>
                </a:r>
                <a:r>
                  <a:rPr lang="en-GB" sz="3200" b="1" dirty="0" smtClean="0"/>
                  <a:t>D</a:t>
                </a:r>
                <a:r>
                  <a:rPr lang="en-GB" sz="3200" dirty="0"/>
                  <a:t>,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 smtClean="0"/>
                  <a:t>) = </a:t>
                </a:r>
              </a:p>
              <a:p>
                <a:r>
                  <a:rPr lang="en-GB" sz="3200" dirty="0" err="1" smtClean="0"/>
                  <a:t>inf</a:t>
                </a:r>
                <a:r>
                  <a:rPr lang="en-GB" sz="3200" b="1" baseline="-25000" dirty="0" err="1" smtClean="0"/>
                  <a:t>A</a:t>
                </a:r>
                <a:r>
                  <a:rPr lang="en-GB" sz="3200" dirty="0" smtClean="0"/>
                  <a:t> F</a:t>
                </a:r>
                <a:r>
                  <a:rPr lang="en-GB" sz="3200" baseline="30000" dirty="0" smtClean="0"/>
                  <a:t>c </a:t>
                </a:r>
                <a:r>
                  <a:rPr lang="en-GB" sz="3200" dirty="0"/>
                  <a:t>(T(</a:t>
                </a:r>
                <a:r>
                  <a:rPr lang="en-GB" sz="3200" b="1" dirty="0"/>
                  <a:t>D</a:t>
                </a:r>
                <a:r>
                  <a:rPr lang="en-GB" sz="3200" dirty="0"/>
                  <a:t>)|</a:t>
                </a:r>
                <a:r>
                  <a:rPr lang="en-GB" sz="3200" b="1" dirty="0" err="1"/>
                  <a:t>view</a:t>
                </a:r>
                <a:r>
                  <a:rPr lang="en-GB" sz="3200" b="1" baseline="-25000" dirty="0" err="1"/>
                  <a:t>A</a:t>
                </a:r>
                <a:r>
                  <a:rPr lang="en-GB" sz="3200" b="1" baseline="-25000" dirty="0"/>
                  <a:t> </a:t>
                </a:r>
                <a:r>
                  <a:rPr lang="en-GB" sz="3200" dirty="0"/>
                  <a:t>(</a:t>
                </a:r>
                <a:r>
                  <a:rPr lang="en-GB" sz="3200" b="1" dirty="0"/>
                  <a:t>D,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dirty="0" smtClean="0"/>
                  <a:t>(</a:t>
                </a:r>
                <a:r>
                  <a:rPr lang="en-GB" sz="3200" b="1" dirty="0"/>
                  <a:t>D </a:t>
                </a:r>
                <a:r>
                  <a:rPr lang="en-GB" sz="3200" dirty="0"/>
                  <a:t>,</a:t>
                </a:r>
                <a:r>
                  <a:rPr lang="en-GB" sz="3200" dirty="0" smtClean="0"/>
                  <a:t>v</a:t>
                </a:r>
                <a:r>
                  <a:rPr lang="en-GB" sz="3200" b="1" baseline="-25000" dirty="0"/>
                  <a:t>A</a:t>
                </a:r>
                <a:r>
                  <a:rPr lang="en-GB" sz="3200" dirty="0" smtClean="0"/>
                  <a:t>)</a:t>
                </a:r>
                <a:r>
                  <a:rPr lang="en-GB" sz="3200" dirty="0"/>
                  <a:t>) </a:t>
                </a:r>
                <a14:m>
                  <m:oMath xmlns:m="http://schemas.openxmlformats.org/officeDocument/2006/math">
                    <m:r>
                      <a:rPr lang="en-GB" sz="320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3200" i="1">
                        <a:latin typeface="Cambria Math"/>
                        <a:ea typeface="Cambria Math"/>
                      </a:rPr>
                      <m:t>≥ </m:t>
                    </m:r>
                  </m:oMath>
                </a14:m>
                <a:r>
                  <a:rPr lang="en-GB" sz="3200" dirty="0"/>
                  <a:t> </a:t>
                </a:r>
                <a:endParaRPr lang="en-GB" sz="3200" dirty="0" smtClean="0"/>
              </a:p>
              <a:p>
                <a:r>
                  <a:rPr lang="en-GB" sz="3200" dirty="0" err="1"/>
                  <a:t>inf</a:t>
                </a:r>
                <a:r>
                  <a:rPr lang="en-GB" sz="3200" b="1" baseline="-25000" dirty="0" err="1"/>
                  <a:t>A</a:t>
                </a:r>
                <a:r>
                  <a:rPr lang="en-GB" sz="3200" b="1" baseline="-25000" dirty="0"/>
                  <a:t> </a:t>
                </a:r>
                <a:r>
                  <a:rPr lang="en-GB" sz="3200" b="1" baseline="-25000" dirty="0" smtClean="0"/>
                  <a:t> </a:t>
                </a:r>
                <a:r>
                  <a:rPr lang="en-GB" sz="3200" dirty="0" smtClean="0"/>
                  <a:t>F</a:t>
                </a:r>
                <a:r>
                  <a:rPr lang="en-GB" sz="3200" baseline="30000" dirty="0" smtClean="0"/>
                  <a:t> </a:t>
                </a:r>
                <a:r>
                  <a:rPr lang="en-GB" sz="3200" dirty="0"/>
                  <a:t>(T(</a:t>
                </a:r>
                <a:r>
                  <a:rPr lang="en-GB" sz="3200" b="1" dirty="0"/>
                  <a:t>D</a:t>
                </a:r>
                <a:r>
                  <a:rPr lang="en-GB" sz="3200" dirty="0"/>
                  <a:t>)|</a:t>
                </a:r>
                <a:r>
                  <a:rPr lang="en-GB" sz="3200" b="1" dirty="0" err="1"/>
                  <a:t>view</a:t>
                </a:r>
                <a:r>
                  <a:rPr lang="en-GB" sz="3200" b="1" baseline="-25000" dirty="0" err="1"/>
                  <a:t>A</a:t>
                </a:r>
                <a:r>
                  <a:rPr lang="en-GB" sz="3200" b="1" baseline="-25000" dirty="0"/>
                  <a:t> </a:t>
                </a:r>
                <a:r>
                  <a:rPr lang="en-GB" sz="3200" dirty="0"/>
                  <a:t>(</a:t>
                </a:r>
                <a:r>
                  <a:rPr lang="en-GB" sz="3200" b="1" dirty="0"/>
                  <a:t>0,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3200" dirty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dirty="0"/>
                  <a:t>(</a:t>
                </a:r>
                <a:r>
                  <a:rPr lang="en-GB" sz="3200" b="1" dirty="0"/>
                  <a:t>D </a:t>
                </a:r>
                <a:r>
                  <a:rPr lang="en-GB" sz="3200" dirty="0"/>
                  <a:t>,</a:t>
                </a:r>
                <a:r>
                  <a:rPr lang="en-GB" sz="3200" dirty="0" err="1" smtClean="0"/>
                  <a:t>v</a:t>
                </a:r>
                <a:r>
                  <a:rPr lang="en-GB" sz="3200" b="1" baseline="-25000" dirty="0" err="1"/>
                  <a:t>A</a:t>
                </a:r>
                <a:r>
                  <a:rPr lang="en-GB" sz="3200" dirty="0" smtClean="0"/>
                  <a:t>)) </a:t>
                </a:r>
                <a:r>
                  <a:rPr lang="en-GB" sz="3200" dirty="0"/>
                  <a:t>= </a:t>
                </a:r>
                <a:endParaRPr lang="en-GB" sz="3200" dirty="0" smtClean="0"/>
              </a:p>
              <a:p>
                <a:r>
                  <a:rPr lang="en-GB" sz="3200" dirty="0" err="1" smtClean="0"/>
                  <a:t>inf</a:t>
                </a:r>
                <a:r>
                  <a:rPr lang="en-GB" sz="3200" b="1" baseline="-25000" dirty="0" err="1" smtClean="0"/>
                  <a:t>A</a:t>
                </a:r>
                <a:r>
                  <a:rPr lang="en-GB" sz="3200" b="1" baseline="-25000" dirty="0" smtClean="0"/>
                  <a:t> </a:t>
                </a:r>
                <a:r>
                  <a:rPr lang="en-GB" sz="3200" dirty="0" smtClean="0"/>
                  <a:t>F</a:t>
                </a:r>
                <a:r>
                  <a:rPr lang="en-GB" sz="3200" baseline="30000" dirty="0" smtClean="0"/>
                  <a:t> </a:t>
                </a:r>
                <a:r>
                  <a:rPr lang="en-GB" sz="3200" dirty="0"/>
                  <a:t>(T(</a:t>
                </a:r>
                <a:r>
                  <a:rPr lang="en-GB" sz="3200" b="1" dirty="0"/>
                  <a:t>D</a:t>
                </a:r>
                <a:r>
                  <a:rPr lang="en-GB" sz="3200" dirty="0"/>
                  <a:t>)|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</m:oMath>
                </a14:m>
                <a:r>
                  <a:rPr lang="en-GB" sz="3200" dirty="0"/>
                  <a:t>(</a:t>
                </a:r>
                <a:r>
                  <a:rPr lang="en-GB" sz="3200" b="1" dirty="0"/>
                  <a:t>D </a:t>
                </a:r>
                <a:r>
                  <a:rPr lang="en-GB" sz="3200" dirty="0"/>
                  <a:t>,</a:t>
                </a:r>
                <a:r>
                  <a:rPr lang="en-GB" sz="3200" dirty="0" err="1" smtClean="0"/>
                  <a:t>v</a:t>
                </a:r>
                <a:r>
                  <a:rPr lang="en-GB" sz="3200" b="1" baseline="-25000" dirty="0" err="1"/>
                  <a:t>A</a:t>
                </a:r>
                <a:r>
                  <a:rPr lang="en-GB" sz="3200" dirty="0" smtClean="0"/>
                  <a:t>)) = M</a:t>
                </a:r>
                <a:r>
                  <a:rPr lang="en-GB" sz="3200" baseline="30000" dirty="0" smtClean="0"/>
                  <a:t> </a:t>
                </a:r>
                <a:r>
                  <a:rPr lang="en-GB" sz="3200" dirty="0"/>
                  <a:t>(</a:t>
                </a:r>
                <a:r>
                  <a:rPr lang="en-GB" sz="3200" dirty="0"/>
                  <a:t>T,</a:t>
                </a:r>
                <a:r>
                  <a:rPr lang="en-GB" sz="3200" b="1" dirty="0"/>
                  <a:t>D</a:t>
                </a:r>
                <a:r>
                  <a:rPr lang="en-GB" sz="3200" dirty="0"/>
                  <a:t>,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ρ</m:t>
                    </m:r>
                    <m:r>
                      <a:rPr lang="en-GB" sz="3200" i="1" baseline="-25000">
                        <a:latin typeface="Cambria Math"/>
                        <a:ea typeface="Cambria Math"/>
                      </a:rPr>
                      <m:t>𝑖𝑑𝑒𝑎𝑙</m:t>
                    </m:r>
                  </m:oMath>
                </a14:m>
                <a:r>
                  <a:rPr lang="en-GB" sz="3200" dirty="0" smtClean="0"/>
                  <a:t>)</a:t>
                </a:r>
                <a:endParaRPr lang="en-GB" sz="32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56992"/>
                <a:ext cx="7626087" cy="255454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1912" t="-2600" b="-6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600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toshiba\AppData\Local\Microsoft\Windows\Temporary Internet Files\Content.IE5\99RO1EIG\MC9003912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924944"/>
            <a:ext cx="2448272" cy="21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568" y="2881585"/>
            <a:ext cx="2719101" cy="2131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881585"/>
            <a:ext cx="2467788" cy="210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Design-then-break paradigm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26" y="5157192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0121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 rot="1764017">
            <a:off x="1259632" y="2684841"/>
            <a:ext cx="648072" cy="240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-Right Arrow 15"/>
          <p:cNvSpPr/>
          <p:nvPr/>
        </p:nvSpPr>
        <p:spPr>
          <a:xfrm rot="19966390">
            <a:off x="1319365" y="4926155"/>
            <a:ext cx="648072" cy="240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>
            <a:off x="1259632" y="3818331"/>
            <a:ext cx="648072" cy="240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212" y="2852936"/>
            <a:ext cx="2467788" cy="21240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5959" y="2804892"/>
            <a:ext cx="2576784" cy="2322822"/>
          </a:xfrm>
        </p:spPr>
      </p:pic>
      <p:sp>
        <p:nvSpPr>
          <p:cNvPr id="11" name="TextBox 10"/>
          <p:cNvSpPr txBox="1"/>
          <p:nvPr/>
        </p:nvSpPr>
        <p:spPr>
          <a:xfrm>
            <a:off x="4788024" y="2132856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…attack found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/>
              <a:t>…attack </a:t>
            </a:r>
            <a:r>
              <a:rPr lang="en-GB" sz="2800" b="1" dirty="0" smtClean="0"/>
              <a:t>found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/>
              <a:t>…attack </a:t>
            </a:r>
            <a:r>
              <a:rPr lang="en-GB" sz="2800" b="1" dirty="0" smtClean="0"/>
              <a:t>found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/>
              <a:t>…no attack found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2" y="5589240"/>
            <a:ext cx="638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Guarantees</a:t>
            </a:r>
            <a:r>
              <a:rPr lang="en-GB" sz="2800" b="1" dirty="0" smtClean="0"/>
              <a:t>: no attack has been found </a:t>
            </a:r>
            <a:r>
              <a:rPr lang="en-GB" b="1" dirty="0"/>
              <a:t>yet</a:t>
            </a:r>
          </a:p>
        </p:txBody>
      </p:sp>
    </p:spTree>
    <p:extLst>
      <p:ext uri="{BB962C8B-B14F-4D97-AF65-F5344CB8AC3E}">
        <p14:creationId xmlns:p14="http://schemas.microsoft.com/office/powerpoint/2010/main" xmlns="" val="2980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 with d-privacy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F to be average min-entropy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013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of entropy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b="1" dirty="0" smtClean="0"/>
              <a:t>Average min-entropy</a:t>
            </a:r>
            <a:r>
              <a:rPr lang="en-GB" sz="3200" dirty="0" smtClean="0"/>
              <a:t>: measures the probability that an observer guesses the target function of the votes</a:t>
            </a:r>
          </a:p>
          <a:p>
            <a:r>
              <a:rPr lang="en-GB" sz="3200" b="1" dirty="0" smtClean="0"/>
              <a:t>Min min-entropy</a:t>
            </a:r>
            <a:r>
              <a:rPr lang="en-GB" sz="3200" dirty="0" smtClean="0"/>
              <a:t>: measures the probability that an observer guesses the target function of the votes for the worst possible election outcome</a:t>
            </a:r>
          </a:p>
          <a:p>
            <a:r>
              <a:rPr lang="en-GB" sz="3200" b="1" dirty="0" smtClean="0"/>
              <a:t>Min Hartley entropy</a:t>
            </a:r>
            <a:r>
              <a:rPr lang="en-GB" sz="3200" dirty="0" smtClean="0"/>
              <a:t>: measures the minimum number of values that the target function can take for any assignment of votes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70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COVERED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25048"/>
            <a:ext cx="548640" cy="39624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6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 decryption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67544" y="1700808"/>
                <a:ext cx="756084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smtClean="0"/>
                  <a:t>Party P</a:t>
                </a:r>
                <a:r>
                  <a:rPr lang="en-GB" sz="3600" baseline="-25000" dirty="0" smtClean="0"/>
                  <a:t>i</a:t>
                </a:r>
                <a:r>
                  <a:rPr lang="en-GB" sz="3600" dirty="0" smtClean="0"/>
                  <a:t> has (xi,</a:t>
                </a:r>
                <a:r>
                  <a:rPr lang="en-GB" sz="3600" dirty="0"/>
                  <a:t> </a:t>
                </a:r>
                <a:r>
                  <a:rPr lang="en-GB" sz="3600" dirty="0" smtClean="0"/>
                  <a:t>X</a:t>
                </a:r>
                <a:r>
                  <a:rPr lang="en-GB" sz="3600" baseline="-25000" dirty="0" smtClean="0"/>
                  <a:t>i</a:t>
                </a:r>
                <a:r>
                  <a:rPr lang="en-GB" sz="3600" dirty="0" smtClean="0"/>
                  <a:t>=</a:t>
                </a:r>
                <a:r>
                  <a:rPr lang="en-GB" sz="3600" dirty="0" smtClean="0"/>
                  <a:t>g</a:t>
                </a:r>
                <a:r>
                  <a:rPr lang="en-GB" sz="3600" baseline="30000" dirty="0" smtClean="0"/>
                  <a:t>xi</a:t>
                </a:r>
                <a:r>
                  <a:rPr lang="en-GB" sz="3600" dirty="0" smtClean="0"/>
                  <a:t>);   </a:t>
                </a:r>
              </a:p>
              <a:p>
                <a:pPr algn="ctr"/>
                <a:r>
                  <a:rPr lang="en-GB" sz="3600" dirty="0" smtClean="0"/>
                  <a:t>x=x1</a:t>
                </a:r>
                <a:r>
                  <a:rPr lang="en-GB" sz="3600" baseline="-25000" dirty="0" smtClean="0"/>
                  <a:t> </a:t>
                </a:r>
                <a:r>
                  <a:rPr lang="en-GB" sz="3600" dirty="0" smtClean="0"/>
                  <a:t>+ x2</a:t>
                </a:r>
                <a:r>
                  <a:rPr lang="en-GB" sz="3600" baseline="-25000" dirty="0" smtClean="0"/>
                  <a:t> </a:t>
                </a:r>
                <a:r>
                  <a:rPr lang="en-GB" sz="3600" dirty="0" smtClean="0"/>
                  <a:t>+…+</a:t>
                </a:r>
                <a:r>
                  <a:rPr lang="en-GB" sz="3600" dirty="0" smtClean="0"/>
                  <a:t>xk</a:t>
                </a:r>
                <a:r>
                  <a:rPr lang="en-GB" sz="3600" baseline="-25000" dirty="0" smtClean="0"/>
                  <a:t>; </a:t>
                </a:r>
              </a:p>
              <a:p>
                <a:pPr algn="ctr"/>
                <a:r>
                  <a:rPr lang="en-GB" sz="3600" dirty="0" smtClean="0"/>
                  <a:t>X=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600" i="1" smtClean="0">
                        <a:latin typeface="Cambria Math"/>
                      </a:rPr>
                      <m:t>Π</m:t>
                    </m:r>
                  </m:oMath>
                </a14:m>
                <a:r>
                  <a:rPr lang="en-GB" sz="3600" dirty="0" smtClean="0"/>
                  <a:t> X</a:t>
                </a:r>
                <a:r>
                  <a:rPr lang="en-GB" sz="3600" baseline="-25000" dirty="0" smtClean="0"/>
                  <a:t>i </a:t>
                </a:r>
                <a:r>
                  <a:rPr lang="en-GB" sz="3600" dirty="0" smtClean="0"/>
                  <a:t>= g</a:t>
                </a:r>
                <a:r>
                  <a:rPr lang="el-GR" sz="3600" baseline="30000" dirty="0" smtClean="0"/>
                  <a:t>Σ</a:t>
                </a:r>
                <a:r>
                  <a:rPr lang="en-GB" sz="3600" baseline="30000" dirty="0" smtClean="0"/>
                  <a:t>xi </a:t>
                </a:r>
                <a:r>
                  <a:rPr lang="en-GB" sz="3600" dirty="0" smtClean="0"/>
                  <a:t>= </a:t>
                </a:r>
                <a:r>
                  <a:rPr lang="en-GB" sz="3600" dirty="0" smtClean="0"/>
                  <a:t>g</a:t>
                </a:r>
                <a:r>
                  <a:rPr lang="en-GB" sz="3600" baseline="30000" dirty="0" smtClean="0"/>
                  <a:t>x</a:t>
                </a:r>
                <a:endParaRPr lang="en-GB" sz="3600" baseline="30000" dirty="0" smtClean="0"/>
              </a:p>
              <a:p>
                <a:endParaRPr lang="en-GB" sz="3600" dirty="0" smtClean="0"/>
              </a:p>
              <a:p>
                <a:r>
                  <a:rPr lang="en-GB" sz="3600" dirty="0" smtClean="0"/>
                  <a:t>To decrypt  (R,C):</a:t>
                </a:r>
              </a:p>
              <a:p>
                <a:pPr algn="ctr"/>
                <a:r>
                  <a:rPr lang="en-GB" sz="3600" dirty="0" smtClean="0"/>
                  <a:t>P</a:t>
                </a:r>
                <a:r>
                  <a:rPr lang="en-GB" sz="3600" baseline="-25000" dirty="0" smtClean="0"/>
                  <a:t>i</a:t>
                </a:r>
                <a:r>
                  <a:rPr lang="en-GB" sz="3600" dirty="0" smtClean="0"/>
                  <a:t>:</a:t>
                </a:r>
                <a:r>
                  <a:rPr lang="en-GB" sz="3600" dirty="0"/>
                  <a:t> </a:t>
                </a:r>
                <a:r>
                  <a:rPr lang="en-GB" sz="3600" dirty="0"/>
                  <a:t>y</a:t>
                </a:r>
                <a:r>
                  <a:rPr lang="en-GB" sz="3600" baseline="-25000" dirty="0"/>
                  <a:t>i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  <a:ea typeface="Cambria Math"/>
                      </a:rPr>
                      <m:t>←</m:t>
                    </m:r>
                  </m:oMath>
                </a14:m>
                <a:r>
                  <a:rPr lang="en-GB" sz="3600" dirty="0"/>
                  <a:t>R</a:t>
                </a:r>
                <a:r>
                  <a:rPr lang="en-GB" sz="3600" baseline="30000" dirty="0"/>
                  <a:t>xi</a:t>
                </a:r>
                <a:r>
                  <a:rPr lang="en-GB" sz="3600" baseline="30000" dirty="0"/>
                  <a:t> </a:t>
                </a:r>
                <a:r>
                  <a:rPr lang="en-GB" sz="3600" dirty="0" smtClean="0"/>
                  <a:t>; </a:t>
                </a:r>
              </a:p>
              <a:p>
                <a:pPr algn="ctr"/>
                <a:r>
                  <a:rPr lang="en-GB" sz="3600" dirty="0" smtClean="0"/>
                  <a:t>prove that </a:t>
                </a:r>
                <a:r>
                  <a:rPr lang="en-GB" sz="3600" dirty="0" smtClean="0"/>
                  <a:t>dlog</a:t>
                </a:r>
                <a:r>
                  <a:rPr lang="en-GB" sz="3600" dirty="0" smtClean="0"/>
                  <a:t> (</a:t>
                </a:r>
                <a:r>
                  <a:rPr lang="en-GB" sz="3600" dirty="0" smtClean="0"/>
                  <a:t>y</a:t>
                </a:r>
                <a:r>
                  <a:rPr lang="en-GB" sz="3600" baseline="-25000" dirty="0" smtClean="0"/>
                  <a:t>i</a:t>
                </a:r>
                <a:r>
                  <a:rPr lang="en-GB" sz="3600" dirty="0" smtClean="0"/>
                  <a:t>,R</a:t>
                </a:r>
                <a:r>
                  <a:rPr lang="en-GB" sz="3600" dirty="0" smtClean="0"/>
                  <a:t>) = </a:t>
                </a:r>
                <a:r>
                  <a:rPr lang="en-GB" sz="3600" dirty="0" smtClean="0"/>
                  <a:t>dlog</a:t>
                </a:r>
                <a:r>
                  <a:rPr lang="en-GB" sz="3600" dirty="0" smtClean="0"/>
                  <a:t>(</a:t>
                </a:r>
                <a:r>
                  <a:rPr lang="en-GB" sz="3600" dirty="0" err="1" smtClean="0"/>
                  <a:t>g,X</a:t>
                </a:r>
                <a:r>
                  <a:rPr lang="en-GB" sz="3600" baseline="-25000" dirty="0" err="1" smtClean="0"/>
                  <a:t>i</a:t>
                </a:r>
                <a:r>
                  <a:rPr lang="en-GB" sz="3600" dirty="0" smtClean="0"/>
                  <a:t>)</a:t>
                </a:r>
                <a:endParaRPr lang="en-GB" sz="3600" baseline="30000" dirty="0"/>
              </a:p>
              <a:p>
                <a:pPr algn="ctr"/>
                <a:r>
                  <a:rPr lang="en-GB" sz="3600" dirty="0" smtClean="0"/>
                  <a:t>Output: C/y</a:t>
                </a:r>
                <a:r>
                  <a:rPr lang="en-GB" sz="3600" baseline="-25000" dirty="0" smtClean="0"/>
                  <a:t>1</a:t>
                </a:r>
                <a:r>
                  <a:rPr lang="en-GB" sz="3600" dirty="0" smtClean="0"/>
                  <a:t>y</a:t>
                </a:r>
                <a:r>
                  <a:rPr lang="en-GB" sz="3600" baseline="-25000" dirty="0" smtClean="0"/>
                  <a:t>2</a:t>
                </a:r>
                <a:r>
                  <a:rPr lang="en-GB" sz="3600" dirty="0" smtClean="0"/>
                  <a:t>…</a:t>
                </a:r>
                <a:r>
                  <a:rPr lang="en-GB" sz="3600" dirty="0" err="1" smtClean="0"/>
                  <a:t>y</a:t>
                </a:r>
                <a:r>
                  <a:rPr lang="en-GB" sz="3600" baseline="-25000" dirty="0" err="1" smtClean="0"/>
                  <a:t>k</a:t>
                </a:r>
                <a:r>
                  <a:rPr lang="en-GB" sz="3600" baseline="-25000" dirty="0" smtClean="0"/>
                  <a:t>  </a:t>
                </a:r>
                <a:r>
                  <a:rPr lang="en-GB" sz="3600" dirty="0" smtClean="0"/>
                  <a:t>= C/R</a:t>
                </a:r>
                <a:r>
                  <a:rPr lang="en-GB" sz="3600" baseline="30000" dirty="0" smtClean="0"/>
                  <a:t>x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7560840" cy="452431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500" t="-2022" b="-4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355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Simulation-based models [Groth05]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9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320" y="3279037"/>
            <a:ext cx="537344" cy="5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82" y="2564904"/>
            <a:ext cx="537344" cy="5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 rot="1764017" flipV="1">
            <a:off x="1781048" y="2272857"/>
            <a:ext cx="614320" cy="2279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2483768" y="2276872"/>
                <a:ext cx="1584176" cy="12799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276872"/>
                <a:ext cx="1584176" cy="127999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6" descr="C:\Documents and Settings\bogdan\Application Data\Microsoft\Media Catalog\Downloaded Clips\cl54\j02108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1403474"/>
            <a:ext cx="1067231" cy="8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Left-Right Arrow 40"/>
          <p:cNvSpPr/>
          <p:nvPr/>
        </p:nvSpPr>
        <p:spPr>
          <a:xfrm rot="21326148" flipV="1">
            <a:off x="1636064" y="2732263"/>
            <a:ext cx="614320" cy="2279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Left-Right Arrow 41"/>
          <p:cNvSpPr/>
          <p:nvPr/>
        </p:nvSpPr>
        <p:spPr>
          <a:xfrm rot="21326148" flipV="1">
            <a:off x="1627768" y="3320988"/>
            <a:ext cx="614320" cy="2279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076056" y="1403474"/>
            <a:ext cx="3172646" cy="2452988"/>
            <a:chOff x="5076056" y="1403474"/>
            <a:chExt cx="3172646" cy="2452988"/>
          </a:xfrm>
        </p:grpSpPr>
        <p:pic>
          <p:nvPicPr>
            <p:cNvPr id="43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078" y="3346459"/>
              <a:ext cx="537344" cy="51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840" y="2632326"/>
              <a:ext cx="537344" cy="51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eft-Right Arrow 44"/>
            <p:cNvSpPr/>
            <p:nvPr/>
          </p:nvSpPr>
          <p:spPr>
            <a:xfrm rot="1764017" flipV="1">
              <a:off x="5961806" y="2340279"/>
              <a:ext cx="614320" cy="22794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6" name="Rectangle 45"/>
                <p:cNvSpPr/>
                <p:nvPr/>
              </p:nvSpPr>
              <p:spPr>
                <a:xfrm>
                  <a:off x="6664526" y="2344294"/>
                  <a:ext cx="1584176" cy="127999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GB" sz="2400" baseline="-25000" dirty="0"/>
                          <m:t>ideal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4526" y="2344294"/>
                  <a:ext cx="1584176" cy="1279994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Left-Right Arrow 47"/>
            <p:cNvSpPr/>
            <p:nvPr/>
          </p:nvSpPr>
          <p:spPr>
            <a:xfrm rot="21326148" flipV="1">
              <a:off x="5816822" y="2799685"/>
              <a:ext cx="614320" cy="22794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Left-Right Arrow 48"/>
            <p:cNvSpPr/>
            <p:nvPr/>
          </p:nvSpPr>
          <p:spPr>
            <a:xfrm rot="21326148" flipV="1">
              <a:off x="5808526" y="3388410"/>
              <a:ext cx="614320" cy="22794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C:\Users\toshiba\AppData\Local\Microsoft\Windows\Temporary Internet Files\Content.IE5\TND7EW2E\MC900232605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1403474"/>
              <a:ext cx="724374" cy="102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67544" y="5033501"/>
            <a:ext cx="7848872" cy="1384995"/>
            <a:chOff x="467544" y="5033501"/>
            <a:chExt cx="7848872" cy="138499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67544" y="5033501"/>
                  <a:ext cx="7848872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b="1" dirty="0" smtClean="0"/>
                    <a:t>Security</a:t>
                  </a:r>
                  <a:r>
                    <a:rPr lang="en-GB" sz="2800" dirty="0" smtClean="0"/>
                    <a:t>: </a:t>
                  </a:r>
                  <a14:m>
                    <m:oMath xmlns:m="http://schemas.openxmlformats.org/officeDocument/2006/math">
                      <m:r>
                        <a:rPr lang="en-GB" sz="28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GB" sz="2800" dirty="0" smtClean="0"/>
                    <a:t> is secure (as secure as </a:t>
                  </a:r>
                  <a14:m>
                    <m:oMath xmlns:m="http://schemas.openxmlformats.org/officeDocument/2006/math">
                      <m:r>
                        <a:rPr lang="en-GB" sz="2800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r>
                    <a:rPr lang="en-GB" sz="2800" baseline="-25000" dirty="0" smtClean="0"/>
                    <a:t>ideal</a:t>
                  </a:r>
                  <a:r>
                    <a:rPr lang="en-GB" sz="2800" dirty="0" smtClean="0"/>
                    <a:t>) if for any there exists a       such that the overall outputs are indistinguishable</a:t>
                  </a:r>
                  <a:endParaRPr lang="en-GB" sz="2800" dirty="0"/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5033501"/>
                  <a:ext cx="7848872" cy="138499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l="-1632" t="-3965" b="-118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16" descr="C:\Documents and Settings\bogdan\Application Data\Microsoft\Media Catalog\Downloaded Clips\cl54\j0210820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84848" y="5066491"/>
              <a:ext cx="631568" cy="474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toshiba\AppData\Local\Microsoft\Windows\Temporary Internet Files\Content.IE5\TND7EW2E\MC900232605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83768" y="5394060"/>
              <a:ext cx="469662" cy="66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009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Games vs. simulation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sz="3200" dirty="0" smtClean="0"/>
              <a:t>Games</a:t>
            </a:r>
          </a:p>
          <a:p>
            <a:pPr marL="582930" lvl="1" indent="-285750"/>
            <a:r>
              <a:rPr lang="en-GB" sz="2800" dirty="0" smtClean="0"/>
              <a:t>Not </a:t>
            </a:r>
            <a:r>
              <a:rPr lang="en-GB" sz="2800" dirty="0"/>
              <a:t>always intuitive</a:t>
            </a:r>
          </a:p>
          <a:p>
            <a:pPr marL="582930" lvl="1" indent="-285750"/>
            <a:r>
              <a:rPr lang="en-GB" sz="2800" dirty="0"/>
              <a:t>Difficult to design: challenger/queries should reflect </a:t>
            </a:r>
            <a:r>
              <a:rPr lang="en-GB" sz="2800" i="1" dirty="0"/>
              <a:t>all </a:t>
            </a:r>
            <a:r>
              <a:rPr lang="en-GB" sz="2800" dirty="0"/>
              <a:t>potential uses of the system and permit access to </a:t>
            </a:r>
            <a:r>
              <a:rPr lang="en-GB" sz="2800" i="1" dirty="0"/>
              <a:t>all</a:t>
            </a:r>
            <a:r>
              <a:rPr lang="en-GB" sz="2800" dirty="0"/>
              <a:t> the information that can be </a:t>
            </a:r>
            <a:r>
              <a:rPr lang="en-GB" sz="2800" dirty="0" smtClean="0"/>
              <a:t>gleaned</a:t>
            </a:r>
          </a:p>
          <a:p>
            <a:pPr marL="285750" indent="-285750"/>
            <a:r>
              <a:rPr lang="en-GB" sz="3200" dirty="0" smtClean="0"/>
              <a:t>Simulation</a:t>
            </a:r>
          </a:p>
          <a:p>
            <a:pPr marL="582930" lvl="1" indent="-285750"/>
            <a:r>
              <a:rPr lang="en-GB" sz="2800" dirty="0" smtClean="0"/>
              <a:t>More </a:t>
            </a:r>
            <a:r>
              <a:rPr lang="en-GB" sz="2800" dirty="0"/>
              <a:t>intuitive (for simple systems)</a:t>
            </a:r>
          </a:p>
          <a:p>
            <a:pPr marL="582930" lvl="1" indent="-285750"/>
            <a:r>
              <a:rPr lang="en-GB" sz="2800" dirty="0"/>
              <a:t>Too </a:t>
            </a:r>
            <a:r>
              <a:rPr lang="en-GB" sz="2800" dirty="0" smtClean="0"/>
              <a:t>demanding (e.g. adaptive security)</a:t>
            </a:r>
            <a:endParaRPr lang="en-GB" sz="2800" i="1" dirty="0"/>
          </a:p>
          <a:p>
            <a:pPr marL="285750" indent="-285750"/>
            <a:endParaRPr lang="en-GB" sz="2400" i="1" dirty="0"/>
          </a:p>
          <a:p>
            <a:pPr marL="285750" indent="-285750"/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3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 with d-privacy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F to be average min-entropy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16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Dolev</a:t>
            </a:r>
            <a:r>
              <a:rPr lang="en-GB" dirty="0" smtClean="0"/>
              <a:t>-Yao models [DKR09]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7931224" cy="4800600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3200" dirty="0" smtClean="0"/>
              <a:t>Protocols specified in a process algebra (applied-pi calculus) </a:t>
            </a:r>
          </a:p>
          <a:p>
            <a:pPr marL="285750" indent="-285750"/>
            <a:endParaRPr lang="en-GB" sz="3200" dirty="0" smtClean="0"/>
          </a:p>
          <a:p>
            <a:pPr marL="285750" indent="-285750"/>
            <a:r>
              <a:rPr lang="en-GB" sz="3200" dirty="0" smtClean="0"/>
              <a:t>Vote secrecy</a:t>
            </a:r>
            <a:r>
              <a:rPr lang="en-GB" sz="3200" dirty="0"/>
              <a:t>: 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P[vote1/v1</a:t>
            </a:r>
            <a:r>
              <a:rPr lang="en-GB" sz="3200" dirty="0"/>
              <a:t>, vote2/v2] </a:t>
            </a:r>
            <a:r>
              <a:rPr lang="en-GB" sz="3200" dirty="0" smtClean="0"/>
              <a:t>≈ P[vote2/v1</a:t>
            </a:r>
            <a:r>
              <a:rPr lang="en-GB" sz="3200" dirty="0"/>
              <a:t>, vote1/v2]</a:t>
            </a:r>
            <a:endParaRPr lang="en-GB" sz="3200" dirty="0" smtClean="0"/>
          </a:p>
          <a:p>
            <a:pPr marL="285750" indent="-285750"/>
            <a:endParaRPr lang="en-GB" sz="3200" dirty="0"/>
          </a:p>
          <a:p>
            <a:pPr marL="285750" indent="-285750"/>
            <a:r>
              <a:rPr lang="en-GB" sz="3200" dirty="0" smtClean="0"/>
              <a:t>Abstraction?</a:t>
            </a:r>
          </a:p>
          <a:p>
            <a:pPr marL="285750" indent="-285750"/>
            <a:r>
              <a:rPr lang="en-GB" sz="3200" dirty="0" smtClean="0"/>
              <a:t>Relation with the game-based definition?</a:t>
            </a:r>
          </a:p>
          <a:p>
            <a:pPr marL="285750" indent="-285750"/>
            <a:endParaRPr lang="en-GB" sz="2400" i="1" dirty="0"/>
          </a:p>
          <a:p>
            <a:pPr marL="285750" indent="-285750"/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30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Incoercibility</a:t>
            </a:r>
            <a:r>
              <a:rPr lang="en-GB" dirty="0" smtClean="0"/>
              <a:t>/Receipt freeness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6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Mix-nets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9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7" y="2162187"/>
            <a:ext cx="1834306" cy="161419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38081" y="1999765"/>
            <a:ext cx="1597956" cy="1922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7" y="2162188"/>
            <a:ext cx="1937468" cy="1539682"/>
          </a:xfrm>
          <a:prstGeom prst="rect">
            <a:avLst/>
          </a:prstGeom>
        </p:spPr>
      </p:pic>
      <p:pic>
        <p:nvPicPr>
          <p:cNvPr id="9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02" y="3416337"/>
            <a:ext cx="745342" cy="7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3362"/>
            <a:ext cx="745342" cy="7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66" y="1844824"/>
            <a:ext cx="745342" cy="7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 rot="1764017">
            <a:off x="1092005" y="2377546"/>
            <a:ext cx="427044" cy="2286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-Right Arrow 15"/>
          <p:cNvSpPr/>
          <p:nvPr/>
        </p:nvSpPr>
        <p:spPr>
          <a:xfrm rot="19966390">
            <a:off x="1112957" y="3501362"/>
            <a:ext cx="427044" cy="2286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>
            <a:off x="1120620" y="2941573"/>
            <a:ext cx="427044" cy="2286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91328" y="1700808"/>
            <a:ext cx="5185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Mathematical descriptions:</a:t>
            </a:r>
            <a:endParaRPr lang="en-GB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What a system 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How a system works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What is an attacker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What is a break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98267" y="4293096"/>
            <a:ext cx="7730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Advantages</a:t>
            </a:r>
            <a:r>
              <a:rPr lang="en-GB" sz="2800" b="1" dirty="0" smtClean="0"/>
              <a:t>: </a:t>
            </a:r>
            <a:r>
              <a:rPr lang="en-GB" sz="2800" dirty="0" smtClean="0"/>
              <a:t>clarify security notion; allows for security proofs (guarantees within clearly established boundaries)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Shortcomings</a:t>
            </a:r>
            <a:r>
              <a:rPr lang="en-GB" sz="2800" dirty="0" smtClean="0"/>
              <a:t>: abstraction – implicit assumptions, details are missing (e.g. trust in hardware, side-channels)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34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Everlasting privacy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6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3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Fully </a:t>
            </a:r>
            <a:r>
              <a:rPr lang="en-GB" dirty="0" err="1" smtClean="0"/>
              <a:t>homomorphic</a:t>
            </a:r>
            <a:r>
              <a:rPr lang="en-GB" dirty="0" smtClean="0"/>
              <a:t> encryption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0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Models (symbolic, computational) are important</a:t>
            </a:r>
            <a:endParaRPr lang="en-GB" dirty="0" smtClean="0"/>
          </a:p>
          <a:p>
            <a:r>
              <a:rPr lang="en-GB" dirty="0" smtClean="0"/>
              <a:t>Models, models, models…</a:t>
            </a:r>
          </a:p>
          <a:p>
            <a:r>
              <a:rPr lang="en-GB" sz="3200" dirty="0" smtClean="0"/>
              <a:t>Proofs (symbolic, computational) are important</a:t>
            </a:r>
          </a:p>
          <a:p>
            <a:r>
              <a:rPr lang="en-GB" sz="2000" dirty="0" smtClean="0"/>
              <a:t>Proofs, proofs?</a:t>
            </a:r>
          </a:p>
          <a:p>
            <a:r>
              <a:rPr lang="en-GB" sz="3200" dirty="0" smtClean="0"/>
              <a:t>A first step towards a privacy measure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Thanks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9128"/>
            <a:ext cx="5428692" cy="53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7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Privacy-relevant cryptographic primitives</a:t>
            </a:r>
          </a:p>
          <a:p>
            <a:pPr lvl="1"/>
            <a:r>
              <a:rPr lang="en-GB" sz="2400" dirty="0" smtClean="0"/>
              <a:t>Asymmetric encryption</a:t>
            </a:r>
          </a:p>
          <a:p>
            <a:pPr lvl="1"/>
            <a:r>
              <a:rPr lang="en-GB" sz="2400" dirty="0" err="1" smtClean="0"/>
              <a:t>Noninteractive</a:t>
            </a:r>
            <a:r>
              <a:rPr lang="en-GB" sz="2400" dirty="0" smtClean="0"/>
              <a:t> zero-knowledge proofs</a:t>
            </a:r>
          </a:p>
          <a:p>
            <a:r>
              <a:rPr lang="en-GB" sz="2800" b="1" dirty="0" smtClean="0"/>
              <a:t>Privacy-relevant techniques</a:t>
            </a:r>
          </a:p>
          <a:p>
            <a:pPr lvl="1"/>
            <a:r>
              <a:rPr lang="en-GB" sz="2600" dirty="0" err="1"/>
              <a:t>Homomorphicity</a:t>
            </a:r>
            <a:endParaRPr lang="en-GB" sz="2600" dirty="0" smtClean="0"/>
          </a:p>
          <a:p>
            <a:pPr lvl="1"/>
            <a:r>
              <a:rPr lang="en-GB" sz="2600" dirty="0" err="1" smtClean="0"/>
              <a:t>Rerandomization</a:t>
            </a:r>
            <a:endParaRPr lang="en-GB" sz="2600" dirty="0" smtClean="0"/>
          </a:p>
          <a:p>
            <a:pPr lvl="1"/>
            <a:r>
              <a:rPr lang="en-GB" sz="2600" dirty="0" smtClean="0"/>
              <a:t>Threshold cryptography</a:t>
            </a:r>
          </a:p>
          <a:p>
            <a:r>
              <a:rPr lang="en-GB" sz="2800" b="1" dirty="0" smtClean="0"/>
              <a:t>Security models for encryption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Security models for vote secrecy (Helios)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42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Cryptographic security models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970" y="5373216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66145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782806" cy="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 rot="1764017">
            <a:off x="2555776" y="2900865"/>
            <a:ext cx="648072" cy="240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-Right Arrow 15"/>
          <p:cNvSpPr/>
          <p:nvPr/>
        </p:nvSpPr>
        <p:spPr>
          <a:xfrm rot="19966390">
            <a:off x="2615509" y="5142179"/>
            <a:ext cx="648072" cy="240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>
            <a:off x="2555776" y="4034355"/>
            <a:ext cx="648072" cy="240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3354612" y="2996952"/>
                <a:ext cx="2801564" cy="2241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 smtClean="0"/>
                  <a:t>Cryptographic system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12" y="2996952"/>
                <a:ext cx="2801564" cy="22413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603" r="-9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535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1370</Words>
  <Application>Microsoft Office PowerPoint</Application>
  <PresentationFormat>Bildschirmpräsentation (4:3)</PresentationFormat>
  <Paragraphs>629</Paragraphs>
  <Slides>74</Slides>
  <Notes>2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74</vt:i4>
      </vt:variant>
    </vt:vector>
  </HeadingPairs>
  <TitlesOfParts>
    <vt:vector size="75" baseType="lpstr">
      <vt:lpstr>Adjacency</vt:lpstr>
      <vt:lpstr>Vote privacy:  models and cryptographic  underpinnings</vt:lpstr>
      <vt:lpstr>Aims and objectives</vt:lpstr>
      <vt:lpstr>Models</vt:lpstr>
      <vt:lpstr>Voting scheme</vt:lpstr>
      <vt:lpstr>Wish list</vt:lpstr>
      <vt:lpstr>Design-then-break paradigm</vt:lpstr>
      <vt:lpstr>Security models</vt:lpstr>
      <vt:lpstr>This talk</vt:lpstr>
      <vt:lpstr>Cryptographic security models</vt:lpstr>
      <vt:lpstr>Game based models</vt:lpstr>
      <vt:lpstr>Asymmetric Encryption schemes</vt:lpstr>
      <vt:lpstr>Syntax</vt:lpstr>
      <vt:lpstr>Functional properties</vt:lpstr>
      <vt:lpstr>(exponent) ElGamal</vt:lpstr>
      <vt:lpstr>Functional properties</vt:lpstr>
      <vt:lpstr>IND-CPA</vt:lpstr>
      <vt:lpstr>Single pass voting scheme</vt:lpstr>
      <vt:lpstr>Informal</vt:lpstr>
      <vt:lpstr>Syntax of SPS schemes</vt:lpstr>
      <vt:lpstr>An implementation: Enc2Vote</vt:lpstr>
      <vt:lpstr>Attack against privacy</vt:lpstr>
      <vt:lpstr>New attack </vt:lpstr>
      <vt:lpstr>Non-malleable encryption (NM-CPA)</vt:lpstr>
      <vt:lpstr>ElGamal is not non-malleable</vt:lpstr>
      <vt:lpstr>Ballot secrecy for SPS [BCPSW11]</vt:lpstr>
      <vt:lpstr>Folie 26</vt:lpstr>
      <vt:lpstr>Folie 27</vt:lpstr>
      <vt:lpstr>Zero Knowledge Proofs</vt:lpstr>
      <vt:lpstr>Interactive proofs</vt:lpstr>
      <vt:lpstr>Properties (informal)</vt:lpstr>
      <vt:lpstr>Equality of discrete logs [CP92]</vt:lpstr>
      <vt:lpstr>Completeness</vt:lpstr>
      <vt:lpstr>(Special) Soundness</vt:lpstr>
      <vt:lpstr>(HV)  zero-knowledge</vt:lpstr>
      <vt:lpstr>Special  zero-knowledge</vt:lpstr>
      <vt:lpstr>Special zero-knowledge for CP</vt:lpstr>
      <vt:lpstr>OR-proofs [CDS95,C96]</vt:lpstr>
      <vt:lpstr>OR-proofs</vt:lpstr>
      <vt:lpstr>OR-proofs</vt:lpstr>
      <vt:lpstr>OR-proofs</vt:lpstr>
      <vt:lpstr>Non-interactive proofs</vt:lpstr>
      <vt:lpstr>The Fiat-Shamir/Blum transform</vt:lpstr>
      <vt:lpstr>ElGamal + PoK</vt:lpstr>
      <vt:lpstr>ElGamal + PoK</vt:lpstr>
      <vt:lpstr>Random oracle [BR93,CGH98]</vt:lpstr>
      <vt:lpstr>Exercise: Distributed ElGamal decryption</vt:lpstr>
      <vt:lpstr>Ballot secrecy vs. vote privacy</vt:lpstr>
      <vt:lpstr>An Information theoretic approach To vote Privacy [BCPW12?]</vt:lpstr>
      <vt:lpstr>Information theory</vt:lpstr>
      <vt:lpstr>Conditional privacy measure</vt:lpstr>
      <vt:lpstr>Computational variant</vt:lpstr>
      <vt:lpstr>Computational variant</vt:lpstr>
      <vt:lpstr>Example</vt:lpstr>
      <vt:lpstr>Variation</vt:lpstr>
      <vt:lpstr>Application to voting</vt:lpstr>
      <vt:lpstr>Measure(s) for vote privacy</vt:lpstr>
      <vt:lpstr>Privacy of idealized protocols</vt:lpstr>
      <vt:lpstr>Recall: vote secrecy for SPS</vt:lpstr>
      <vt:lpstr>Recall: vote secrecy for SPS</vt:lpstr>
      <vt:lpstr>Relation with d-privacy</vt:lpstr>
      <vt:lpstr>Choice of entropy </vt:lpstr>
      <vt:lpstr>NOT COVERED</vt:lpstr>
      <vt:lpstr>Threshold decryption</vt:lpstr>
      <vt:lpstr>Simulation-based models [Groth05]</vt:lpstr>
      <vt:lpstr>Games vs. simulation security</vt:lpstr>
      <vt:lpstr>Relation with d-privacy</vt:lpstr>
      <vt:lpstr>Dolev-Yao models [DKR09]</vt:lpstr>
      <vt:lpstr>Incoercibility/Receipt freeness</vt:lpstr>
      <vt:lpstr>Mix-nets</vt:lpstr>
      <vt:lpstr>Everlasting privacy</vt:lpstr>
      <vt:lpstr>Commitments</vt:lpstr>
      <vt:lpstr>Fully homomorphic encryption</vt:lpstr>
      <vt:lpstr>Conclusions</vt:lpstr>
      <vt:lpstr>Folie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 privacy: models and cryptographic underpinnings</dc:title>
  <dc:creator>toshiba</dc:creator>
  <cp:lastModifiedBy>Schloss Dagstuhl</cp:lastModifiedBy>
  <cp:revision>328</cp:revision>
  <dcterms:created xsi:type="dcterms:W3CDTF">2012-07-10T22:23:52Z</dcterms:created>
  <dcterms:modified xsi:type="dcterms:W3CDTF">2012-07-19T10:34:34Z</dcterms:modified>
</cp:coreProperties>
</file>