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2"/>
  </p:notesMasterIdLst>
  <p:sldIdLst>
    <p:sldId id="327" r:id="rId2"/>
    <p:sldId id="369" r:id="rId3"/>
    <p:sldId id="326" r:id="rId4"/>
    <p:sldId id="328" r:id="rId5"/>
    <p:sldId id="265" r:id="rId6"/>
    <p:sldId id="316" r:id="rId7"/>
    <p:sldId id="325" r:id="rId8"/>
    <p:sldId id="329" r:id="rId9"/>
    <p:sldId id="324" r:id="rId10"/>
    <p:sldId id="330" r:id="rId11"/>
    <p:sldId id="331" r:id="rId12"/>
    <p:sldId id="334" r:id="rId13"/>
    <p:sldId id="335" r:id="rId14"/>
    <p:sldId id="270" r:id="rId15"/>
    <p:sldId id="323" r:id="rId16"/>
    <p:sldId id="336" r:id="rId17"/>
    <p:sldId id="332" r:id="rId18"/>
    <p:sldId id="333" r:id="rId19"/>
    <p:sldId id="337" r:id="rId20"/>
    <p:sldId id="310" r:id="rId21"/>
    <p:sldId id="342" r:id="rId22"/>
    <p:sldId id="345" r:id="rId23"/>
    <p:sldId id="343" r:id="rId24"/>
    <p:sldId id="344" r:id="rId25"/>
    <p:sldId id="338" r:id="rId26"/>
    <p:sldId id="339" r:id="rId27"/>
    <p:sldId id="318" r:id="rId28"/>
    <p:sldId id="340" r:id="rId29"/>
    <p:sldId id="341" r:id="rId30"/>
    <p:sldId id="309" r:id="rId31"/>
    <p:sldId id="313" r:id="rId32"/>
    <p:sldId id="273" r:id="rId33"/>
    <p:sldId id="274" r:id="rId34"/>
    <p:sldId id="346" r:id="rId35"/>
    <p:sldId id="347" r:id="rId36"/>
    <p:sldId id="348" r:id="rId37"/>
    <p:sldId id="349" r:id="rId38"/>
    <p:sldId id="350" r:id="rId39"/>
    <p:sldId id="351" r:id="rId40"/>
    <p:sldId id="352" r:id="rId41"/>
    <p:sldId id="353" r:id="rId42"/>
    <p:sldId id="285" r:id="rId43"/>
    <p:sldId id="286" r:id="rId44"/>
    <p:sldId id="287" r:id="rId45"/>
    <p:sldId id="288" r:id="rId46"/>
    <p:sldId id="354" r:id="rId47"/>
    <p:sldId id="355" r:id="rId48"/>
    <p:sldId id="356" r:id="rId49"/>
    <p:sldId id="358" r:id="rId50"/>
    <p:sldId id="357" r:id="rId51"/>
    <p:sldId id="364" r:id="rId52"/>
    <p:sldId id="359" r:id="rId53"/>
    <p:sldId id="360" r:id="rId54"/>
    <p:sldId id="361" r:id="rId55"/>
    <p:sldId id="362" r:id="rId56"/>
    <p:sldId id="363" r:id="rId57"/>
    <p:sldId id="365" r:id="rId58"/>
    <p:sldId id="366" r:id="rId59"/>
    <p:sldId id="367" r:id="rId60"/>
    <p:sldId id="368" r:id="rId61"/>
  </p:sldIdLst>
  <p:sldSz cx="9144000" cy="6858000" type="screen4x3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ＭＳ Ｐゴシック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ＭＳ Ｐゴシック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ＭＳ Ｐゴシック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ＭＳ Ｐゴシック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ＭＳ Ｐゴシック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ＭＳ Ｐゴシック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ＭＳ Ｐゴシック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ＭＳ Ｐゴシック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ＭＳ Ｐゴシック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2EA3F2"/>
    <a:srgbClr val="0099FF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107" autoAdjust="0"/>
  </p:normalViewPr>
  <p:slideViewPr>
    <p:cSldViewPr>
      <p:cViewPr varScale="1">
        <p:scale>
          <a:sx n="117" d="100"/>
          <a:sy n="117" d="100"/>
        </p:scale>
        <p:origin x="-1452" y="-10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Online survey</c:v>
                </c:pt>
              </c:strCache>
            </c:strRef>
          </c:tx>
          <c:invertIfNegative val="0"/>
          <c:cat>
            <c:strRef>
              <c:f>Sheet1!$A$2:$A$6</c:f>
              <c:strCache>
                <c:ptCount val="5"/>
                <c:pt idx="0">
                  <c:v>Very satisfied</c:v>
                </c:pt>
                <c:pt idx="1">
                  <c:v>Satisfied</c:v>
                </c:pt>
                <c:pt idx="2">
                  <c:v>Somewhat dissatisfied</c:v>
                </c:pt>
                <c:pt idx="3">
                  <c:v>Very dissastisfied</c:v>
                </c:pt>
                <c:pt idx="4">
                  <c:v>Don't know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>
                  <c:v>0.45200000000000001</c:v>
                </c:pt>
                <c:pt idx="1">
                  <c:v>0.496</c:v>
                </c:pt>
                <c:pt idx="2">
                  <c:v>2.1999999999999999E-2</c:v>
                </c:pt>
                <c:pt idx="3">
                  <c:v>0.01</c:v>
                </c:pt>
                <c:pt idx="4">
                  <c:v>0.02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Exit survey</c:v>
                </c:pt>
              </c:strCache>
            </c:strRef>
          </c:tx>
          <c:invertIfNegative val="0"/>
          <c:cat>
            <c:strRef>
              <c:f>Sheet1!$A$2:$A$6</c:f>
              <c:strCache>
                <c:ptCount val="5"/>
                <c:pt idx="0">
                  <c:v>Very satisfied</c:v>
                </c:pt>
                <c:pt idx="1">
                  <c:v>Satisfied</c:v>
                </c:pt>
                <c:pt idx="2">
                  <c:v>Somewhat dissatisfied</c:v>
                </c:pt>
                <c:pt idx="3">
                  <c:v>Very dissastisfied</c:v>
                </c:pt>
                <c:pt idx="4">
                  <c:v>Don't know</c:v>
                </c:pt>
              </c:strCache>
            </c:strRef>
          </c:cat>
          <c:val>
            <c:numRef>
              <c:f>Sheet1!$C$2:$C$6</c:f>
              <c:numCache>
                <c:formatCode>0.00%</c:formatCode>
                <c:ptCount val="5"/>
                <c:pt idx="0">
                  <c:v>0.629</c:v>
                </c:pt>
                <c:pt idx="1">
                  <c:v>0.34599999999999997</c:v>
                </c:pt>
                <c:pt idx="2">
                  <c:v>0</c:v>
                </c:pt>
                <c:pt idx="3">
                  <c:v>2.5000000000000001E-2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5842560"/>
        <c:axId val="86905216"/>
      </c:barChart>
      <c:catAx>
        <c:axId val="85842560"/>
        <c:scaling>
          <c:orientation val="minMax"/>
        </c:scaling>
        <c:delete val="0"/>
        <c:axPos val="b"/>
        <c:majorTickMark val="out"/>
        <c:minorTickMark val="none"/>
        <c:tickLblPos val="nextTo"/>
        <c:crossAx val="86905216"/>
        <c:crosses val="autoZero"/>
        <c:auto val="1"/>
        <c:lblAlgn val="ctr"/>
        <c:lblOffset val="100"/>
        <c:noMultiLvlLbl val="0"/>
      </c:catAx>
      <c:valAx>
        <c:axId val="86905216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85842560"/>
        <c:crosses val="autoZero"/>
        <c:crossBetween val="between"/>
      </c:valAx>
      <c:spPr>
        <a:solidFill>
          <a:schemeClr val="bg1">
            <a:lumMod val="95000"/>
          </a:schemeClr>
        </a:solidFill>
      </c:spPr>
    </c:plotArea>
    <c:legend>
      <c:legendPos val="r"/>
      <c:layout/>
      <c:overlay val="0"/>
    </c:legend>
    <c:plotVisOnly val="1"/>
    <c:dispBlanksAs val="gap"/>
    <c:showDLblsOverMax val="0"/>
  </c:chart>
  <c:spPr>
    <a:solidFill>
      <a:schemeClr val="bg1">
        <a:lumMod val="85000"/>
      </a:schemeClr>
    </a:solidFill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Sheet1!$B$10</c:f>
              <c:strCache>
                <c:ptCount val="1"/>
                <c:pt idx="0">
                  <c:v>Did not verify</c:v>
                </c:pt>
              </c:strCache>
            </c:strRef>
          </c:tx>
          <c:invertIfNegative val="0"/>
          <c:cat>
            <c:strRef>
              <c:f>Sheet1!$A$11:$A$15</c:f>
              <c:strCache>
                <c:ptCount val="5"/>
                <c:pt idx="0">
                  <c:v>Strongly agree</c:v>
                </c:pt>
                <c:pt idx="1">
                  <c:v>Somewhat agree</c:v>
                </c:pt>
                <c:pt idx="2">
                  <c:v>Neither agree or disagree</c:v>
                </c:pt>
                <c:pt idx="3">
                  <c:v>Disagree somewhat</c:v>
                </c:pt>
                <c:pt idx="4">
                  <c:v>Strongly disagree</c:v>
                </c:pt>
              </c:strCache>
            </c:strRef>
          </c:cat>
          <c:val>
            <c:numRef>
              <c:f>Sheet1!$B$11:$B$15</c:f>
              <c:numCache>
                <c:formatCode>0.00%</c:formatCode>
                <c:ptCount val="5"/>
                <c:pt idx="0">
                  <c:v>0.68500000000000005</c:v>
                </c:pt>
                <c:pt idx="1">
                  <c:v>0.20799999999999999</c:v>
                </c:pt>
                <c:pt idx="2">
                  <c:v>8.4000000000000005E-2</c:v>
                </c:pt>
                <c:pt idx="3">
                  <c:v>1.4999999999999999E-2</c:v>
                </c:pt>
                <c:pt idx="4">
                  <c:v>8.0000000000000002E-3</c:v>
                </c:pt>
              </c:numCache>
            </c:numRef>
          </c:val>
        </c:ser>
        <c:ser>
          <c:idx val="1"/>
          <c:order val="1"/>
          <c:tx>
            <c:strRef>
              <c:f>Sheet1!$C$10</c:f>
              <c:strCache>
                <c:ptCount val="1"/>
                <c:pt idx="0">
                  <c:v>Verified ballot</c:v>
                </c:pt>
              </c:strCache>
            </c:strRef>
          </c:tx>
          <c:invertIfNegative val="0"/>
          <c:cat>
            <c:strRef>
              <c:f>Sheet1!$A$11:$A$15</c:f>
              <c:strCache>
                <c:ptCount val="5"/>
                <c:pt idx="0">
                  <c:v>Strongly agree</c:v>
                </c:pt>
                <c:pt idx="1">
                  <c:v>Somewhat agree</c:v>
                </c:pt>
                <c:pt idx="2">
                  <c:v>Neither agree or disagree</c:v>
                </c:pt>
                <c:pt idx="3">
                  <c:v>Disagree somewhat</c:v>
                </c:pt>
                <c:pt idx="4">
                  <c:v>Strongly disagree</c:v>
                </c:pt>
              </c:strCache>
            </c:strRef>
          </c:cat>
          <c:val>
            <c:numRef>
              <c:f>Sheet1!$C$11:$C$15</c:f>
              <c:numCache>
                <c:formatCode>0.00%</c:formatCode>
                <c:ptCount val="5"/>
                <c:pt idx="0">
                  <c:v>0.56100000000000005</c:v>
                </c:pt>
                <c:pt idx="1">
                  <c:v>0.29599999999999999</c:v>
                </c:pt>
                <c:pt idx="2">
                  <c:v>8.8999999999999996E-2</c:v>
                </c:pt>
                <c:pt idx="3">
                  <c:v>0.04</c:v>
                </c:pt>
                <c:pt idx="4">
                  <c:v>1.4E-2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934272"/>
        <c:axId val="86935808"/>
      </c:barChart>
      <c:catAx>
        <c:axId val="86934272"/>
        <c:scaling>
          <c:orientation val="minMax"/>
        </c:scaling>
        <c:delete val="0"/>
        <c:axPos val="b"/>
        <c:majorTickMark val="out"/>
        <c:minorTickMark val="none"/>
        <c:tickLblPos val="nextTo"/>
        <c:crossAx val="86935808"/>
        <c:crosses val="autoZero"/>
        <c:auto val="1"/>
        <c:lblAlgn val="ctr"/>
        <c:lblOffset val="100"/>
        <c:noMultiLvlLbl val="0"/>
      </c:catAx>
      <c:valAx>
        <c:axId val="86935808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86934272"/>
        <c:crosses val="autoZero"/>
        <c:crossBetween val="between"/>
      </c:valAx>
      <c:spPr>
        <a:solidFill>
          <a:schemeClr val="bg1">
            <a:lumMod val="95000"/>
          </a:schemeClr>
        </a:solidFill>
      </c:spPr>
    </c:plotArea>
    <c:legend>
      <c:legendPos val="r"/>
      <c:layout/>
      <c:overlay val="0"/>
    </c:legend>
    <c:plotVisOnly val="1"/>
    <c:dispBlanksAs val="gap"/>
    <c:showDLblsOverMax val="0"/>
  </c:chart>
  <c:spPr>
    <a:solidFill>
      <a:schemeClr val="bg1">
        <a:lumMod val="85000"/>
      </a:schemeClr>
    </a:solidFill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>
              <a:ea typeface="ＭＳ Ｐゴシック" pitchFamily="32" charset="-128"/>
              <a:cs typeface="+mn-cs"/>
            </a:endParaRPr>
          </a:p>
        </p:txBody>
      </p: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>
              <a:ea typeface="ＭＳ Ｐゴシック" pitchFamily="32" charset="-128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70212" cy="4556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ea typeface="ＭＳ Ｐゴシック" pitchFamily="32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7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8683625"/>
            <a:ext cx="2971800" cy="460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>
              <a:ea typeface="ＭＳ Ｐゴシック" pitchFamily="32" charset="-128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ea typeface="ＭＳ Ｐゴシック" pitchFamily="32" charset="-128"/>
                <a:cs typeface="+mn-cs"/>
              </a:defRPr>
            </a:lvl1pPr>
          </a:lstStyle>
          <a:p>
            <a:pPr>
              <a:defRPr/>
            </a:pPr>
            <a:fld id="{F99DC868-5779-4A46-BB75-AC5034F0F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06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3F206DDB-F77E-4664-B15C-A6A7058AFA2E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1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48131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813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1B8D2518-6978-49E0-89D5-14ED2313E9AE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12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41987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198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59D4D800-2C8C-4252-B2BF-AC998809E643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13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39939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994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B7E48D5D-B07A-4E23-9D54-9B165972EBC0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14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44035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403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F4B9378F-FCD9-473F-B3B9-3F4592794BC5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15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15363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536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F4B9378F-FCD9-473F-B3B9-3F4592794BC5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17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15363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536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F4B9378F-FCD9-473F-B3B9-3F4592794BC5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18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15363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536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7CA89954-217D-4E0C-81F6-AC1869433DCE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20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46083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608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A74036F5-497C-4B85-9D28-7FE3D7645E71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22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60419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sp>
        <p:nvSpPr>
          <p:cNvPr id="60420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60421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 algn="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557CDB9F-988A-4A46-BCAB-D379041441D4}" type="slidenum">
              <a:rPr lang="en-US" sz="1200">
                <a:solidFill>
                  <a:srgbClr val="000000"/>
                </a:solidFill>
                <a:cs typeface="ＭＳ Ｐゴシック"/>
              </a:rPr>
              <a:pPr algn="r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22</a:t>
            </a:fld>
            <a:endParaRPr lang="en-US" sz="1200">
              <a:solidFill>
                <a:srgbClr val="000000"/>
              </a:solidFill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3F206DDB-F77E-4664-B15C-A6A7058AFA2E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27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48131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813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61EFABBA-AD67-4540-8AD8-CD6D392297A9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30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80899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B7E48D5D-B07A-4E23-9D54-9B165972EBC0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2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44035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403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61EFABBA-AD67-4540-8AD8-CD6D392297A9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31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80899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423327A2-E2F0-426C-9074-3877533D4C9C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32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50179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018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204A77E5-7839-48E1-9F63-8F8BF4191E7D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33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52227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222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C97C912D-8C1B-4B5F-B124-770F1CFC46D0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42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74755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475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A7D4DC4C-3486-46DD-8464-A6B18D9B401F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43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76803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680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47A8BB58-B115-4A63-BB06-2BB331104B83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44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78851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885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61EFABBA-AD67-4540-8AD8-CD6D392297A9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45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80899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61EFABBA-AD67-4540-8AD8-CD6D392297A9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46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80899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61EFABBA-AD67-4540-8AD8-CD6D392297A9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47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80899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61EFABBA-AD67-4540-8AD8-CD6D392297A9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48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80899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B7E48D5D-B07A-4E23-9D54-9B165972EBC0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3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44035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403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61EFABBA-AD67-4540-8AD8-CD6D392297A9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49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80899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61EFABBA-AD67-4540-8AD8-CD6D392297A9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50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80899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61EFABBA-AD67-4540-8AD8-CD6D392297A9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51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80899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61EFABBA-AD67-4540-8AD8-CD6D392297A9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52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80899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61EFABBA-AD67-4540-8AD8-CD6D392297A9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53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80899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61EFABBA-AD67-4540-8AD8-CD6D392297A9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54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80899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61EFABBA-AD67-4540-8AD8-CD6D392297A9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55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80899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61EFABBA-AD67-4540-8AD8-CD6D392297A9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56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80899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61EFABBA-AD67-4540-8AD8-CD6D392297A9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57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80899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61EFABBA-AD67-4540-8AD8-CD6D392297A9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58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80899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36B7444E-BF1A-4805-8725-A4175DD1D06C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4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27651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765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61EFABBA-AD67-4540-8AD8-CD6D392297A9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59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80899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61EFABBA-AD67-4540-8AD8-CD6D392297A9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60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80899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042DB5CD-54DC-43AA-8973-3EA6A0A21FD3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5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33795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379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59D4D800-2C8C-4252-B2BF-AC998809E643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6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39939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994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B7E48D5D-B07A-4E23-9D54-9B165972EBC0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7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44035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403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F4B9378F-FCD9-473F-B3B9-3F4592794BC5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9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15363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536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F4B9378F-FCD9-473F-B3B9-3F4592794BC5}" type="slidenum">
              <a:rPr lang="en-US" smtClean="0">
                <a:ea typeface="ＭＳ Ｐゴシック"/>
                <a:cs typeface="ＭＳ Ｐゴシック"/>
              </a:rPr>
              <a:pPr>
                <a:buFont typeface="Times New Roman" pitchFamily="18" charset="0"/>
                <a:buNone/>
              </a:pPr>
              <a:t>10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15363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536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</p:spPr>
        <p:txBody>
          <a:bodyPr wrap="none" anchor="ctr"/>
          <a:lstStyle/>
          <a:p>
            <a:endParaRPr lang="en-U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       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DA671A-4C98-4C1A-82C3-FFA83AED58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       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BC0F3-C5E6-4A06-9820-E05C7A6CB0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-122238"/>
            <a:ext cx="2055813" cy="62468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-122238"/>
            <a:ext cx="6019800" cy="62468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       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EF86B4-D3DF-48C7-9C80-4CDC2DF3D7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       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5474A-FD8F-4C14-A4E4-46C9C8E44F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       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FF9BCB-4443-454E-97C4-B58F770540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       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7C2FF-CF5E-4BF6-ADD9-4CE08A9E74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       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446FF-27FC-43D8-84BB-44A4D8C5F5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       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A44F8-9437-48D9-A920-4E819DDC0B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       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65C16-D0C5-4DF7-90AC-F80445CFD0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       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3BDAD-589B-4104-923C-D182346EF3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       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E1597-6C11-4901-AD85-2B9092BFC3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-122238"/>
            <a:ext cx="5103813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the title text format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the outline text format</a:t>
            </a:r>
          </a:p>
          <a:p>
            <a:pPr lvl="1"/>
            <a:r>
              <a:rPr lang="en-GB" dirty="0" smtClean="0"/>
              <a:t>Second Outline Level</a:t>
            </a:r>
          </a:p>
          <a:p>
            <a:pPr lvl="2"/>
            <a:r>
              <a:rPr lang="en-GB" dirty="0" smtClean="0"/>
              <a:t>Third Outline Level</a:t>
            </a:r>
          </a:p>
          <a:p>
            <a:pPr lvl="3"/>
            <a:r>
              <a:rPr lang="en-GB" dirty="0" smtClean="0"/>
              <a:t>Fourth Outline Level</a:t>
            </a:r>
          </a:p>
          <a:p>
            <a:pPr lvl="4"/>
            <a:r>
              <a:rPr lang="en-GB" dirty="0" smtClean="0"/>
              <a:t>Fifth Outline Level</a:t>
            </a:r>
          </a:p>
          <a:p>
            <a:pPr lvl="4"/>
            <a:r>
              <a:rPr lang="en-GB" dirty="0" smtClean="0"/>
              <a:t>Sixth Outline Level</a:t>
            </a:r>
          </a:p>
          <a:p>
            <a:pPr lvl="4"/>
            <a:r>
              <a:rPr lang="en-GB" dirty="0" smtClean="0"/>
              <a:t>Seventh Outline Level</a:t>
            </a:r>
          </a:p>
          <a:p>
            <a:pPr lvl="4"/>
            <a:r>
              <a:rPr lang="en-GB" dirty="0" smtClean="0"/>
              <a:t>Eighth Outline Level</a:t>
            </a:r>
          </a:p>
          <a:p>
            <a:pPr lvl="4"/>
            <a:r>
              <a:rPr lang="en-GB" dirty="0" smtClean="0"/>
              <a:t>Ninth Outline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898989"/>
                </a:solidFill>
                <a:latin typeface="+mn-lt"/>
                <a:ea typeface="ＭＳ Ｐゴシック" pitchFamily="32" charset="-128"/>
                <a:cs typeface="+mn-cs"/>
              </a:defRPr>
            </a:lvl1pPr>
          </a:lstStyle>
          <a:p>
            <a:pPr>
              <a:defRPr/>
            </a:pPr>
            <a:r>
              <a:rPr lang="en-US"/>
              <a:t>        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898989"/>
                </a:solidFill>
                <a:latin typeface="+mn-lt"/>
                <a:ea typeface="ＭＳ Ｐゴシック" pitchFamily="32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3124200" y="6308725"/>
            <a:ext cx="2895600" cy="460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>
              <a:ea typeface="ＭＳ Ｐゴシック" pitchFamily="32" charset="-128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898989"/>
                </a:solidFill>
                <a:latin typeface="+mn-lt"/>
                <a:ea typeface="ＭＳ Ｐゴシック" pitchFamily="32" charset="-128"/>
                <a:cs typeface="+mn-cs"/>
              </a:defRPr>
            </a:lvl1pPr>
          </a:lstStyle>
          <a:p>
            <a:pPr>
              <a:defRPr/>
            </a:pPr>
            <a:fld id="{7D53E295-937F-4E24-87B8-E609922BDB1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FF"/>
          </a:solidFill>
          <a:latin typeface="+mj-lt"/>
          <a:ea typeface="+mj-ea"/>
          <a:cs typeface="ＭＳ Ｐゴシック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FF"/>
          </a:solidFill>
          <a:latin typeface="Calibri" pitchFamily="32" charset="0"/>
          <a:ea typeface="ＭＳ Ｐゴシック" pitchFamily="32" charset="-128"/>
          <a:cs typeface="ＭＳ Ｐゴシック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FF"/>
          </a:solidFill>
          <a:latin typeface="Calibri" pitchFamily="32" charset="0"/>
          <a:ea typeface="ＭＳ Ｐゴシック" pitchFamily="32" charset="-128"/>
          <a:cs typeface="ＭＳ Ｐゴシック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FF"/>
          </a:solidFill>
          <a:latin typeface="Calibri" pitchFamily="32" charset="0"/>
          <a:ea typeface="ＭＳ Ｐゴシック" pitchFamily="32" charset="-128"/>
          <a:cs typeface="ＭＳ Ｐゴシック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FF"/>
          </a:solidFill>
          <a:latin typeface="Calibri" pitchFamily="32" charset="0"/>
          <a:ea typeface="ＭＳ Ｐゴシック" pitchFamily="32" charset="-128"/>
          <a:cs typeface="ＭＳ Ｐゴシック"/>
        </a:defRPr>
      </a:lvl5pPr>
      <a:lvl6pPr marL="25146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Calibri" pitchFamily="32" charset="0"/>
          <a:ea typeface="ＭＳ Ｐゴシック" pitchFamily="32" charset="-128"/>
        </a:defRPr>
      </a:lvl6pPr>
      <a:lvl7pPr marL="29718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Calibri" pitchFamily="32" charset="0"/>
          <a:ea typeface="ＭＳ Ｐゴシック" pitchFamily="32" charset="-128"/>
        </a:defRPr>
      </a:lvl7pPr>
      <a:lvl8pPr marL="34290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Calibri" pitchFamily="32" charset="0"/>
          <a:ea typeface="ＭＳ Ｐゴシック" pitchFamily="32" charset="-128"/>
        </a:defRPr>
      </a:lvl8pPr>
      <a:lvl9pPr marL="38862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Calibri" pitchFamily="32" charset="0"/>
          <a:ea typeface="ＭＳ Ｐゴシック" pitchFamily="32" charset="-128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ＭＳ Ｐゴシック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ＭＳ Ｐゴシック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ＭＳ Ｐゴシック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ＭＳ Ｐゴシック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ＭＳ Ｐゴシック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wmf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6.jpeg"/><Relationship Id="rId7" Type="http://schemas.openxmlformats.org/officeDocument/2006/relationships/image" Target="../media/image2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13.jpeg"/><Relationship Id="rId7" Type="http://schemas.openxmlformats.org/officeDocument/2006/relationships/image" Target="../media/image30.png"/><Relationship Id="rId12" Type="http://schemas.openxmlformats.org/officeDocument/2006/relationships/image" Target="../media/image3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4" Type="http://schemas.openxmlformats.org/officeDocument/2006/relationships/image" Target="../media/image24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2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1649730"/>
            <a:ext cx="3505200" cy="2541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"/>
            <a:ext cx="7772400" cy="1371600"/>
          </a:xfrm>
        </p:spPr>
        <p:txBody>
          <a:bodyPr/>
          <a:lstStyle/>
          <a:p>
            <a:pPr algn="ctr"/>
            <a:r>
              <a:rPr lang="en-US" sz="6000" b="1" dirty="0" smtClean="0">
                <a:solidFill>
                  <a:schemeClr val="tx1"/>
                </a:solidFill>
              </a:rPr>
              <a:t>Wombat Voting</a:t>
            </a:r>
            <a:endParaRPr lang="en-US" sz="6000" b="1" dirty="0">
              <a:solidFill>
                <a:schemeClr val="tx1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57200" y="4724400"/>
            <a:ext cx="8229599" cy="2057400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Alon Rosen								  IDC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Herzliya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sz="1000" dirty="0">
              <a:latin typeface="Arial" pitchFamily="34" charset="0"/>
              <a:cs typeface="Arial" pitchFamily="34" charset="0"/>
            </a:endParaRPr>
          </a:p>
          <a:p>
            <a:r>
              <a:rPr lang="en-US" sz="2400" i="1" dirty="0" smtClean="0">
                <a:latin typeface="Arial" pitchFamily="34" charset="0"/>
                <a:cs typeface="Arial" pitchFamily="34" charset="0"/>
              </a:rPr>
              <a:t>July 20, 2012</a:t>
            </a:r>
            <a:endParaRPr lang="en-US" sz="24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79416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685800" y="1219200"/>
            <a:ext cx="8077200" cy="4800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sz="2800" b="1" dirty="0" smtClean="0">
              <a:solidFill>
                <a:schemeClr val="tx1"/>
              </a:solidFill>
              <a:latin typeface="+mj-lt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600" b="1" u="sng" dirty="0" smtClean="0">
                <a:solidFill>
                  <a:schemeClr val="tx1"/>
                </a:solidFill>
                <a:latin typeface="+mj-lt"/>
              </a:rPr>
              <a:t>Alice</a:t>
            </a:r>
            <a:r>
              <a:rPr lang="en-US" sz="36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3600" dirty="0" smtClean="0">
                <a:solidFill>
                  <a:schemeClr val="tx1"/>
                </a:solidFill>
                <a:latin typeface="+mj-lt"/>
              </a:rPr>
              <a:t>verifies</a:t>
            </a:r>
            <a:r>
              <a:rPr lang="en-US" sz="36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3600" b="1" u="sng" dirty="0" smtClean="0">
                <a:solidFill>
                  <a:schemeClr val="tx1"/>
                </a:solidFill>
                <a:latin typeface="+mj-lt"/>
              </a:rPr>
              <a:t>her vote</a:t>
            </a:r>
            <a:r>
              <a:rPr lang="en-US" sz="3600" dirty="0" smtClean="0">
                <a:solidFill>
                  <a:schemeClr val="tx1"/>
                </a:solidFill>
                <a:latin typeface="+mj-lt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endParaRPr lang="en-US" sz="2400" b="1" dirty="0" smtClean="0">
              <a:solidFill>
                <a:schemeClr val="tx1"/>
              </a:solidFill>
              <a:latin typeface="+mj-lt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600" b="1" u="sng" dirty="0" smtClean="0">
                <a:solidFill>
                  <a:schemeClr val="tx1"/>
                </a:solidFill>
                <a:latin typeface="+mj-lt"/>
              </a:rPr>
              <a:t>Everyone</a:t>
            </a:r>
            <a:r>
              <a:rPr lang="en-US" sz="36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3600" dirty="0" smtClean="0">
                <a:solidFill>
                  <a:schemeClr val="tx1"/>
                </a:solidFill>
                <a:latin typeface="+mj-lt"/>
              </a:rPr>
              <a:t>verifies</a:t>
            </a:r>
            <a:r>
              <a:rPr lang="en-US" sz="36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3600" b="1" u="sng" dirty="0" smtClean="0">
                <a:solidFill>
                  <a:schemeClr val="tx1"/>
                </a:solidFill>
                <a:latin typeface="+mj-lt"/>
              </a:rPr>
              <a:t>tallying</a:t>
            </a:r>
            <a:r>
              <a:rPr lang="en-US" sz="3600" dirty="0" smtClean="0">
                <a:solidFill>
                  <a:schemeClr val="tx1"/>
                </a:solidFill>
                <a:latin typeface="+mj-lt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endParaRPr lang="en-US" sz="2400" b="1" dirty="0" smtClean="0">
              <a:solidFill>
                <a:schemeClr val="tx1"/>
              </a:solidFill>
              <a:latin typeface="+mj-lt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600" dirty="0" smtClean="0">
                <a:solidFill>
                  <a:schemeClr val="tx1"/>
                </a:solidFill>
                <a:latin typeface="+mj-lt"/>
              </a:rPr>
              <a:t>Alice</a:t>
            </a:r>
            <a:r>
              <a:rPr lang="en-US" sz="36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3600" b="1" u="sng" dirty="0" smtClean="0">
                <a:solidFill>
                  <a:schemeClr val="tx1"/>
                </a:solidFill>
                <a:latin typeface="+mj-lt"/>
              </a:rPr>
              <a:t>cannot be coerced </a:t>
            </a:r>
            <a:r>
              <a:rPr lang="en-US" sz="3600" dirty="0" smtClean="0">
                <a:solidFill>
                  <a:schemeClr val="tx1"/>
                </a:solidFill>
                <a:latin typeface="+mj-lt"/>
              </a:rPr>
              <a:t>by Carl.</a:t>
            </a:r>
          </a:p>
          <a:p>
            <a:endParaRPr lang="en-US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Desired Properties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05772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22238"/>
            <a:ext cx="5486400" cy="1433513"/>
          </a:xfrm>
        </p:spPr>
        <p:txBody>
          <a:bodyPr/>
          <a:lstStyle/>
          <a:p>
            <a:r>
              <a:rPr lang="en-US" b="1" dirty="0" smtClean="0"/>
              <a:t>1892</a:t>
            </a:r>
            <a:r>
              <a:rPr lang="en-US" dirty="0" smtClean="0"/>
              <a:t> - Australian Ballot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       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1026" name="Picture 2" descr="C:\Users\User\Documents\Bluetooth Exchange Folder\australi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371600"/>
            <a:ext cx="6400800" cy="5194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347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 dirty="0" smtClean="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Paper vs. Electronic</a:t>
            </a:r>
            <a:endParaRPr lang="en-US" sz="4400" dirty="0">
              <a:solidFill>
                <a:srgbClr val="FFFFFF"/>
              </a:solidFill>
              <a:latin typeface="Calibri" pitchFamily="34" charset="0"/>
              <a:cs typeface="ＭＳ Ｐゴシック"/>
            </a:endParaRPr>
          </a:p>
        </p:txBody>
      </p:sp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52400" y="1265237"/>
            <a:ext cx="4267200" cy="4525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1pPr>
            <a:lvl2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2pPr>
            <a:lvl3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3pPr>
            <a:lvl4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4pPr>
            <a:lvl5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pPr indent="-285750">
              <a:spcBef>
                <a:spcPts val="800"/>
              </a:spcBef>
              <a:buClr>
                <a:srgbClr val="000000"/>
              </a:buClr>
              <a:buSzPct val="100000"/>
            </a:pPr>
            <a:r>
              <a:rPr lang="en-US" sz="3200" u="sng" dirty="0" smtClean="0">
                <a:latin typeface="Calibri" pitchFamily="34" charset="0"/>
                <a:cs typeface="ＭＳ Ｐゴシック"/>
              </a:rPr>
              <a:t>Paper elections</a:t>
            </a:r>
          </a:p>
          <a:p>
            <a:pPr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3200" dirty="0" smtClean="0">
                <a:latin typeface="Calibri" pitchFamily="34" charset="0"/>
                <a:cs typeface="ＭＳ Ｐゴシック"/>
              </a:rPr>
              <a:t> Local attacks</a:t>
            </a:r>
          </a:p>
          <a:p>
            <a:pPr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3200" dirty="0" smtClean="0">
                <a:latin typeface="Calibri" pitchFamily="34" charset="0"/>
                <a:cs typeface="ＭＳ Ｐゴシック"/>
              </a:rPr>
              <a:t> Lacks transparency</a:t>
            </a:r>
            <a:endParaRPr lang="en-US" sz="3200" dirty="0">
              <a:latin typeface="Calibri" pitchFamily="34" charset="0"/>
              <a:cs typeface="ＭＳ Ｐゴシック"/>
            </a:endParaRPr>
          </a:p>
          <a:p>
            <a: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3200" dirty="0" smtClean="0">
              <a:latin typeface="Calibri" pitchFamily="32" charset="0"/>
              <a:cs typeface="+mn-cs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419600" y="1265237"/>
            <a:ext cx="4419600" cy="4525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1pPr>
            <a:lvl2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2pPr>
            <a:lvl3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3pPr>
            <a:lvl4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4pPr>
            <a:lvl5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pPr indent="-285750">
              <a:spcBef>
                <a:spcPts val="800"/>
              </a:spcBef>
              <a:buClr>
                <a:srgbClr val="000000"/>
              </a:buClr>
              <a:buSzPct val="100000"/>
            </a:pPr>
            <a:r>
              <a:rPr lang="en-US" sz="3200" u="sng" dirty="0" smtClean="0">
                <a:latin typeface="Calibri" pitchFamily="34" charset="0"/>
                <a:cs typeface="ＭＳ Ｐゴシック"/>
              </a:rPr>
              <a:t>Electronic elections today</a:t>
            </a:r>
          </a:p>
          <a:p>
            <a:pPr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3200" dirty="0" smtClean="0">
                <a:latin typeface="Calibri" pitchFamily="34" charset="0"/>
                <a:cs typeface="ＭＳ Ｐゴシック"/>
              </a:rPr>
              <a:t> Global attacks</a:t>
            </a:r>
          </a:p>
          <a:p>
            <a:pPr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3200" dirty="0" smtClean="0">
                <a:latin typeface="Calibri" pitchFamily="34" charset="0"/>
                <a:cs typeface="ＭＳ Ｐゴシック"/>
              </a:rPr>
              <a:t> Undetectable</a:t>
            </a:r>
          </a:p>
          <a:p>
            <a:pPr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3200" dirty="0" smtClean="0">
                <a:latin typeface="Calibri" pitchFamily="34" charset="0"/>
                <a:cs typeface="ＭＳ Ｐゴシック"/>
              </a:rPr>
              <a:t> Unrecoverable</a:t>
            </a:r>
          </a:p>
          <a:p>
            <a:pPr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3200" dirty="0" smtClean="0">
                <a:latin typeface="Calibri" pitchFamily="34" charset="0"/>
                <a:cs typeface="ＭＳ Ｐゴシック"/>
              </a:rPr>
              <a:t> No transparency</a:t>
            </a:r>
            <a:endParaRPr lang="en-US" sz="3200" dirty="0">
              <a:latin typeface="Calibri" pitchFamily="34" charset="0"/>
              <a:cs typeface="ＭＳ Ｐゴシック"/>
            </a:endParaRPr>
          </a:p>
          <a:p>
            <a: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3200" dirty="0" smtClean="0">
              <a:latin typeface="Calibri" pitchFamily="32" charset="0"/>
              <a:cs typeface="+mn-cs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286000" y="4800600"/>
            <a:ext cx="4953000" cy="1981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1pPr>
            <a:lvl2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2pPr>
            <a:lvl3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3pPr>
            <a:lvl4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4pPr>
            <a:lvl5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pPr indent="-285750">
              <a:spcBef>
                <a:spcPts val="800"/>
              </a:spcBef>
              <a:buClr>
                <a:srgbClr val="000000"/>
              </a:buClr>
              <a:buSzPct val="100000"/>
            </a:pPr>
            <a:r>
              <a:rPr lang="en-US" sz="3200" u="sng" dirty="0" smtClean="0">
                <a:latin typeface="Calibri" pitchFamily="34" charset="0"/>
                <a:cs typeface="ＭＳ Ｐゴシック"/>
              </a:rPr>
              <a:t>Ideally</a:t>
            </a:r>
          </a:p>
          <a:p>
            <a:pPr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3200" dirty="0" smtClean="0">
                <a:latin typeface="Calibri" pitchFamily="34" charset="0"/>
                <a:cs typeface="ＭＳ Ｐゴシック"/>
              </a:rPr>
              <a:t> No local/global attacks</a:t>
            </a:r>
          </a:p>
          <a:p>
            <a:pPr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3200" dirty="0" smtClean="0">
                <a:latin typeface="Calibri" pitchFamily="34" charset="0"/>
                <a:cs typeface="ＭＳ Ｐゴシック"/>
              </a:rPr>
              <a:t> Full transparency</a:t>
            </a:r>
            <a:endParaRPr lang="en-US" sz="3200" dirty="0">
              <a:latin typeface="Calibri" pitchFamily="34" charset="0"/>
              <a:cs typeface="ＭＳ Ｐゴシック"/>
            </a:endParaRPr>
          </a:p>
          <a:p>
            <a: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3200" dirty="0" smtClean="0">
              <a:latin typeface="Calibri" pitchFamily="3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4244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457200" y="-60325"/>
            <a:ext cx="5105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000" dirty="0" smtClean="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What is Transparency?</a:t>
            </a:r>
            <a:endParaRPr lang="en-US" sz="4000" dirty="0">
              <a:solidFill>
                <a:srgbClr val="FFFFFF"/>
              </a:solidFill>
              <a:latin typeface="Calibri" pitchFamily="34" charset="0"/>
              <a:cs typeface="ＭＳ Ｐゴシック"/>
            </a:endParaRPr>
          </a:p>
        </p:txBody>
      </p:sp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457200" y="1470819"/>
            <a:ext cx="8229600" cy="2262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ＭＳ Ｐゴシック"/>
              </a:rPr>
              <a:t>Anyone can verify that:</a:t>
            </a:r>
            <a:endParaRPr lang="en-US" sz="3200" dirty="0">
              <a:solidFill>
                <a:srgbClr val="000000"/>
              </a:solidFill>
              <a:latin typeface="Calibri" pitchFamily="34" charset="0"/>
              <a:cs typeface="ＭＳ Ｐゴシック"/>
            </a:endParaRPr>
          </a:p>
          <a:p>
            <a:pPr lvl="1"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sz="3200" dirty="0">
                <a:solidFill>
                  <a:srgbClr val="000000"/>
                </a:solidFill>
                <a:latin typeface="Calibri" pitchFamily="34" charset="0"/>
                <a:cs typeface="ＭＳ Ｐゴシック"/>
              </a:rPr>
              <a:t>t</a:t>
            </a:r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ＭＳ Ｐゴシック"/>
              </a:rPr>
              <a:t>heir vote is </a:t>
            </a:r>
            <a:r>
              <a:rPr lang="en-US" sz="3200" u="sng" dirty="0" smtClean="0">
                <a:solidFill>
                  <a:srgbClr val="000000"/>
                </a:solidFill>
                <a:latin typeface="Calibri" pitchFamily="34" charset="0"/>
                <a:cs typeface="ＭＳ Ｐゴシック"/>
              </a:rPr>
              <a:t>cast as intended</a:t>
            </a:r>
          </a:p>
          <a:p>
            <a:pPr lvl="1"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sz="3200" dirty="0">
                <a:solidFill>
                  <a:srgbClr val="000000"/>
                </a:solidFill>
                <a:latin typeface="Calibri" pitchFamily="34" charset="0"/>
                <a:cs typeface="ＭＳ Ｐゴシック"/>
              </a:rPr>
              <a:t>t</a:t>
            </a:r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ＭＳ Ｐゴシック"/>
              </a:rPr>
              <a:t>he votes </a:t>
            </a:r>
            <a:r>
              <a:rPr lang="en-US" sz="3200" u="sng" dirty="0" smtClean="0">
                <a:solidFill>
                  <a:srgbClr val="000000"/>
                </a:solidFill>
                <a:latin typeface="Calibri" pitchFamily="34" charset="0"/>
                <a:cs typeface="ＭＳ Ｐゴシック"/>
              </a:rPr>
              <a:t>were counted as cast</a:t>
            </a:r>
            <a:endParaRPr lang="en-US" sz="3200" u="sng" dirty="0">
              <a:solidFill>
                <a:srgbClr val="000000"/>
              </a:solidFill>
              <a:latin typeface="Calibri" pitchFamily="34" charset="0"/>
              <a:cs typeface="ＭＳ Ｐゴシック"/>
            </a:endParaRPr>
          </a:p>
          <a:p>
            <a:pPr lvl="1"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en-US" sz="3200" dirty="0">
              <a:solidFill>
                <a:srgbClr val="000000"/>
              </a:solidFill>
              <a:latin typeface="Calibri" pitchFamily="34" charset="0"/>
              <a:cs typeface="ＭＳ Ｐゴシック"/>
            </a:endParaRPr>
          </a:p>
          <a:p>
            <a:pPr>
              <a:spcBef>
                <a:spcPts val="800"/>
              </a:spcBef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en-US" sz="3200" dirty="0">
              <a:solidFill>
                <a:srgbClr val="000000"/>
              </a:solidFill>
              <a:latin typeface="Calibri" pitchFamily="34" charset="0"/>
              <a:cs typeface="ＭＳ Ｐゴシック"/>
            </a:endParaRPr>
          </a:p>
        </p:txBody>
      </p:sp>
      <p:pic>
        <p:nvPicPr>
          <p:cNvPr id="1026" name="Picture 2" descr="D:\Dropbox\work\talks\IGUD HATAASIANIM\where is my vot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63181"/>
            <a:ext cx="3810000" cy="261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Dropbox\work\talks\IGUD HATAASIANIM\where is my vot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836141"/>
            <a:ext cx="3838655" cy="263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21839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1"/>
          <p:cNvSpPr txBox="1">
            <a:spLocks noChangeArrowheads="1"/>
          </p:cNvSpPr>
          <p:nvPr/>
        </p:nvSpPr>
        <p:spPr bwMode="auto">
          <a:xfrm>
            <a:off x="722313" y="4406900"/>
            <a:ext cx="77724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722313" y="2438400"/>
            <a:ext cx="7772400" cy="15001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b"/>
          <a:lstStyle>
            <a:lvl1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1pPr>
            <a:lvl2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2pPr>
            <a:lvl3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3pPr>
            <a:lvl4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4pPr>
            <a:lvl5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pPr>
              <a:spcBef>
                <a:spcPts val="11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4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The Wombat Voting </a:t>
            </a:r>
            <a:r>
              <a:rPr lang="en-US" sz="4400" dirty="0">
                <a:solidFill>
                  <a:srgbClr val="0D0D0D"/>
                </a:solidFill>
                <a:latin typeface="+mj-lt"/>
                <a:cs typeface="Courier New" pitchFamily="49" charset="0"/>
              </a:rPr>
              <a:t>S</a:t>
            </a:r>
            <a:r>
              <a:rPr lang="en-US" sz="4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ystem</a:t>
            </a:r>
            <a:endParaRPr lang="en-US" sz="4400" dirty="0">
              <a:solidFill>
                <a:srgbClr val="0D0D0D"/>
              </a:solidFill>
              <a:latin typeface="+mj-lt"/>
              <a:cs typeface="Courier New" pitchFamily="49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304800" y="1447800"/>
            <a:ext cx="8534400" cy="495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+mj-lt"/>
              </a:rPr>
              <a:t>Simple </a:t>
            </a:r>
            <a:r>
              <a:rPr lang="en-US" sz="3200" b="1" dirty="0">
                <a:solidFill>
                  <a:schemeClr val="tx1"/>
                </a:solidFill>
                <a:latin typeface="+mj-lt"/>
              </a:rPr>
              <a:t>design.</a:t>
            </a:r>
            <a:r>
              <a:rPr lang="en-US" sz="3200" dirty="0">
                <a:solidFill>
                  <a:schemeClr val="tx1"/>
                </a:solidFill>
                <a:latin typeface="+mj-lt"/>
              </a:rPr>
              <a:t> </a:t>
            </a:r>
            <a:endParaRPr lang="en-US" sz="3200" dirty="0" smtClean="0">
              <a:solidFill>
                <a:schemeClr val="tx1"/>
              </a:solidFill>
              <a:latin typeface="+mj-lt"/>
            </a:endParaRPr>
          </a:p>
          <a:p>
            <a:endParaRPr lang="en-US" sz="1400" dirty="0" smtClean="0">
              <a:solidFill>
                <a:schemeClr val="tx1"/>
              </a:solidFill>
              <a:latin typeface="+mj-lt"/>
            </a:endParaRPr>
          </a:p>
          <a:p>
            <a:r>
              <a:rPr lang="en-US" sz="3200" b="1" dirty="0" smtClean="0">
                <a:solidFill>
                  <a:schemeClr val="tx1"/>
                </a:solidFill>
                <a:latin typeface="+mj-lt"/>
              </a:rPr>
              <a:t>Voter </a:t>
            </a:r>
            <a:r>
              <a:rPr lang="en-US" sz="3200" b="1" dirty="0">
                <a:solidFill>
                  <a:schemeClr val="tx1"/>
                </a:solidFill>
                <a:latin typeface="+mj-lt"/>
              </a:rPr>
              <a:t>privacy.</a:t>
            </a:r>
            <a:r>
              <a:rPr lang="en-US" sz="3200" dirty="0">
                <a:solidFill>
                  <a:schemeClr val="tx1"/>
                </a:solidFill>
                <a:latin typeface="+mj-lt"/>
              </a:rPr>
              <a:t> </a:t>
            </a:r>
            <a:endParaRPr lang="en-US" sz="2800" dirty="0" smtClean="0">
              <a:solidFill>
                <a:schemeClr val="tx1"/>
              </a:solidFill>
              <a:latin typeface="+mj-lt"/>
            </a:endParaRPr>
          </a:p>
          <a:p>
            <a:endParaRPr lang="en-US" sz="1400" dirty="0">
              <a:solidFill>
                <a:schemeClr val="tx1"/>
              </a:solidFill>
              <a:latin typeface="+mj-lt"/>
            </a:endParaRPr>
          </a:p>
          <a:p>
            <a:r>
              <a:rPr lang="en-US" sz="3200" b="1" dirty="0">
                <a:solidFill>
                  <a:schemeClr val="tx1"/>
                </a:solidFill>
                <a:latin typeface="+mj-lt"/>
              </a:rPr>
              <a:t>End-to-end verifiability.</a:t>
            </a:r>
            <a:r>
              <a:rPr lang="en-US" sz="3200" dirty="0">
                <a:solidFill>
                  <a:schemeClr val="tx1"/>
                </a:solidFill>
                <a:latin typeface="+mj-lt"/>
              </a:rPr>
              <a:t> </a:t>
            </a:r>
            <a:endParaRPr lang="en-US" sz="3200" dirty="0" smtClean="0">
              <a:solidFill>
                <a:schemeClr val="tx1"/>
              </a:solidFill>
              <a:latin typeface="+mj-lt"/>
            </a:endParaRPr>
          </a:p>
          <a:p>
            <a:pPr lvl="1" indent="0"/>
            <a:endParaRPr lang="en-US" sz="2800" dirty="0">
              <a:solidFill>
                <a:schemeClr val="tx1"/>
              </a:solidFill>
              <a:latin typeface="+mj-lt"/>
            </a:endParaRPr>
          </a:p>
          <a:p>
            <a:pPr lvl="1" indent="0"/>
            <a:endParaRPr lang="en-US" sz="2800" dirty="0" smtClean="0">
              <a:solidFill>
                <a:schemeClr val="tx1"/>
              </a:solidFill>
              <a:latin typeface="+mj-lt"/>
            </a:endParaRPr>
          </a:p>
          <a:p>
            <a:pPr lvl="1" indent="0"/>
            <a:endParaRPr lang="en-US" sz="2800" dirty="0" smtClean="0">
              <a:solidFill>
                <a:schemeClr val="tx1"/>
              </a:solidFill>
              <a:latin typeface="+mj-lt"/>
            </a:endParaRPr>
          </a:p>
          <a:p>
            <a:r>
              <a:rPr lang="en-US" sz="3200" dirty="0" smtClean="0">
                <a:solidFill>
                  <a:schemeClr val="tx1"/>
                </a:solidFill>
                <a:latin typeface="+mj-lt"/>
              </a:rPr>
              <a:t>No need to trust the designers!</a:t>
            </a:r>
            <a:endParaRPr lang="en-US" sz="3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Features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4978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b="1" dirty="0" smtClean="0"/>
              <a:t>Easy to use.</a:t>
            </a:r>
          </a:p>
          <a:p>
            <a:r>
              <a:rPr lang="en-US" b="1" dirty="0" smtClean="0"/>
              <a:t>Versatile.</a:t>
            </a:r>
          </a:p>
          <a:p>
            <a:r>
              <a:rPr lang="en-US" b="1" dirty="0" smtClean="0"/>
              <a:t>Paper backup.</a:t>
            </a:r>
          </a:p>
        </p:txBody>
      </p:sp>
    </p:spTree>
    <p:extLst>
      <p:ext uri="{BB962C8B-B14F-4D97-AF65-F5344CB8AC3E}">
        <p14:creationId xmlns:p14="http://schemas.microsoft.com/office/powerpoint/2010/main" val="398959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 Ballots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 bwMode="auto">
          <a:xfrm>
            <a:off x="2209800" y="1752600"/>
            <a:ext cx="4800600" cy="3124200"/>
          </a:xfrm>
          <a:prstGeom prst="rect">
            <a:avLst/>
          </a:prstGeom>
          <a:solidFill>
            <a:srgbClr val="00B8FF"/>
          </a:solidFill>
          <a:ln w="25400" cap="flat" cmpd="dbl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960120" y="5059680"/>
            <a:ext cx="274320" cy="274320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st="25400" dir="5160000" algn="ctr" rotWithShape="0">
              <a:schemeClr val="bg2">
                <a:alpha val="65000"/>
              </a:scheme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1101431" y="5331177"/>
            <a:ext cx="0" cy="474133"/>
          </a:xfrm>
          <a:prstGeom prst="line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Straight Connector 6"/>
          <p:cNvCxnSpPr/>
          <p:nvPr/>
        </p:nvCxnSpPr>
        <p:spPr bwMode="auto">
          <a:xfrm flipH="1">
            <a:off x="822960" y="5500510"/>
            <a:ext cx="548640" cy="0"/>
          </a:xfrm>
          <a:prstGeom prst="line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Straight Connector 7"/>
          <p:cNvCxnSpPr/>
          <p:nvPr/>
        </p:nvCxnSpPr>
        <p:spPr bwMode="auto">
          <a:xfrm>
            <a:off x="1101431" y="5805310"/>
            <a:ext cx="184996" cy="428978"/>
          </a:xfrm>
          <a:prstGeom prst="line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Straight Connector 8"/>
          <p:cNvCxnSpPr/>
          <p:nvPr/>
        </p:nvCxnSpPr>
        <p:spPr bwMode="auto">
          <a:xfrm flipH="1">
            <a:off x="894299" y="5805310"/>
            <a:ext cx="196064" cy="428978"/>
          </a:xfrm>
          <a:prstGeom prst="line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TextBox 9"/>
          <p:cNvSpPr txBox="1"/>
          <p:nvPr/>
        </p:nvSpPr>
        <p:spPr>
          <a:xfrm>
            <a:off x="609600" y="6241828"/>
            <a:ext cx="9204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Alice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67000" y="2057400"/>
            <a:ext cx="1295400" cy="954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chemeClr val="tx1"/>
                </a:solidFill>
              </a:rPr>
              <a:t>Alice</a:t>
            </a:r>
            <a:r>
              <a:rPr lang="en-US" sz="2800" dirty="0" smtClean="0">
                <a:solidFill>
                  <a:schemeClr val="tx1"/>
                </a:solidFill>
              </a:rPr>
              <a:t>: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Sweet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29200" y="2516018"/>
            <a:ext cx="1600200" cy="954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chemeClr val="tx1"/>
                </a:solidFill>
              </a:rPr>
              <a:t>Bridget</a:t>
            </a:r>
            <a:r>
              <a:rPr lang="en-US" sz="2800" dirty="0" smtClean="0">
                <a:solidFill>
                  <a:schemeClr val="tx1"/>
                </a:solidFill>
              </a:rPr>
              <a:t>: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Sweet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47652" y="3768426"/>
            <a:ext cx="1295400" cy="954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chemeClr val="tx1"/>
                </a:solidFill>
              </a:rPr>
              <a:t>Carol</a:t>
            </a:r>
            <a:r>
              <a:rPr lang="en-US" sz="2800" dirty="0" smtClean="0">
                <a:solidFill>
                  <a:schemeClr val="tx1"/>
                </a:solidFill>
              </a:rPr>
              <a:t>: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Salty</a:t>
            </a:r>
            <a:endParaRPr lang="en-US" sz="2800" dirty="0">
              <a:solidFill>
                <a:schemeClr val="tx1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 flipV="1">
            <a:off x="1530045" y="4953000"/>
            <a:ext cx="1136955" cy="615243"/>
          </a:xfrm>
          <a:prstGeom prst="straightConnector1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Straight Arrow Connector 17"/>
          <p:cNvCxnSpPr/>
          <p:nvPr/>
        </p:nvCxnSpPr>
        <p:spPr bwMode="auto">
          <a:xfrm>
            <a:off x="5658465" y="4953000"/>
            <a:ext cx="1447800" cy="547510"/>
          </a:xfrm>
          <a:prstGeom prst="straightConnector1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TextBox 20"/>
          <p:cNvSpPr txBox="1"/>
          <p:nvPr/>
        </p:nvSpPr>
        <p:spPr>
          <a:xfrm>
            <a:off x="7162800" y="4711005"/>
            <a:ext cx="1828800" cy="1384995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Tally</a:t>
            </a:r>
            <a:endParaRPr lang="en-US" sz="2800" dirty="0" smtClean="0">
              <a:solidFill>
                <a:schemeClr val="tx1"/>
              </a:solidFill>
            </a:endParaRPr>
          </a:p>
          <a:p>
            <a:r>
              <a:rPr lang="en-US" sz="2800" dirty="0" smtClean="0">
                <a:solidFill>
                  <a:schemeClr val="tx1"/>
                </a:solidFill>
              </a:rPr>
              <a:t>Sweet….2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Salty…...1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2093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" y="-122238"/>
            <a:ext cx="5867400" cy="1433513"/>
          </a:xfrm>
        </p:spPr>
        <p:txBody>
          <a:bodyPr/>
          <a:lstStyle/>
          <a:p>
            <a:r>
              <a:rPr lang="en-US" i="1" u="sng" dirty="0" smtClean="0"/>
              <a:t>Encrypted</a:t>
            </a:r>
            <a:r>
              <a:rPr lang="en-US" dirty="0" smtClean="0"/>
              <a:t> Public Ballots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 bwMode="auto">
          <a:xfrm>
            <a:off x="2209800" y="1752600"/>
            <a:ext cx="4800600" cy="3124200"/>
          </a:xfrm>
          <a:prstGeom prst="rect">
            <a:avLst/>
          </a:prstGeom>
          <a:solidFill>
            <a:srgbClr val="00B8FF"/>
          </a:solidFill>
          <a:ln w="25400" cap="flat" cmpd="dbl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67000" y="2057400"/>
            <a:ext cx="1295400" cy="954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chemeClr val="tx1"/>
                </a:solidFill>
              </a:rPr>
              <a:t>Alice</a:t>
            </a:r>
            <a:r>
              <a:rPr lang="en-US" sz="2800" dirty="0" smtClean="0">
                <a:solidFill>
                  <a:schemeClr val="tx1"/>
                </a:solidFill>
              </a:rPr>
              <a:t>: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Sweet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29200" y="2516018"/>
            <a:ext cx="1600200" cy="954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chemeClr val="tx1"/>
                </a:solidFill>
              </a:rPr>
              <a:t>Bridget</a:t>
            </a:r>
            <a:r>
              <a:rPr lang="en-US" sz="2800" dirty="0" smtClean="0">
                <a:solidFill>
                  <a:schemeClr val="tx1"/>
                </a:solidFill>
              </a:rPr>
              <a:t>: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Sweet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47652" y="3768426"/>
            <a:ext cx="1295400" cy="954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chemeClr val="tx1"/>
                </a:solidFill>
              </a:rPr>
              <a:t>Carol</a:t>
            </a:r>
            <a:r>
              <a:rPr lang="en-US" sz="2800" dirty="0" smtClean="0">
                <a:solidFill>
                  <a:schemeClr val="tx1"/>
                </a:solidFill>
              </a:rPr>
              <a:t>: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Salty</a:t>
            </a:r>
            <a:endParaRPr lang="en-US" sz="2800" dirty="0">
              <a:solidFill>
                <a:schemeClr val="tx1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 flipV="1">
            <a:off x="1530045" y="4953000"/>
            <a:ext cx="1136955" cy="615243"/>
          </a:xfrm>
          <a:prstGeom prst="straightConnector1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Straight Arrow Connector 17"/>
          <p:cNvCxnSpPr/>
          <p:nvPr/>
        </p:nvCxnSpPr>
        <p:spPr bwMode="auto">
          <a:xfrm>
            <a:off x="5658465" y="4953000"/>
            <a:ext cx="1447800" cy="547510"/>
          </a:xfrm>
          <a:prstGeom prst="straightConnector1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TextBox 20"/>
          <p:cNvSpPr txBox="1"/>
          <p:nvPr/>
        </p:nvSpPr>
        <p:spPr>
          <a:xfrm>
            <a:off x="7162800" y="4711005"/>
            <a:ext cx="1828800" cy="1384995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Tally</a:t>
            </a:r>
            <a:endParaRPr lang="en-US" sz="2800" dirty="0" smtClean="0">
              <a:solidFill>
                <a:schemeClr val="tx1"/>
              </a:solidFill>
            </a:endParaRPr>
          </a:p>
          <a:p>
            <a:r>
              <a:rPr lang="en-US" sz="2800" dirty="0" smtClean="0">
                <a:solidFill>
                  <a:schemeClr val="tx1"/>
                </a:solidFill>
              </a:rPr>
              <a:t>Sweet….2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Salty…...1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2051" name="Picture 3" descr="C:\Users\User\Documents\Bluetooth Exchange Folder\barcod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960" y="2590800"/>
            <a:ext cx="1234440" cy="30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User\Documents\Bluetooth Exchange Folder\barcod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051810"/>
            <a:ext cx="1234440" cy="30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User\Documents\Bluetooth Exchange Folder\barcod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3360" y="4339590"/>
            <a:ext cx="1234440" cy="30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2288387">
            <a:off x="35297" y="4813012"/>
            <a:ext cx="4126451" cy="58477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Alice verifies </a:t>
            </a:r>
            <a:r>
              <a:rPr lang="en-US" sz="3200" b="1" u="sng" dirty="0" smtClean="0">
                <a:solidFill>
                  <a:schemeClr val="tx1"/>
                </a:solidFill>
              </a:rPr>
              <a:t>her</a:t>
            </a:r>
            <a:r>
              <a:rPr lang="en-US" sz="3200" dirty="0" smtClean="0">
                <a:solidFill>
                  <a:schemeClr val="tx1"/>
                </a:solidFill>
              </a:rPr>
              <a:t> vote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 rot="19901548">
            <a:off x="4173771" y="4440849"/>
            <a:ext cx="5057795" cy="58477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Everyone verifies the </a:t>
            </a:r>
            <a:r>
              <a:rPr lang="en-US" sz="3200" b="1" u="sng" dirty="0" smtClean="0">
                <a:solidFill>
                  <a:schemeClr val="tx1"/>
                </a:solidFill>
              </a:rPr>
              <a:t>tally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960120" y="5059680"/>
            <a:ext cx="274320" cy="274320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st="25400" dir="5160000" algn="ctr" rotWithShape="0">
              <a:schemeClr val="bg2">
                <a:alpha val="65000"/>
              </a:scheme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cxnSp>
        <p:nvCxnSpPr>
          <p:cNvPr id="24" name="Straight Connector 23"/>
          <p:cNvCxnSpPr/>
          <p:nvPr/>
        </p:nvCxnSpPr>
        <p:spPr bwMode="auto">
          <a:xfrm>
            <a:off x="1101431" y="5331177"/>
            <a:ext cx="0" cy="474133"/>
          </a:xfrm>
          <a:prstGeom prst="line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Straight Connector 24"/>
          <p:cNvCxnSpPr/>
          <p:nvPr/>
        </p:nvCxnSpPr>
        <p:spPr bwMode="auto">
          <a:xfrm flipH="1">
            <a:off x="822960" y="5500510"/>
            <a:ext cx="548640" cy="0"/>
          </a:xfrm>
          <a:prstGeom prst="line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Straight Connector 25"/>
          <p:cNvCxnSpPr/>
          <p:nvPr/>
        </p:nvCxnSpPr>
        <p:spPr bwMode="auto">
          <a:xfrm>
            <a:off x="1101431" y="5805310"/>
            <a:ext cx="184996" cy="428978"/>
          </a:xfrm>
          <a:prstGeom prst="line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Connector 26"/>
          <p:cNvCxnSpPr/>
          <p:nvPr/>
        </p:nvCxnSpPr>
        <p:spPr bwMode="auto">
          <a:xfrm flipH="1">
            <a:off x="894299" y="5805310"/>
            <a:ext cx="196064" cy="428978"/>
          </a:xfrm>
          <a:prstGeom prst="line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TextBox 27"/>
          <p:cNvSpPr txBox="1"/>
          <p:nvPr/>
        </p:nvSpPr>
        <p:spPr>
          <a:xfrm>
            <a:off x="609600" y="6241828"/>
            <a:ext cx="9204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Alice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9815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1066800"/>
            <a:ext cx="3581400" cy="5372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Dual ballot</a:t>
            </a:r>
          </a:p>
          <a:p>
            <a:r>
              <a:rPr lang="en-US" dirty="0" smtClean="0"/>
              <a:t>Voting machine</a:t>
            </a:r>
          </a:p>
          <a:p>
            <a:r>
              <a:rPr lang="en-US" dirty="0" smtClean="0"/>
              <a:t>Polling station committee</a:t>
            </a:r>
          </a:p>
          <a:p>
            <a:r>
              <a:rPr lang="en-US" dirty="0" smtClean="0"/>
              <a:t>Public bulletin board</a:t>
            </a:r>
          </a:p>
          <a:p>
            <a:r>
              <a:rPr lang="en-US" dirty="0" err="1" smtClean="0"/>
              <a:t>Mixnet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091237" y="1169988"/>
            <a:ext cx="2403475" cy="5586413"/>
            <a:chOff x="1889125" y="1196975"/>
            <a:chExt cx="2403475" cy="5586413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889125" y="1196975"/>
              <a:ext cx="2403475" cy="5586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2268538" y="1773238"/>
              <a:ext cx="1655762" cy="6477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>
                <a:cs typeface="ＭＳ Ｐゴシック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2268538" y="3141663"/>
              <a:ext cx="1655762" cy="6477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sz="3200" b="1" dirty="0">
                  <a:solidFill>
                    <a:srgbClr val="000000"/>
                  </a:solidFill>
                  <a:latin typeface="Calibri" pitchFamily="34" charset="0"/>
                  <a:cs typeface="ＭＳ Ｐゴシック"/>
                </a:rPr>
                <a:t>Vote</a:t>
              </a:r>
              <a:endParaRPr lang="en-US" sz="2000" b="1" dirty="0">
                <a:solidFill>
                  <a:srgbClr val="000000"/>
                </a:solidFill>
                <a:latin typeface="Calibri" pitchFamily="34" charset="0"/>
                <a:cs typeface="ＭＳ Ｐゴシック"/>
              </a:endParaRPr>
            </a:p>
          </p:txBody>
        </p:sp>
        <p:pic>
          <p:nvPicPr>
            <p:cNvPr id="8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057400" y="1300163"/>
              <a:ext cx="2057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836" y="3395662"/>
            <a:ext cx="3931418" cy="2981325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959" y="4168808"/>
            <a:ext cx="4795441" cy="2696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91604" y="3585890"/>
            <a:ext cx="3803650" cy="260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0598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1"/>
          <p:cNvSpPr txBox="1">
            <a:spLocks noChangeArrowheads="1"/>
          </p:cNvSpPr>
          <p:nvPr/>
        </p:nvSpPr>
        <p:spPr bwMode="auto">
          <a:xfrm>
            <a:off x="722313" y="4406900"/>
            <a:ext cx="77724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722313" y="1371600"/>
            <a:ext cx="7772400" cy="5105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b"/>
          <a:lstStyle>
            <a:lvl1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1pPr>
            <a:lvl2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2pPr>
            <a:lvl3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3pPr>
            <a:lvl4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4pPr>
            <a:lvl5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pPr>
              <a:spcBef>
                <a:spcPts val="11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2400" dirty="0" smtClean="0">
              <a:solidFill>
                <a:srgbClr val="0D0D0D"/>
              </a:solidFill>
              <a:latin typeface="+mj-lt"/>
              <a:cs typeface="Courier New" pitchFamily="49" charset="0"/>
            </a:endParaRPr>
          </a:p>
          <a:p>
            <a:pPr>
              <a:spcBef>
                <a:spcPts val="11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2400" dirty="0">
              <a:solidFill>
                <a:srgbClr val="0D0D0D"/>
              </a:solidFill>
              <a:latin typeface="+mj-lt"/>
              <a:cs typeface="Courier New" pitchFamily="49" charset="0"/>
            </a:endParaRPr>
          </a:p>
          <a:p>
            <a:pPr>
              <a:spcBef>
                <a:spcPts val="11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2400" dirty="0" err="1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Amnon</a:t>
            </a: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 Ta </a:t>
            </a:r>
            <a:r>
              <a:rPr lang="en-US" sz="2400" dirty="0" err="1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Shma</a:t>
            </a: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 (TAU)</a:t>
            </a:r>
          </a:p>
          <a:p>
            <a:pPr>
              <a:spcBef>
                <a:spcPts val="11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Douglas </a:t>
            </a:r>
            <a:r>
              <a:rPr lang="en-US" sz="2400" dirty="0" err="1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Wikstrom</a:t>
            </a: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 (KTH)</a:t>
            </a:r>
          </a:p>
          <a:p>
            <a:pPr>
              <a:spcBef>
                <a:spcPts val="11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Ben Riva (TAU)</a:t>
            </a:r>
          </a:p>
          <a:p>
            <a:pPr>
              <a:spcBef>
                <a:spcPts val="11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2400" dirty="0" err="1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Niko</a:t>
            </a: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 </a:t>
            </a:r>
            <a:r>
              <a:rPr lang="en-US" sz="2400" dirty="0" err="1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Farhi</a:t>
            </a: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 (TAU)</a:t>
            </a:r>
          </a:p>
          <a:p>
            <a:pPr>
              <a:spcBef>
                <a:spcPts val="11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Morgan Llewellyn (IMT Lucca)</a:t>
            </a:r>
          </a:p>
          <a:p>
            <a:pPr>
              <a:spcBef>
                <a:spcPts val="11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Jonathan Ben-Nun</a:t>
            </a:r>
          </a:p>
          <a:p>
            <a:pPr>
              <a:spcBef>
                <a:spcPts val="11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IDC Students: </a:t>
            </a:r>
            <a:r>
              <a:rPr lang="en-US" sz="2400" dirty="0" err="1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Tomer</a:t>
            </a: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 </a:t>
            </a:r>
            <a:r>
              <a:rPr lang="en-US" sz="2400" dirty="0" err="1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Gabbai</a:t>
            </a: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, </a:t>
            </a:r>
            <a:r>
              <a:rPr lang="en-US" sz="2400" dirty="0" err="1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Doron</a:t>
            </a: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 Sharon, </a:t>
            </a:r>
            <a:r>
              <a:rPr lang="en-US" sz="2400" dirty="0" err="1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Shiran</a:t>
            </a: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 </a:t>
            </a:r>
            <a:r>
              <a:rPr lang="en-US" sz="2400" dirty="0" err="1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Kleiderman</a:t>
            </a: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, </a:t>
            </a:r>
            <a:r>
              <a:rPr lang="en-US" sz="2400" dirty="0" err="1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Ido</a:t>
            </a: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 </a:t>
            </a:r>
            <a:r>
              <a:rPr lang="en-US" sz="2400" dirty="0" err="1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Bergerfroind</a:t>
            </a: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, </a:t>
            </a:r>
            <a:r>
              <a:rPr lang="en-US" sz="2400" dirty="0" err="1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Asaf</a:t>
            </a: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 </a:t>
            </a:r>
            <a:r>
              <a:rPr lang="en-US" sz="2400" dirty="0" err="1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Gamliel</a:t>
            </a: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, Daniel </a:t>
            </a:r>
            <a:r>
              <a:rPr lang="en-US" sz="2400" dirty="0" err="1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Rapaport</a:t>
            </a: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, </a:t>
            </a:r>
            <a:r>
              <a:rPr lang="en-US" sz="2400" dirty="0" err="1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Omri</a:t>
            </a: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 </a:t>
            </a:r>
            <a:r>
              <a:rPr lang="en-US" sz="2400" dirty="0" err="1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Baumer</a:t>
            </a: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, </a:t>
            </a:r>
            <a:r>
              <a:rPr lang="en-US" sz="2400" dirty="0" err="1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Asaf</a:t>
            </a: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 </a:t>
            </a:r>
            <a:r>
              <a:rPr lang="en-US" sz="2400" dirty="0" err="1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Inger</a:t>
            </a: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, </a:t>
            </a:r>
            <a:r>
              <a:rPr lang="en-US" sz="2400" dirty="0" err="1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Eitan</a:t>
            </a:r>
            <a:r>
              <a:rPr lang="en-US" sz="2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 </a:t>
            </a:r>
            <a:r>
              <a:rPr lang="en-US" sz="2400" dirty="0" err="1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Grundland</a:t>
            </a:r>
            <a:endParaRPr lang="en-US" sz="2400" dirty="0" smtClean="0">
              <a:solidFill>
                <a:srgbClr val="0D0D0D"/>
              </a:solidFill>
              <a:latin typeface="+mj-lt"/>
              <a:cs typeface="Courier New" pitchFamily="49" charset="0"/>
            </a:endParaRPr>
          </a:p>
          <a:p>
            <a:pPr>
              <a:spcBef>
                <a:spcPts val="11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4400" dirty="0" smtClean="0">
              <a:solidFill>
                <a:srgbClr val="0D0D0D"/>
              </a:solidFill>
              <a:latin typeface="+mj-lt"/>
              <a:cs typeface="Courier New" pitchFamily="49" charset="0"/>
            </a:endParaRPr>
          </a:p>
        </p:txBody>
      </p:sp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 dirty="0" smtClean="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Project Participants</a:t>
            </a:r>
            <a:endParaRPr lang="en-US" sz="4400" dirty="0">
              <a:solidFill>
                <a:srgbClr val="FFFFFF"/>
              </a:solidFill>
              <a:latin typeface="Calibri" pitchFamily="34" charset="0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52284362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 dirty="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The </a:t>
            </a:r>
            <a:r>
              <a:rPr lang="en-US" sz="4400" dirty="0" smtClean="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Ballot</a:t>
            </a:r>
            <a:endParaRPr lang="en-US" sz="4400" dirty="0">
              <a:solidFill>
                <a:srgbClr val="FFFFFF"/>
              </a:solidFill>
              <a:latin typeface="Calibri" pitchFamily="34" charset="0"/>
              <a:cs typeface="ＭＳ Ｐゴシック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1125538"/>
            <a:ext cx="8362950" cy="57324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>
              <a:ea typeface="ＭＳ Ｐゴシック" pitchFamily="32" charset="-128"/>
              <a:cs typeface="+mn-cs"/>
            </a:endParaRP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9125" y="1196975"/>
            <a:ext cx="2403475" cy="5586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1196975"/>
            <a:ext cx="2395538" cy="5565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2268538" y="1773238"/>
            <a:ext cx="1655762" cy="6477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5219700" y="1800225"/>
            <a:ext cx="1655763" cy="6477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2268538" y="3141663"/>
            <a:ext cx="1655762" cy="6477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he-IL" sz="4000" b="1" dirty="0" smtClean="0">
                <a:solidFill>
                  <a:srgbClr val="000000"/>
                </a:solidFill>
                <a:latin typeface="Calibri" pitchFamily="34" charset="0"/>
                <a:cs typeface="ＭＳ Ｐゴシック"/>
              </a:rPr>
              <a:t>א</a:t>
            </a:r>
            <a:endParaRPr lang="en-US" sz="2800" b="1" dirty="0">
              <a:solidFill>
                <a:srgbClr val="000000"/>
              </a:solidFill>
              <a:latin typeface="Calibri" pitchFamily="34" charset="0"/>
              <a:cs typeface="ＭＳ Ｐゴシック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5148263" y="3141663"/>
            <a:ext cx="1655762" cy="6477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he-IL" sz="4000" b="1" dirty="0" smtClean="0">
                <a:solidFill>
                  <a:srgbClr val="000000"/>
                </a:solidFill>
                <a:latin typeface="Calibri" pitchFamily="34" charset="0"/>
                <a:cs typeface="ＭＳ Ｐゴシック"/>
              </a:rPr>
              <a:t>א</a:t>
            </a:r>
            <a:endParaRPr lang="en-US" sz="4000" b="1" dirty="0">
              <a:solidFill>
                <a:srgbClr val="000000"/>
              </a:solidFill>
              <a:latin typeface="Calibri" pitchFamily="34" charset="0"/>
              <a:cs typeface="ＭＳ Ｐゴシック"/>
            </a:endParaRPr>
          </a:p>
        </p:txBody>
      </p:sp>
      <p:pic>
        <p:nvPicPr>
          <p:cNvPr id="45065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7400" y="1300163"/>
            <a:ext cx="2057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7125" y="1300163"/>
            <a:ext cx="2057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189437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Voting Booth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       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5" name="Picture 2" descr="C:\Users\Ben\Downloads\IMAG03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1352550"/>
            <a:ext cx="3011488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4038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700"/>
              </a:spcBef>
              <a:buClr>
                <a:srgbClr val="000000"/>
              </a:buClr>
              <a:buSzPct val="10000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en-US" sz="2800" dirty="0">
              <a:solidFill>
                <a:srgbClr val="000000"/>
              </a:solidFill>
              <a:latin typeface="Calibri" pitchFamily="34" charset="0"/>
              <a:cs typeface="ＭＳ Ｐゴシック"/>
            </a:endParaRPr>
          </a:p>
          <a:p>
            <a:pPr>
              <a:spcBef>
                <a:spcPts val="700"/>
              </a:spcBef>
              <a:buClr>
                <a:srgbClr val="000000"/>
              </a:buClr>
              <a:buSzPct val="100000"/>
              <a:buFont typeface="Arial" charset="0"/>
              <a:buChar char="•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sz="2800" dirty="0">
                <a:solidFill>
                  <a:srgbClr val="000000"/>
                </a:solidFill>
                <a:latin typeface="Calibri" pitchFamily="34" charset="0"/>
                <a:cs typeface="ＭＳ Ｐゴシック"/>
              </a:rPr>
              <a:t>  Vote </a:t>
            </a:r>
            <a:r>
              <a:rPr lang="en-US" sz="2800" dirty="0" smtClean="0">
                <a:solidFill>
                  <a:srgbClr val="000000"/>
                </a:solidFill>
                <a:latin typeface="Calibri" pitchFamily="34" charset="0"/>
                <a:cs typeface="ＭＳ Ｐゴシック"/>
              </a:rPr>
              <a:t>selection</a:t>
            </a:r>
          </a:p>
          <a:p>
            <a:pPr>
              <a:spcBef>
                <a:spcPts val="700"/>
              </a:spcBef>
              <a:buClr>
                <a:srgbClr val="000000"/>
              </a:buClr>
              <a:buSzPct val="100000"/>
              <a:buFont typeface="Arial" charset="0"/>
              <a:buChar char="•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sz="2800" dirty="0" smtClean="0">
                <a:solidFill>
                  <a:srgbClr val="000000"/>
                </a:solidFill>
                <a:latin typeface="Calibri" pitchFamily="34" charset="0"/>
                <a:cs typeface="ＭＳ Ｐゴシック"/>
              </a:rPr>
              <a:t>  Ballot printing</a:t>
            </a:r>
          </a:p>
          <a:p>
            <a:pPr>
              <a:spcBef>
                <a:spcPts val="700"/>
              </a:spcBef>
              <a:buClr>
                <a:srgbClr val="000000"/>
              </a:buClr>
              <a:buSzPct val="10000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en-US" sz="2800" dirty="0">
              <a:solidFill>
                <a:srgbClr val="000000"/>
              </a:solidFill>
              <a:latin typeface="Calibri" pitchFamily="34" charset="0"/>
              <a:cs typeface="ＭＳ Ｐゴシック"/>
            </a:endParaRPr>
          </a:p>
          <a:p>
            <a:pPr>
              <a:spcBef>
                <a:spcPts val="700"/>
              </a:spcBef>
              <a:buClr>
                <a:srgbClr val="000000"/>
              </a:buClr>
              <a:buSzPct val="100000"/>
              <a:buFont typeface="Arial" charset="0"/>
              <a:buChar char="•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sz="2800" dirty="0">
                <a:solidFill>
                  <a:srgbClr val="000000"/>
                </a:solidFill>
                <a:latin typeface="Calibri" pitchFamily="34" charset="0"/>
                <a:cs typeface="ＭＳ Ｐゴシック"/>
              </a:rPr>
              <a:t>  Hardware</a:t>
            </a:r>
          </a:p>
          <a:p>
            <a:pPr marL="741363" lvl="1" indent="-284163">
              <a:spcBef>
                <a:spcPts val="600"/>
              </a:spcBef>
              <a:buClr>
                <a:srgbClr val="000000"/>
              </a:buClr>
              <a:buSzPct val="100000"/>
              <a:buFont typeface="Arial" charset="0"/>
              <a:buChar char="–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ＭＳ Ｐゴシック"/>
              </a:rPr>
              <a:t>Touch screen</a:t>
            </a:r>
            <a:endParaRPr lang="en-US" sz="2400" dirty="0">
              <a:solidFill>
                <a:srgbClr val="000000"/>
              </a:solidFill>
              <a:latin typeface="Calibri" pitchFamily="34" charset="0"/>
              <a:cs typeface="ＭＳ Ｐゴシック"/>
            </a:endParaRPr>
          </a:p>
          <a:p>
            <a:pPr marL="741363" lvl="1" indent="-284163">
              <a:spcBef>
                <a:spcPts val="600"/>
              </a:spcBef>
              <a:buClr>
                <a:srgbClr val="000000"/>
              </a:buClr>
              <a:buSzPct val="100000"/>
              <a:buFont typeface="Arial" charset="0"/>
              <a:buChar char="–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ＭＳ Ｐゴシック"/>
              </a:rPr>
              <a:t>Printer</a:t>
            </a:r>
            <a:endParaRPr lang="en-US" sz="2400" dirty="0">
              <a:solidFill>
                <a:srgbClr val="000000"/>
              </a:solidFill>
              <a:latin typeface="Calibri" pitchFamily="34" charset="0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91937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 dirty="0" smtClean="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Polling Station</a:t>
            </a:r>
            <a:endParaRPr lang="en-US" sz="4400" dirty="0">
              <a:solidFill>
                <a:srgbClr val="FFFFFF"/>
              </a:solidFill>
              <a:latin typeface="Calibri" pitchFamily="34" charset="0"/>
              <a:cs typeface="ＭＳ Ｐゴシック"/>
            </a:endParaRPr>
          </a:p>
        </p:txBody>
      </p:sp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4038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en-US" sz="2800" dirty="0">
              <a:solidFill>
                <a:srgbClr val="000000"/>
              </a:solidFill>
              <a:latin typeface="Calibri" pitchFamily="34" charset="0"/>
              <a:cs typeface="ＭＳ Ｐゴシック"/>
            </a:endParaRPr>
          </a:p>
          <a:p>
            <a:pPr>
              <a:spcBef>
                <a:spcPts val="700"/>
              </a:spcBef>
              <a:buClr>
                <a:srgbClr val="000000"/>
              </a:buClr>
              <a:buSzPct val="100000"/>
              <a:buFont typeface="Arial" charset="0"/>
              <a:buChar char="•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sz="2800" dirty="0">
                <a:solidFill>
                  <a:srgbClr val="000000"/>
                </a:solidFill>
                <a:latin typeface="Calibri" pitchFamily="34" charset="0"/>
                <a:cs typeface="ＭＳ Ｐゴシック"/>
              </a:rPr>
              <a:t>  Voter identification</a:t>
            </a:r>
          </a:p>
          <a:p>
            <a:pPr>
              <a:spcBef>
                <a:spcPts val="700"/>
              </a:spcBef>
              <a:buClr>
                <a:srgbClr val="000000"/>
              </a:buClr>
              <a:buSzPct val="100000"/>
              <a:buFont typeface="Arial" charset="0"/>
              <a:buChar char="•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sz="2800" dirty="0">
                <a:solidFill>
                  <a:srgbClr val="000000"/>
                </a:solidFill>
                <a:latin typeface="Calibri" pitchFamily="34" charset="0"/>
                <a:cs typeface="ＭＳ Ｐゴシック"/>
              </a:rPr>
              <a:t>  Vote casting</a:t>
            </a:r>
          </a:p>
          <a:p>
            <a:pPr>
              <a:spcBef>
                <a:spcPts val="700"/>
              </a:spcBef>
              <a:buClr>
                <a:srgbClr val="000000"/>
              </a:buClr>
              <a:buSzPct val="10000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sz="2800" dirty="0">
                <a:solidFill>
                  <a:srgbClr val="000000"/>
                </a:solidFill>
                <a:latin typeface="Calibri" pitchFamily="34" charset="0"/>
                <a:cs typeface="ＭＳ Ｐゴシック"/>
              </a:rPr>
              <a:t>  </a:t>
            </a:r>
            <a:endParaRPr lang="en-US" sz="2800" dirty="0" smtClean="0">
              <a:solidFill>
                <a:srgbClr val="000000"/>
              </a:solidFill>
              <a:latin typeface="Calibri" pitchFamily="34" charset="0"/>
              <a:cs typeface="ＭＳ Ｐゴシック"/>
            </a:endParaRPr>
          </a:p>
          <a:p>
            <a:pPr>
              <a:spcBef>
                <a:spcPts val="700"/>
              </a:spcBef>
              <a:buClr>
                <a:srgbClr val="000000"/>
              </a:buClr>
              <a:buSzPct val="100000"/>
              <a:buFont typeface="Arial" charset="0"/>
              <a:buChar char="•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sz="2800" dirty="0" smtClean="0">
                <a:solidFill>
                  <a:srgbClr val="000000"/>
                </a:solidFill>
                <a:latin typeface="Calibri" pitchFamily="34" charset="0"/>
                <a:cs typeface="ＭＳ Ｐゴシック"/>
              </a:rPr>
              <a:t>  Hardware</a:t>
            </a:r>
            <a:endParaRPr lang="en-US" sz="2800" dirty="0">
              <a:solidFill>
                <a:srgbClr val="000000"/>
              </a:solidFill>
              <a:latin typeface="Calibri" pitchFamily="34" charset="0"/>
              <a:cs typeface="ＭＳ Ｐゴシック"/>
            </a:endParaRPr>
          </a:p>
          <a:p>
            <a:pPr marL="741363" lvl="1" indent="-284163">
              <a:spcBef>
                <a:spcPts val="600"/>
              </a:spcBef>
              <a:buClr>
                <a:srgbClr val="000000"/>
              </a:buClr>
              <a:buSzPct val="100000"/>
              <a:buFont typeface="Arial" charset="0"/>
              <a:buChar char="–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ＭＳ Ｐゴシック"/>
              </a:rPr>
              <a:t>A desktop computer</a:t>
            </a:r>
          </a:p>
          <a:p>
            <a:pPr marL="741363" lvl="1" indent="-284163">
              <a:spcBef>
                <a:spcPts val="600"/>
              </a:spcBef>
              <a:buClr>
                <a:srgbClr val="000000"/>
              </a:buClr>
              <a:buSzPct val="100000"/>
              <a:buFont typeface="Arial" charset="0"/>
              <a:buChar char="–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ＭＳ Ｐゴシック"/>
              </a:rPr>
              <a:t>2D barcode </a:t>
            </a: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ＭＳ Ｐゴシック"/>
              </a:rPr>
              <a:t>scanner</a:t>
            </a:r>
            <a:endParaRPr lang="en-US" sz="2400" dirty="0">
              <a:solidFill>
                <a:srgbClr val="000000"/>
              </a:solidFill>
              <a:latin typeface="Calibri" pitchFamily="34" charset="0"/>
              <a:cs typeface="ＭＳ Ｐゴシック"/>
            </a:endParaRPr>
          </a:p>
        </p:txBody>
      </p:sp>
      <p:pic>
        <p:nvPicPr>
          <p:cNvPr id="59395" name="Picture 2" descr="C:\Users\Ben\Downloads\IMAG0077.jpg"/>
          <p:cNvPicPr>
            <a:picLocks noChangeAspect="1" noChangeArrowheads="1"/>
          </p:cNvPicPr>
          <p:nvPr/>
        </p:nvPicPr>
        <p:blipFill>
          <a:blip r:embed="rId3"/>
          <a:srcRect l="21584" t="-1125" r="8000" b="5009"/>
          <a:stretch>
            <a:fillRect/>
          </a:stretch>
        </p:blipFill>
        <p:spPr bwMode="auto">
          <a:xfrm>
            <a:off x="4232275" y="1676400"/>
            <a:ext cx="4683125" cy="382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517313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Website (Hebrew)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       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43000"/>
            <a:ext cx="6306838" cy="556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73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Website (English)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       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9" y="1143000"/>
            <a:ext cx="6184683" cy="556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516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Elections set-up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5290611"/>
            <a:ext cx="2061054" cy="141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671112"/>
            <a:ext cx="1965709" cy="14906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2671112"/>
            <a:ext cx="1600200" cy="240030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5160999"/>
            <a:ext cx="2971800" cy="1670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://www.veryicon.com/icon/png/Business/Business%20V2/key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199" y="4991854"/>
            <a:ext cx="489455" cy="489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veryicon.com/icon/png/Business/Business%20V2/key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472" y="3339806"/>
            <a:ext cx="489455" cy="489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www.veryicon.com/icon/png/Business/Business%20V2/key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581" y="3339806"/>
            <a:ext cx="489455" cy="489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www.veryicon.com/icon/png/Business/Business%20V2/key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508" y="4916271"/>
            <a:ext cx="489455" cy="489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www.veryicon.com/icon/png/Business/Business%20V2/key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599" y="4991854"/>
            <a:ext cx="489455" cy="489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130" y="1447800"/>
            <a:ext cx="1240756" cy="479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 descr="http://www.artistsvalley.com/images/icons/Database%20Application%20Icons/Data%20List/256x256/Data%20List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758" y="1300945"/>
            <a:ext cx="773091" cy="773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6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07407E-6 L 0.34566 0.0810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74" y="405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07407E-6 L 0.529 -0.2078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1" y="-1039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-0.06667 0.3217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" y="1608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81481E-6 L 0.5434 0.3328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70" y="16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-0.28871 0.3319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44" y="1659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81481E-6 L 0.21111 0.2761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56" y="1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Voting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416443"/>
            <a:ext cx="1965709" cy="14906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2671112"/>
            <a:ext cx="1600200" cy="240030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143000"/>
            <a:ext cx="2971800" cy="1670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://www.clker.com/cliparts/3/3/c/6/1245642366865727706johnny_automatic_big_shot_walking.svg.h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7228" y="5528615"/>
            <a:ext cx="893907" cy="121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78411"/>
            <a:ext cx="3314700" cy="2209800"/>
          </a:xfrm>
          <a:prstGeom prst="rect">
            <a:avLst/>
          </a:prstGeom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622" y="1990074"/>
            <a:ext cx="2616778" cy="2056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598" y="792305"/>
            <a:ext cx="2028825" cy="524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597" y="2230580"/>
            <a:ext cx="2028825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6592598" y="3554231"/>
            <a:ext cx="982013" cy="1215085"/>
            <a:chOff x="1136096" y="5267579"/>
            <a:chExt cx="982013" cy="1215085"/>
          </a:xfrm>
        </p:grpSpPr>
        <p:pic>
          <p:nvPicPr>
            <p:cNvPr id="20" name="Picture 4" descr="http://www.clker.com/cliparts/3/3/c/6/1245642366865727706johnny_automatic_big_shot_walking.svg.hi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4202" y="5267579"/>
              <a:ext cx="893907" cy="12150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8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136096" y="5448629"/>
              <a:ext cx="176212" cy="3309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73" y="1396029"/>
            <a:ext cx="1676400" cy="25146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254" y="2369714"/>
            <a:ext cx="2867002" cy="1676400"/>
          </a:xfrm>
          <a:prstGeom prst="rect">
            <a:avLst/>
          </a:prstGeom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094684"/>
            <a:ext cx="1014413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399" y="2793580"/>
            <a:ext cx="1014413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1666557" y="3554231"/>
            <a:ext cx="1126865" cy="1215085"/>
            <a:chOff x="1666557" y="5433037"/>
            <a:chExt cx="1126865" cy="1215085"/>
          </a:xfrm>
        </p:grpSpPr>
        <p:pic>
          <p:nvPicPr>
            <p:cNvPr id="27" name="Picture 4" descr="http://www.clker.com/cliparts/3/3/c/6/1245642366865727706johnny_automatic_big_shot_walking.svg.hi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9515" y="5433037"/>
              <a:ext cx="893907" cy="12150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557" y="5606018"/>
              <a:ext cx="272097" cy="3193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0967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07407E-6 L -0.22726 -0.261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72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726 -0.26135 L 0.30607 -0.2946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67" y="-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68 -0.00672 L -0.50764 0.019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16" y="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0.04462 -0.03542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2" y="-1782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.04462 0.06134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2" y="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0.275 -0.24445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50" y="-1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07 0.02662 L 0.23715 0.3088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45" y="14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 dirty="0" smtClean="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Simple and Familiar</a:t>
            </a:r>
            <a:endParaRPr lang="en-US" sz="4400" dirty="0">
              <a:solidFill>
                <a:srgbClr val="FFFFFF"/>
              </a:solidFill>
              <a:latin typeface="Calibri" pitchFamily="34" charset="0"/>
              <a:cs typeface="ＭＳ Ｐゴシック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955" y="1600200"/>
            <a:ext cx="6096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372149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Tallying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r>
              <a:rPr lang="en-US" dirty="0" smtClean="0"/>
              <a:t>Encrypted votes are mixed by the </a:t>
            </a:r>
            <a:r>
              <a:rPr lang="en-US" dirty="0" err="1" smtClean="0"/>
              <a:t>mixnet</a:t>
            </a:r>
            <a:r>
              <a:rPr lang="en-US" dirty="0" smtClean="0"/>
              <a:t>.</a:t>
            </a:r>
          </a:p>
          <a:p>
            <a:r>
              <a:rPr lang="en-US" dirty="0" smtClean="0"/>
              <a:t>Mixed decrypted votes and proofs of correctness are published in the Bulletin board.</a:t>
            </a:r>
          </a:p>
          <a:p>
            <a:r>
              <a:rPr lang="en-US" dirty="0" smtClean="0"/>
              <a:t>Paper votes may be tallied according to policy.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8473" y="4646717"/>
            <a:ext cx="2061054" cy="141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72" y="4700588"/>
            <a:ext cx="1021002" cy="1145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4491" y="4517105"/>
            <a:ext cx="2971800" cy="1670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 descr="http://icons.iconarchive.com/icons/media-design/hydropro-v2/512/Folder-icon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5464998"/>
            <a:ext cx="762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iconhot.com/icon/png/devine/256/list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527" y="4490511"/>
            <a:ext cx="762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80917" y="4038600"/>
            <a:ext cx="4157220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1041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48148E-6 L 0.21753 0.008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68" y="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33333E-6 L 0.26233 0.0229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08" y="113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L 0.275 -0.0081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50" y="-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Auditing the machine (“cast as intended”):</a:t>
            </a:r>
          </a:p>
          <a:p>
            <a:pPr lvl="1"/>
            <a:r>
              <a:rPr lang="en-US" dirty="0" smtClean="0"/>
              <a:t>Audit by users using Android application.</a:t>
            </a:r>
          </a:p>
          <a:p>
            <a:pPr lvl="1"/>
            <a:r>
              <a:rPr lang="en-US" dirty="0" smtClean="0"/>
              <a:t>Random audit by designated auditors.</a:t>
            </a:r>
          </a:p>
          <a:p>
            <a:r>
              <a:rPr lang="en-US" dirty="0" smtClean="0"/>
              <a:t>Auditing the bulletin board.</a:t>
            </a:r>
          </a:p>
          <a:p>
            <a:pPr lvl="1"/>
            <a:r>
              <a:rPr lang="en-US" dirty="0" smtClean="0"/>
              <a:t>Android application.</a:t>
            </a:r>
          </a:p>
          <a:p>
            <a:r>
              <a:rPr lang="en-US" dirty="0" smtClean="0"/>
              <a:t>Validation of </a:t>
            </a:r>
            <a:r>
              <a:rPr lang="en-US" dirty="0" err="1" smtClean="0"/>
              <a:t>mixnet</a:t>
            </a:r>
            <a:r>
              <a:rPr lang="en-US" dirty="0" smtClean="0"/>
              <a:t> proofs of correctness:</a:t>
            </a:r>
          </a:p>
          <a:p>
            <a:pPr lvl="1"/>
            <a:r>
              <a:rPr lang="en-US" dirty="0" smtClean="0"/>
              <a:t>Built-in verifier.</a:t>
            </a:r>
          </a:p>
          <a:p>
            <a:pPr lvl="1"/>
            <a:r>
              <a:rPr lang="en-US" dirty="0" smtClean="0"/>
              <a:t>2 Independent verifiers.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2209800"/>
            <a:ext cx="890587" cy="2072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928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1"/>
          <p:cNvSpPr txBox="1">
            <a:spLocks noChangeArrowheads="1"/>
          </p:cNvSpPr>
          <p:nvPr/>
        </p:nvSpPr>
        <p:spPr bwMode="auto">
          <a:xfrm>
            <a:off x="722313" y="4406900"/>
            <a:ext cx="77724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722313" y="2438400"/>
            <a:ext cx="7772400" cy="15001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b"/>
          <a:lstStyle>
            <a:lvl1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1pPr>
            <a:lvl2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2pPr>
            <a:lvl3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3pPr>
            <a:lvl4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4pPr>
            <a:lvl5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pPr>
              <a:spcBef>
                <a:spcPts val="11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4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Electronic voting in Israel</a:t>
            </a:r>
            <a:endParaRPr lang="en-US" sz="4400" dirty="0">
              <a:solidFill>
                <a:srgbClr val="0D0D0D"/>
              </a:solidFill>
              <a:latin typeface="+mj-lt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9374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 dirty="0" smtClean="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Verification (manual)</a:t>
            </a:r>
            <a:endParaRPr lang="en-US" sz="4400" dirty="0">
              <a:solidFill>
                <a:srgbClr val="FFFFFF"/>
              </a:solidFill>
              <a:latin typeface="Calibri" pitchFamily="34" charset="0"/>
              <a:cs typeface="ＭＳ Ｐゴシック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 l="13564" r="16399" b="12154"/>
          <a:stretch>
            <a:fillRect/>
          </a:stretch>
        </p:blipFill>
        <p:spPr bwMode="auto">
          <a:xfrm>
            <a:off x="3886200" y="1676400"/>
            <a:ext cx="5054810" cy="396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394857"/>
            <a:ext cx="2390775" cy="2514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Line 8"/>
          <p:cNvSpPr>
            <a:spLocks noChangeShapeType="1"/>
          </p:cNvSpPr>
          <p:nvPr/>
        </p:nvSpPr>
        <p:spPr bwMode="auto">
          <a:xfrm flipV="1">
            <a:off x="3124200" y="3647623"/>
            <a:ext cx="685800" cy="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 bwMode="auto">
          <a:xfrm>
            <a:off x="1371600" y="4310743"/>
            <a:ext cx="685800" cy="56605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23362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 dirty="0" smtClean="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Verification (phone)</a:t>
            </a:r>
            <a:endParaRPr lang="en-US" sz="4400" dirty="0">
              <a:solidFill>
                <a:srgbClr val="FFFFFF"/>
              </a:solidFill>
              <a:latin typeface="Calibri" pitchFamily="34" charset="0"/>
              <a:cs typeface="ＭＳ Ｐゴシック"/>
            </a:endParaRPr>
          </a:p>
        </p:txBody>
      </p:sp>
      <p:pic>
        <p:nvPicPr>
          <p:cNvPr id="2050" name="Picture 2" descr="C:\Users\Ben\Downloads\More Wombat photos\IMAG00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10" y="1634613"/>
            <a:ext cx="2574990" cy="430049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 l="13564" r="16399" b="12154"/>
          <a:stretch>
            <a:fillRect/>
          </a:stretch>
        </p:blipFill>
        <p:spPr bwMode="auto">
          <a:xfrm>
            <a:off x="3886200" y="1676400"/>
            <a:ext cx="5054810" cy="396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Line 8"/>
          <p:cNvSpPr>
            <a:spLocks noChangeShapeType="1"/>
          </p:cNvSpPr>
          <p:nvPr/>
        </p:nvSpPr>
        <p:spPr bwMode="auto">
          <a:xfrm flipV="1">
            <a:off x="3124200" y="3647623"/>
            <a:ext cx="685800" cy="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6066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Behind the scenes</a:t>
            </a:r>
          </a:p>
        </p:txBody>
      </p:sp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341313" indent="-341313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1pPr>
            <a:lvl2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2pPr>
            <a:lvl3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3pPr>
            <a:lvl4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4pPr>
            <a:lvl5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pPr marL="0" inden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2800" b="1" dirty="0" smtClean="0">
                <a:latin typeface="Calibri" pitchFamily="32" charset="0"/>
                <a:cs typeface="+mn-cs"/>
              </a:rPr>
              <a:t>Auditing the booth: </a:t>
            </a:r>
            <a:r>
              <a:rPr lang="en-US" sz="2800" dirty="0" smtClean="0">
                <a:latin typeface="Calibri" pitchFamily="32" charset="0"/>
                <a:cs typeface="+mn-cs"/>
              </a:rPr>
              <a:t>cast-or-audit</a:t>
            </a:r>
            <a:endParaRPr lang="en-US" sz="2800" dirty="0">
              <a:latin typeface="Calibri" pitchFamily="32" charset="0"/>
              <a:cs typeface="+mn-cs"/>
            </a:endParaRPr>
          </a:p>
          <a:p>
            <a:pPr>
              <a:spcBef>
                <a:spcPts val="700"/>
              </a:spcBef>
              <a:defRPr/>
            </a:pPr>
            <a:r>
              <a:rPr lang="en-US" sz="3200" dirty="0">
                <a:latin typeface="Calibri" pitchFamily="32" charset="0"/>
                <a:cs typeface="+mn-cs"/>
              </a:rPr>
              <a:t>				</a:t>
            </a:r>
          </a:p>
          <a:p>
            <a:pPr>
              <a:spcBef>
                <a:spcPts val="800"/>
              </a:spcBef>
              <a:defRPr/>
            </a:pPr>
            <a:endParaRPr lang="en-US" sz="3200" dirty="0">
              <a:latin typeface="Calibri" pitchFamily="32" charset="0"/>
              <a:cs typeface="+mn-cs"/>
            </a:endParaRPr>
          </a:p>
          <a:p>
            <a:pPr>
              <a:spcBef>
                <a:spcPts val="800"/>
              </a:spcBef>
              <a:defRPr/>
            </a:pPr>
            <a:endParaRPr lang="en-US" sz="3200" dirty="0">
              <a:latin typeface="Calibri" pitchFamily="32" charset="0"/>
              <a:cs typeface="+mn-cs"/>
            </a:endParaRPr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0706" y="2355850"/>
            <a:ext cx="2219098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4"/>
          <a:srcRect l="34459" t="39182" r="24615" b="14693"/>
          <a:stretch>
            <a:fillRect/>
          </a:stretch>
        </p:blipFill>
        <p:spPr bwMode="auto">
          <a:xfrm>
            <a:off x="1311275" y="3413125"/>
            <a:ext cx="758825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73229" y="4488261"/>
            <a:ext cx="2026426" cy="1629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0706" y="4490812"/>
            <a:ext cx="2219098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73228" y="2369457"/>
            <a:ext cx="2040454" cy="1581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0" name="Line 8"/>
          <p:cNvSpPr>
            <a:spLocks noChangeShapeType="1"/>
          </p:cNvSpPr>
          <p:nvPr/>
        </p:nvSpPr>
        <p:spPr bwMode="auto">
          <a:xfrm flipV="1">
            <a:off x="2971800" y="3157536"/>
            <a:ext cx="685800" cy="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 flipV="1">
            <a:off x="2974521" y="5297487"/>
            <a:ext cx="685800" cy="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Picture 2" descr="C:\Users\Ben\Downloads\More Wombat photos\IMAG005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0" y="3733800"/>
            <a:ext cx="1733550" cy="289520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Line 8"/>
          <p:cNvSpPr>
            <a:spLocks noChangeShapeType="1"/>
          </p:cNvSpPr>
          <p:nvPr/>
        </p:nvSpPr>
        <p:spPr bwMode="auto">
          <a:xfrm flipV="1">
            <a:off x="6019800" y="5294087"/>
            <a:ext cx="685800" cy="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Behind the scenes</a:t>
            </a:r>
          </a:p>
        </p:txBody>
      </p:sp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29225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341313" indent="-341313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1pPr>
            <a:lvl2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2pPr>
            <a:lvl3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3pPr>
            <a:lvl4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4pPr>
            <a:lvl5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pPr marL="0" inden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2800" b="1" dirty="0">
                <a:latin typeface="Calibri" pitchFamily="32" charset="0"/>
                <a:cs typeface="+mn-cs"/>
              </a:rPr>
              <a:t>Auditing the booth: </a:t>
            </a:r>
            <a:r>
              <a:rPr lang="en-US" sz="2800" dirty="0" smtClean="0">
                <a:latin typeface="Calibri" pitchFamily="32" charset="0"/>
                <a:cs typeface="+mn-cs"/>
              </a:rPr>
              <a:t>cast-or-audit</a:t>
            </a:r>
            <a:endParaRPr lang="en-US" sz="2800" dirty="0">
              <a:latin typeface="Calibri" pitchFamily="32" charset="0"/>
              <a:cs typeface="+mn-cs"/>
            </a:endParaRPr>
          </a:p>
          <a:p>
            <a:pPr marL="0" inden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900" dirty="0">
              <a:latin typeface="Calibri" pitchFamily="32" charset="0"/>
              <a:cs typeface="+mn-cs"/>
            </a:endParaRPr>
          </a:p>
          <a:p>
            <a:pPr marL="0" inden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2800" b="1" dirty="0" smtClean="0">
                <a:latin typeface="Calibri" pitchFamily="32" charset="0"/>
                <a:cs typeface="+mn-cs"/>
              </a:rPr>
              <a:t>Auditing the tally: </a:t>
            </a:r>
            <a:r>
              <a:rPr lang="en-US" sz="2800" dirty="0" smtClean="0">
                <a:latin typeface="Calibri" pitchFamily="32" charset="0"/>
                <a:cs typeface="+mn-cs"/>
              </a:rPr>
              <a:t>Verifiable </a:t>
            </a:r>
            <a:r>
              <a:rPr lang="en-US" sz="2800" dirty="0" err="1" smtClean="0">
                <a:latin typeface="Calibri" pitchFamily="32" charset="0"/>
                <a:cs typeface="+mn-cs"/>
              </a:rPr>
              <a:t>Mixnet</a:t>
            </a:r>
            <a:endParaRPr lang="en-US" sz="2800" dirty="0">
              <a:latin typeface="Calibri" pitchFamily="32" charset="0"/>
              <a:cs typeface="+mn-cs"/>
            </a:endParaRPr>
          </a:p>
          <a:p>
            <a:pPr>
              <a:spcBef>
                <a:spcPts val="700"/>
              </a:spcBef>
              <a:defRPr/>
            </a:pPr>
            <a:endParaRPr lang="en-US" sz="2800" dirty="0">
              <a:latin typeface="Calibri" pitchFamily="32" charset="0"/>
              <a:cs typeface="+mn-cs"/>
            </a:endParaRPr>
          </a:p>
        </p:txBody>
      </p:sp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3620181"/>
            <a:ext cx="3803650" cy="2605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352800"/>
            <a:ext cx="3479449" cy="30248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Line 8"/>
          <p:cNvSpPr>
            <a:spLocks noChangeShapeType="1"/>
          </p:cNvSpPr>
          <p:nvPr/>
        </p:nvSpPr>
        <p:spPr bwMode="auto">
          <a:xfrm flipV="1">
            <a:off x="3886200" y="4938712"/>
            <a:ext cx="685800" cy="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22238"/>
            <a:ext cx="5562600" cy="1433513"/>
          </a:xfrm>
        </p:spPr>
        <p:txBody>
          <a:bodyPr/>
          <a:lstStyle/>
          <a:p>
            <a:r>
              <a:rPr lang="en-US" dirty="0" smtClean="0"/>
              <a:t>Elections with Wombat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486400" cy="4525963"/>
          </a:xfrm>
        </p:spPr>
        <p:txBody>
          <a:bodyPr/>
          <a:lstStyle/>
          <a:p>
            <a:r>
              <a:rPr lang="en-US" dirty="0" smtClean="0"/>
              <a:t>IDC Student council elections: May 17-19 2011</a:t>
            </a:r>
          </a:p>
          <a:p>
            <a:endParaRPr lang="en-US" dirty="0" smtClean="0"/>
          </a:p>
          <a:p>
            <a:r>
              <a:rPr lang="en-US" dirty="0" err="1" smtClean="0"/>
              <a:t>Meretz</a:t>
            </a:r>
            <a:r>
              <a:rPr lang="en-US" dirty="0" smtClean="0"/>
              <a:t> party chairman: February 7, 2012</a:t>
            </a:r>
          </a:p>
          <a:p>
            <a:endParaRPr lang="en-US" dirty="0" smtClean="0"/>
          </a:p>
          <a:p>
            <a:r>
              <a:rPr lang="en-US" dirty="0" smtClean="0"/>
              <a:t>IDC Student council elections: May 21-23 2012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1676400"/>
            <a:ext cx="2647270" cy="1585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3261545"/>
            <a:ext cx="2647270" cy="1764847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2200" y="5023675"/>
            <a:ext cx="2647270" cy="158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1583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IDC 2011 Elections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</a:t>
            </a:r>
            <a:r>
              <a:rPr lang="en-US" dirty="0" smtClean="0"/>
              <a:t>on-profit college with ~6000 students.</a:t>
            </a:r>
          </a:p>
          <a:p>
            <a:r>
              <a:rPr lang="en-US" dirty="0" smtClean="0"/>
              <a:t>28 different races.</a:t>
            </a:r>
          </a:p>
          <a:p>
            <a:r>
              <a:rPr lang="en-US" dirty="0" smtClean="0"/>
              <a:t>Students eligible to vote on multiple races.</a:t>
            </a:r>
          </a:p>
          <a:p>
            <a:r>
              <a:rPr lang="en-US" dirty="0" smtClean="0"/>
              <a:t>2097 students voted.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4343400"/>
            <a:ext cx="3866470" cy="2315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7982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Voting took 1-2 minutes:</a:t>
            </a:r>
          </a:p>
          <a:p>
            <a:pPr lvl="1"/>
            <a:r>
              <a:rPr lang="en-US" dirty="0" smtClean="0"/>
              <a:t>30 Seconds for voter identification</a:t>
            </a:r>
          </a:p>
          <a:p>
            <a:pPr lvl="1"/>
            <a:r>
              <a:rPr lang="en-US" dirty="0" smtClean="0"/>
              <a:t>30 Seconds for scanning the ballot</a:t>
            </a:r>
          </a:p>
          <a:p>
            <a:r>
              <a:rPr lang="en-US" dirty="0" smtClean="0"/>
              <a:t>579 voters verified ballot at bulletin board</a:t>
            </a:r>
          </a:p>
          <a:p>
            <a:pPr lvl="1"/>
            <a:r>
              <a:rPr lang="en-US" dirty="0" smtClean="0"/>
              <a:t>Students encouraged to verify with a coveted prize</a:t>
            </a:r>
          </a:p>
          <a:p>
            <a:pPr lvl="1"/>
            <a:r>
              <a:rPr lang="en-US" dirty="0" smtClean="0"/>
              <a:t>(2 x faculty parking spots).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50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Questionnaire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403 students answered an on-line survey.</a:t>
            </a:r>
          </a:p>
          <a:p>
            <a:r>
              <a:rPr lang="en-US" dirty="0" smtClean="0"/>
              <a:t>78 answered a random exit survey.</a:t>
            </a:r>
          </a:p>
          <a:p>
            <a:pPr lvl="1"/>
            <a:r>
              <a:rPr lang="en-US" dirty="0" smtClean="0"/>
              <a:t>Students encouraged to answer by offering prize.</a:t>
            </a:r>
          </a:p>
          <a:p>
            <a:r>
              <a:rPr lang="en-US" dirty="0" smtClean="0"/>
              <a:t>High levels of voter satisfaction and confidence.</a:t>
            </a:r>
          </a:p>
          <a:p>
            <a:r>
              <a:rPr lang="en-US" dirty="0" smtClean="0"/>
              <a:t>The processes of folding ballots and validating votes should be improved.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096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Questionnaire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4525963"/>
          </a:xfrm>
        </p:spPr>
        <p:txBody>
          <a:bodyPr/>
          <a:lstStyle/>
          <a:p>
            <a:r>
              <a:rPr lang="en-US" dirty="0" smtClean="0"/>
              <a:t>“How </a:t>
            </a:r>
            <a:r>
              <a:rPr lang="en-US" dirty="0"/>
              <a:t>satisfied are you with your voting experience</a:t>
            </a:r>
            <a:r>
              <a:rPr lang="en-US" dirty="0" smtClean="0"/>
              <a:t>?”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“</a:t>
            </a:r>
            <a:r>
              <a:rPr lang="en-US" dirty="0"/>
              <a:t>The Voting Process Was Clear and </a:t>
            </a:r>
            <a:r>
              <a:rPr lang="en-US" dirty="0" smtClean="0"/>
              <a:t>Simple”</a:t>
            </a:r>
          </a:p>
          <a:p>
            <a:endParaRPr lang="en-US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3677399"/>
              </p:ext>
            </p:extLst>
          </p:nvPr>
        </p:nvGraphicFramePr>
        <p:xfrm>
          <a:off x="914400" y="2362200"/>
          <a:ext cx="7391400" cy="175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7767677"/>
              </p:ext>
            </p:extLst>
          </p:nvPr>
        </p:nvGraphicFramePr>
        <p:xfrm>
          <a:off x="914400" y="4800600"/>
          <a:ext cx="7391400" cy="190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151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Meretz</a:t>
            </a:r>
            <a:r>
              <a:rPr lang="en-US" dirty="0" smtClean="0"/>
              <a:t> Party Leader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Party leader elected by party council consisting of 950 representatives.</a:t>
            </a:r>
          </a:p>
          <a:p>
            <a:r>
              <a:rPr lang="en-US" dirty="0" smtClean="0"/>
              <a:t>Highly diverse set of voters:</a:t>
            </a:r>
          </a:p>
          <a:p>
            <a:pPr lvl="1"/>
            <a:r>
              <a:rPr lang="en-US" dirty="0" smtClean="0"/>
              <a:t>Age (many over 50), gender, education, ethnicity…</a:t>
            </a:r>
          </a:p>
          <a:p>
            <a:r>
              <a:rPr lang="en-US" dirty="0" smtClean="0"/>
              <a:t>830 (88%) voted.</a:t>
            </a:r>
          </a:p>
          <a:p>
            <a:r>
              <a:rPr lang="en-US" dirty="0" smtClean="0"/>
              <a:t>23 voters verified</a:t>
            </a:r>
            <a:br>
              <a:rPr lang="en-US" dirty="0" smtClean="0"/>
            </a:br>
            <a:r>
              <a:rPr lang="en-US" dirty="0" smtClean="0"/>
              <a:t>their vote.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962400"/>
            <a:ext cx="4351379" cy="290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25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 dirty="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The Israeli System</a:t>
            </a:r>
          </a:p>
        </p:txBody>
      </p:sp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2357438"/>
            <a:ext cx="3540125" cy="265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43138" y="3276600"/>
            <a:ext cx="3319462" cy="265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1275" y="2205038"/>
            <a:ext cx="3217863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7900" y="2924175"/>
            <a:ext cx="3643313" cy="272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028395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IDC 2012 Elections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2120 Students voted.</a:t>
            </a:r>
          </a:p>
          <a:p>
            <a:r>
              <a:rPr lang="en-US" dirty="0" smtClean="0"/>
              <a:t>Only 16 students checked their votes.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800" y="3563645"/>
            <a:ext cx="5085670" cy="3045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2010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Difficulties &amp; Lessons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Technical difficulties:</a:t>
            </a:r>
          </a:p>
          <a:p>
            <a:pPr lvl="1"/>
            <a:r>
              <a:rPr lang="en-US" dirty="0" smtClean="0"/>
              <a:t>Electricity power loss.</a:t>
            </a:r>
          </a:p>
          <a:p>
            <a:pPr lvl="1"/>
            <a:r>
              <a:rPr lang="en-US" dirty="0" smtClean="0"/>
              <a:t>Printer hanging.</a:t>
            </a:r>
          </a:p>
          <a:p>
            <a:r>
              <a:rPr lang="en-US" dirty="0" smtClean="0"/>
              <a:t>Difficulties in folding the ballot.</a:t>
            </a:r>
          </a:p>
          <a:p>
            <a:pPr lvl="1"/>
            <a:r>
              <a:rPr lang="en-US" dirty="0" smtClean="0"/>
              <a:t>Mitigated by volunteers instructing voters before entering the voting booth.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58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Pictures</a:t>
            </a:r>
          </a:p>
        </p:txBody>
      </p:sp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1600200"/>
            <a:ext cx="7577138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Pictures</a:t>
            </a:r>
          </a:p>
        </p:txBody>
      </p:sp>
      <p:sp>
        <p:nvSpPr>
          <p:cNvPr id="75778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0" y="1600200"/>
            <a:ext cx="8020050" cy="480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Pictures</a:t>
            </a:r>
          </a:p>
        </p:txBody>
      </p:sp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484313"/>
            <a:ext cx="8229600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Pictures</a:t>
            </a:r>
          </a:p>
        </p:txBody>
      </p:sp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pic>
        <p:nvPicPr>
          <p:cNvPr id="1026" name="Picture 2" descr="C:\Users\Ben\Downloads\More Wombat photos\IMAG01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42626"/>
            <a:ext cx="8153400" cy="4881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Pictures</a:t>
            </a:r>
          </a:p>
        </p:txBody>
      </p:sp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pic>
        <p:nvPicPr>
          <p:cNvPr id="2" name="Picture 2" descr="https://fbcdn-sphotos-a.akamaihd.net/hphotos-ak-ash3/395257_271391579601010_581575727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1219200"/>
            <a:ext cx="7239000" cy="542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34146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Pictures</a:t>
            </a:r>
          </a:p>
        </p:txBody>
      </p:sp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pic>
        <p:nvPicPr>
          <p:cNvPr id="2050" name="Picture 2" descr="https://fbcdn-sphotos-a.akamaihd.net/hphotos-ak-ash4/424080_271392089600959_1981914704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1205705"/>
            <a:ext cx="7086600" cy="531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34146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Pictures</a:t>
            </a:r>
          </a:p>
        </p:txBody>
      </p:sp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pic>
        <p:nvPicPr>
          <p:cNvPr id="3074" name="Picture 2" descr="https://fbcdn-sphotos-a.akamaihd.net/hphotos-ak-ash4/430481_271392132934288_403741204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658" y="1262855"/>
            <a:ext cx="6934200" cy="520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34146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Pictures</a:t>
            </a:r>
          </a:p>
        </p:txBody>
      </p:sp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pic>
        <p:nvPicPr>
          <p:cNvPr id="5122" name="Picture 2" descr="https://fbcdn-sphotos-a.akamaihd.net/hphotos-ak-ash4/420062_271392366267598_1711210638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852" y="1280652"/>
            <a:ext cx="6928463" cy="5196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34146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 dirty="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4 Years </a:t>
            </a:r>
            <a:r>
              <a:rPr lang="en-US" sz="4400" dirty="0" smtClean="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ago…</a:t>
            </a:r>
            <a:endParaRPr lang="en-US" sz="4400" dirty="0">
              <a:solidFill>
                <a:srgbClr val="FFFFFF"/>
              </a:solidFill>
              <a:latin typeface="Calibri" pitchFamily="34" charset="0"/>
              <a:cs typeface="ＭＳ Ｐゴシック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2997200"/>
            <a:ext cx="3355975" cy="212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AutoShape 3"/>
          <p:cNvSpPr>
            <a:spLocks noChangeArrowheads="1"/>
          </p:cNvSpPr>
          <p:nvPr/>
        </p:nvSpPr>
        <p:spPr bwMode="auto">
          <a:xfrm>
            <a:off x="4702175" y="1557338"/>
            <a:ext cx="3382963" cy="1943100"/>
          </a:xfrm>
          <a:prstGeom prst="cloudCallout">
            <a:avLst>
              <a:gd name="adj1" fmla="val -46843"/>
              <a:gd name="adj2" fmla="val 53514"/>
            </a:avLst>
          </a:prstGeom>
          <a:solidFill>
            <a:srgbClr val="2EA3F2"/>
          </a:solidFill>
          <a:ln w="9360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90000" tIns="46800" rIns="90000" bIns="46800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US" sz="2000" dirty="0">
                <a:solidFill>
                  <a:srgbClr val="FFFFFF"/>
                </a:solidFill>
                <a:latin typeface="Calibri" pitchFamily="32" charset="0"/>
                <a:ea typeface="ＭＳ Ｐゴシック" pitchFamily="32" charset="-128"/>
                <a:cs typeface="+mn-cs"/>
              </a:rPr>
              <a:t>Well, introducing computers will help us for sure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555875" y="5168900"/>
            <a:ext cx="33559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>
                <a:solidFill>
                  <a:srgbClr val="000000"/>
                </a:solidFill>
                <a:cs typeface="ＭＳ Ｐゴシック"/>
              </a:rPr>
              <a:t>* Meir Shitrit, Israel’s former Minister of Interior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Pictures</a:t>
            </a:r>
          </a:p>
        </p:txBody>
      </p:sp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pic>
        <p:nvPicPr>
          <p:cNvPr id="4100" name="Picture 4" descr="https://fbcdn-sphotos-a.akamaihd.net/hphotos-ak-ash4/421880_271392759600892_141205286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303" y="1219200"/>
            <a:ext cx="7069394" cy="5302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34146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Pictures</a:t>
            </a:r>
          </a:p>
        </p:txBody>
      </p:sp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pic>
        <p:nvPicPr>
          <p:cNvPr id="11266" name="Picture 2" descr="https://fbcdn-sphotos-a.akamaihd.net/hphotos-ak-ash4/403758_10150599204443128_887212296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28" y="1219199"/>
            <a:ext cx="7931943" cy="528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12635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Pictures</a:t>
            </a:r>
          </a:p>
        </p:txBody>
      </p:sp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pic>
        <p:nvPicPr>
          <p:cNvPr id="9218" name="Picture 2" descr="https://fbcdn-sphotos-a.akamaihd.net/hphotos-ak-snc7/422145_10150598777458128_1813468156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135" y="1267221"/>
            <a:ext cx="6827729" cy="5191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1980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Pictures</a:t>
            </a:r>
          </a:p>
        </p:txBody>
      </p:sp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pic>
        <p:nvPicPr>
          <p:cNvPr id="8194" name="Picture 2" descr="https://fbcdn-sphotos-a.akamaihd.net/hphotos-ak-ash4/428058_10150598778463128_1427014769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0" y="1295400"/>
            <a:ext cx="3581400" cy="5372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1980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Pictures</a:t>
            </a:r>
          </a:p>
        </p:txBody>
      </p:sp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pic>
        <p:nvPicPr>
          <p:cNvPr id="7170" name="Picture 2" descr="https://fbcdn-sphotos-a.akamaihd.net/hphotos-ak-ash4/427318_10150599189768128_613604132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498917"/>
            <a:ext cx="8077200" cy="472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1980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Pictures</a:t>
            </a:r>
          </a:p>
        </p:txBody>
      </p:sp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pic>
        <p:nvPicPr>
          <p:cNvPr id="6146" name="Picture 2" descr="https://fbcdn-sphotos-a.akamaihd.net/hphotos-ak-ash4/416919_10150599203018128_272010883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478" y="1333499"/>
            <a:ext cx="7589043" cy="5059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1980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Pictures</a:t>
            </a:r>
          </a:p>
        </p:txBody>
      </p:sp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pic>
        <p:nvPicPr>
          <p:cNvPr id="10242" name="Picture 2" descr="https://fbcdn-sphotos-a.akamaihd.net/hphotos-ak-ash4/423657_10150599204178128_758987769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10" y="1289920"/>
            <a:ext cx="7719780" cy="5146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80474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Pictures</a:t>
            </a:r>
          </a:p>
        </p:txBody>
      </p:sp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pic>
        <p:nvPicPr>
          <p:cNvPr id="12290" name="Picture 2" descr="https://fbcdn-sphotos-a.akamaihd.net/hphotos-ak-ash4/409037_10150599205623128_1555950219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989" y="1151372"/>
            <a:ext cx="7152022" cy="542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04157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Pictures</a:t>
            </a:r>
          </a:p>
        </p:txBody>
      </p:sp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474406" y="1600199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pic>
        <p:nvPicPr>
          <p:cNvPr id="13314" name="Picture 2" descr="https://fbcdn-sphotos-a.akamaihd.net/hphotos-ak-ash4/422602_10150599206018128_839743293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76" y="1190405"/>
            <a:ext cx="8018323" cy="534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015307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Pictures</a:t>
            </a:r>
          </a:p>
        </p:txBody>
      </p:sp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474406" y="1600199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pic>
        <p:nvPicPr>
          <p:cNvPr id="14338" name="Picture 2" descr="https://fbcdn-sphotos-a.akamaihd.net/hphotos-ak-ash4/417180_10150599213313128_75512136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05" y="1371519"/>
            <a:ext cx="7868402" cy="4983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80292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457200" y="-60325"/>
            <a:ext cx="533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000" dirty="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Not what we </a:t>
            </a:r>
            <a:r>
              <a:rPr lang="en-US" sz="4000" dirty="0" smtClean="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hoped for...</a:t>
            </a:r>
            <a:endParaRPr lang="en-US" sz="4000" dirty="0">
              <a:solidFill>
                <a:srgbClr val="FFFFFF"/>
              </a:solidFill>
              <a:latin typeface="Calibri" pitchFamily="34" charset="0"/>
              <a:cs typeface="ＭＳ Ｐゴシック"/>
            </a:endParaRPr>
          </a:p>
        </p:txBody>
      </p:sp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sz="2800" dirty="0">
                <a:solidFill>
                  <a:srgbClr val="000000"/>
                </a:solidFill>
                <a:latin typeface="+mn-lt"/>
                <a:cs typeface="Arial" pitchFamily="34" charset="0"/>
              </a:rPr>
              <a:t>The design process </a:t>
            </a:r>
            <a:r>
              <a:rPr lang="en-US" sz="2800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was </a:t>
            </a:r>
            <a:r>
              <a:rPr lang="en-US" sz="2800" dirty="0">
                <a:solidFill>
                  <a:srgbClr val="000000"/>
                </a:solidFill>
                <a:latin typeface="+mn-lt"/>
                <a:cs typeface="Arial" pitchFamily="34" charset="0"/>
              </a:rPr>
              <a:t>problematic:</a:t>
            </a:r>
          </a:p>
          <a:p>
            <a:pPr lvl="1"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sz="2800" dirty="0">
                <a:solidFill>
                  <a:srgbClr val="000000"/>
                </a:solidFill>
                <a:latin typeface="+mn-lt"/>
                <a:cs typeface="Arial" pitchFamily="34" charset="0"/>
              </a:rPr>
              <a:t>No public scrutiny</a:t>
            </a:r>
          </a:p>
          <a:p>
            <a:pPr lvl="1"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sz="2800" dirty="0">
                <a:solidFill>
                  <a:srgbClr val="000000"/>
                </a:solidFill>
                <a:latin typeface="+mn-lt"/>
                <a:cs typeface="Arial" pitchFamily="34" charset="0"/>
              </a:rPr>
              <a:t>No open design</a:t>
            </a:r>
          </a:p>
          <a:p>
            <a:pPr>
              <a:spcBef>
                <a:spcPts val="800"/>
              </a:spcBef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en-US" sz="2800" dirty="0">
              <a:solidFill>
                <a:srgbClr val="000000"/>
              </a:solidFill>
              <a:latin typeface="+mn-lt"/>
              <a:cs typeface="Arial" pitchFamily="34" charset="0"/>
            </a:endParaRPr>
          </a:p>
          <a:p>
            <a:pPr>
              <a:spcBef>
                <a:spcPts val="800"/>
              </a:spcBef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sz="2800" dirty="0">
                <a:solidFill>
                  <a:srgbClr val="000000"/>
                </a:solidFill>
                <a:latin typeface="+mn-lt"/>
                <a:cs typeface="Arial" pitchFamily="34" charset="0"/>
              </a:rPr>
              <a:t>And, the resulting system </a:t>
            </a:r>
            <a:r>
              <a:rPr lang="en-US" sz="2800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was </a:t>
            </a:r>
            <a:r>
              <a:rPr lang="en-US" sz="2800" dirty="0">
                <a:solidFill>
                  <a:srgbClr val="000000"/>
                </a:solidFill>
                <a:latin typeface="+mn-lt"/>
                <a:cs typeface="Arial" pitchFamily="34" charset="0"/>
              </a:rPr>
              <a:t>not satisfactory:</a:t>
            </a:r>
          </a:p>
          <a:p>
            <a:pPr lvl="1"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sz="2800" dirty="0">
                <a:solidFill>
                  <a:srgbClr val="000000"/>
                </a:solidFill>
                <a:latin typeface="+mn-lt"/>
                <a:cs typeface="Arial" pitchFamily="34" charset="0"/>
              </a:rPr>
              <a:t>No paper trail</a:t>
            </a:r>
          </a:p>
          <a:p>
            <a:pPr lvl="1"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sz="2800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No transparency</a:t>
            </a:r>
            <a:endParaRPr lang="en-US" sz="2800" dirty="0">
              <a:solidFill>
                <a:srgbClr val="000000"/>
              </a:solidFill>
              <a:latin typeface="+mn-lt"/>
              <a:cs typeface="Arial" pitchFamily="34" charset="0"/>
            </a:endParaRPr>
          </a:p>
          <a:p>
            <a:pPr lvl="1"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Char char="•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sz="2800" dirty="0">
                <a:solidFill>
                  <a:srgbClr val="000000"/>
                </a:solidFill>
                <a:latin typeface="+mn-lt"/>
                <a:cs typeface="Arial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3846566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1"/>
          <p:cNvSpPr txBox="1">
            <a:spLocks noChangeArrowheads="1"/>
          </p:cNvSpPr>
          <p:nvPr/>
        </p:nvSpPr>
        <p:spPr bwMode="auto">
          <a:xfrm>
            <a:off x="457200" y="212725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4400" dirty="0" smtClean="0">
                <a:solidFill>
                  <a:srgbClr val="FFFFFF"/>
                </a:solidFill>
                <a:latin typeface="Calibri" pitchFamily="34" charset="0"/>
                <a:cs typeface="ＭＳ Ｐゴシック"/>
              </a:rPr>
              <a:t>Website URL</a:t>
            </a:r>
            <a:endParaRPr lang="en-US" sz="4400" dirty="0">
              <a:solidFill>
                <a:srgbClr val="FFFFFF"/>
              </a:solidFill>
              <a:latin typeface="Calibri" pitchFamily="34" charset="0"/>
              <a:cs typeface="ＭＳ Ｐゴシック"/>
            </a:endParaRPr>
          </a:p>
        </p:txBody>
      </p:sp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474406" y="1600199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4400" dirty="0" smtClean="0">
                <a:solidFill>
                  <a:schemeClr val="tx1"/>
                </a:solidFill>
                <a:cs typeface="ＭＳ Ｐゴシック"/>
              </a:rPr>
              <a:t>http://www.wombat-voting.com</a:t>
            </a:r>
            <a:endParaRPr lang="en-US" sz="4400" dirty="0">
              <a:solidFill>
                <a:schemeClr val="tx1"/>
              </a:solidFill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3596326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1"/>
          <p:cNvSpPr txBox="1">
            <a:spLocks noChangeArrowheads="1"/>
          </p:cNvSpPr>
          <p:nvPr/>
        </p:nvSpPr>
        <p:spPr bwMode="auto">
          <a:xfrm>
            <a:off x="722313" y="4406900"/>
            <a:ext cx="77724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cs typeface="ＭＳ Ｐゴシック"/>
            </a:endParaRPr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722313" y="2438400"/>
            <a:ext cx="7772400" cy="15001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b"/>
          <a:lstStyle>
            <a:lvl1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1pPr>
            <a:lvl2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2pPr>
            <a:lvl3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3pPr>
            <a:lvl4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4pPr>
            <a:lvl5pPr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pPr>
              <a:spcBef>
                <a:spcPts val="11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4400" dirty="0" smtClean="0">
                <a:solidFill>
                  <a:srgbClr val="0D0D0D"/>
                </a:solidFill>
                <a:latin typeface="+mj-lt"/>
                <a:cs typeface="Courier New" pitchFamily="49" charset="0"/>
              </a:rPr>
              <a:t>Why is this so challenging?</a:t>
            </a:r>
            <a:endParaRPr lang="en-US" sz="4400" dirty="0">
              <a:solidFill>
                <a:srgbClr val="0D0D0D"/>
              </a:solidFill>
              <a:latin typeface="+mj-lt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4113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       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2050" name="Picture 2" descr="C:\Users\User\Documents\Bluetooth Exchange Folder\squa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155" y="1406013"/>
            <a:ext cx="6627103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38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/>
          <p:cNvCxnSpPr/>
          <p:nvPr/>
        </p:nvCxnSpPr>
        <p:spPr bwMode="auto">
          <a:xfrm flipH="1">
            <a:off x="7360920" y="3657600"/>
            <a:ext cx="822960" cy="0"/>
          </a:xfrm>
          <a:prstGeom prst="line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-122238"/>
            <a:ext cx="5410200" cy="1433513"/>
          </a:xfrm>
        </p:spPr>
        <p:txBody>
          <a:bodyPr/>
          <a:lstStyle/>
          <a:p>
            <a:r>
              <a:rPr lang="en-US" dirty="0" smtClean="0"/>
              <a:t>Secrecy vs. Verifiability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 bwMode="auto">
          <a:xfrm>
            <a:off x="381000" y="3124200"/>
            <a:ext cx="2438400" cy="1219200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2" charset="-128"/>
            </a:endParaRPr>
          </a:p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2" charset="-128"/>
              </a:rPr>
              <a:t>Voting system</a:t>
            </a:r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3048000" y="3733800"/>
            <a:ext cx="1449174" cy="0"/>
          </a:xfrm>
          <a:prstGeom prst="straightConnector1">
            <a:avLst/>
          </a:prstGeom>
          <a:solidFill>
            <a:srgbClr val="00B8FF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TextBox 5"/>
          <p:cNvSpPr txBox="1"/>
          <p:nvPr/>
        </p:nvSpPr>
        <p:spPr>
          <a:xfrm>
            <a:off x="3095828" y="3733800"/>
            <a:ext cx="14013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convince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4837176" y="3063240"/>
            <a:ext cx="365760" cy="365760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st="25400" dir="5160000" algn="ctr" rotWithShape="0">
              <a:schemeClr val="bg2">
                <a:alpha val="65000"/>
              </a:scheme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cxnSp>
        <p:nvCxnSpPr>
          <p:cNvPr id="14" name="Straight Connector 13"/>
          <p:cNvCxnSpPr/>
          <p:nvPr/>
        </p:nvCxnSpPr>
        <p:spPr bwMode="auto">
          <a:xfrm>
            <a:off x="5023482" y="3429000"/>
            <a:ext cx="0" cy="640080"/>
          </a:xfrm>
          <a:prstGeom prst="line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Straight Connector 16"/>
          <p:cNvCxnSpPr/>
          <p:nvPr/>
        </p:nvCxnSpPr>
        <p:spPr bwMode="auto">
          <a:xfrm flipH="1">
            <a:off x="4617720" y="3657600"/>
            <a:ext cx="822960" cy="0"/>
          </a:xfrm>
          <a:prstGeom prst="line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Connector 21"/>
          <p:cNvCxnSpPr/>
          <p:nvPr/>
        </p:nvCxnSpPr>
        <p:spPr bwMode="auto">
          <a:xfrm>
            <a:off x="5023482" y="4069080"/>
            <a:ext cx="287594" cy="579120"/>
          </a:xfrm>
          <a:prstGeom prst="line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Straight Connector 22"/>
          <p:cNvCxnSpPr/>
          <p:nvPr/>
        </p:nvCxnSpPr>
        <p:spPr bwMode="auto">
          <a:xfrm flipH="1">
            <a:off x="4701476" y="4069080"/>
            <a:ext cx="304800" cy="579120"/>
          </a:xfrm>
          <a:prstGeom prst="line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TextBox 30"/>
          <p:cNvSpPr txBox="1"/>
          <p:nvPr/>
        </p:nvSpPr>
        <p:spPr>
          <a:xfrm>
            <a:off x="4495800" y="4658380"/>
            <a:ext cx="10438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Alice</a:t>
            </a:r>
            <a:endParaRPr 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6" name="Straight Arrow Connector 35"/>
          <p:cNvCxnSpPr/>
          <p:nvPr/>
        </p:nvCxnSpPr>
        <p:spPr bwMode="auto">
          <a:xfrm>
            <a:off x="5562600" y="3733800"/>
            <a:ext cx="959187" cy="0"/>
          </a:xfrm>
          <a:prstGeom prst="straightConnector1">
            <a:avLst/>
          </a:prstGeom>
          <a:solidFill>
            <a:srgbClr val="00B8FF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" name="Straight Connector 39"/>
          <p:cNvCxnSpPr/>
          <p:nvPr/>
        </p:nvCxnSpPr>
        <p:spPr bwMode="auto">
          <a:xfrm>
            <a:off x="7789606" y="3409335"/>
            <a:ext cx="0" cy="640080"/>
          </a:xfrm>
          <a:prstGeom prst="line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" name="Straight Connector 41"/>
          <p:cNvCxnSpPr/>
          <p:nvPr/>
        </p:nvCxnSpPr>
        <p:spPr bwMode="auto">
          <a:xfrm>
            <a:off x="7789606" y="4049415"/>
            <a:ext cx="287594" cy="579120"/>
          </a:xfrm>
          <a:prstGeom prst="line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3" name="Straight Connector 42"/>
          <p:cNvCxnSpPr/>
          <p:nvPr/>
        </p:nvCxnSpPr>
        <p:spPr bwMode="auto">
          <a:xfrm flipH="1">
            <a:off x="7467600" y="4049415"/>
            <a:ext cx="304800" cy="579120"/>
          </a:xfrm>
          <a:prstGeom prst="line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4" name="TextBox 43"/>
          <p:cNvSpPr txBox="1"/>
          <p:nvPr/>
        </p:nvSpPr>
        <p:spPr>
          <a:xfrm>
            <a:off x="6324600" y="4638715"/>
            <a:ext cx="2783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Carl </a:t>
            </a:r>
            <a:r>
              <a:rPr lang="en-US" sz="2800" dirty="0" smtClean="0">
                <a:solidFill>
                  <a:schemeClr val="tx1"/>
                </a:solidFill>
              </a:rPr>
              <a:t>the coercer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339" name="&quot;No&quot; Symbol 14338"/>
          <p:cNvSpPr/>
          <p:nvPr/>
        </p:nvSpPr>
        <p:spPr bwMode="auto">
          <a:xfrm>
            <a:off x="6553200" y="3291840"/>
            <a:ext cx="914400" cy="914400"/>
          </a:xfrm>
          <a:prstGeom prst="noSmoking">
            <a:avLst>
              <a:gd name="adj" fmla="val 13339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7589520" y="3048000"/>
            <a:ext cx="365760" cy="365760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st="25400" dir="5160000" algn="ctr" rotWithShape="0">
              <a:schemeClr val="bg2">
                <a:alpha val="65000"/>
              </a:scheme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3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048484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14339" grpId="0" animBg="1"/>
      <p:bldP spid="2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alibri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ＭＳ Ｐゴシック" pitchFamily="3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ＭＳ Ｐゴシック" pitchFamily="32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7924</TotalTime>
  <Words>764</Words>
  <Application>Microsoft Office PowerPoint</Application>
  <PresentationFormat>On-screen Show (4:3)</PresentationFormat>
  <Paragraphs>267</Paragraphs>
  <Slides>60</Slides>
  <Notes>41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1" baseType="lpstr">
      <vt:lpstr>Office Theme</vt:lpstr>
      <vt:lpstr>Wombat Voting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Secrecy vs. Verifiability</vt:lpstr>
      <vt:lpstr>Desired Properties</vt:lpstr>
      <vt:lpstr>1892 - Australian Ballot</vt:lpstr>
      <vt:lpstr>PowerPoint Presentation</vt:lpstr>
      <vt:lpstr>PowerPoint Presentation</vt:lpstr>
      <vt:lpstr>PowerPoint Presentation</vt:lpstr>
      <vt:lpstr>Main Features</vt:lpstr>
      <vt:lpstr>Objectives</vt:lpstr>
      <vt:lpstr>Public Ballots</vt:lpstr>
      <vt:lpstr>Encrypted Public Ballots</vt:lpstr>
      <vt:lpstr>System components</vt:lpstr>
      <vt:lpstr>PowerPoint Presentation</vt:lpstr>
      <vt:lpstr>Voting Booth</vt:lpstr>
      <vt:lpstr>PowerPoint Presentation</vt:lpstr>
      <vt:lpstr>Website (Hebrew)</vt:lpstr>
      <vt:lpstr>Website (English)</vt:lpstr>
      <vt:lpstr>Elections set-up</vt:lpstr>
      <vt:lpstr>Voting</vt:lpstr>
      <vt:lpstr>PowerPoint Presentation</vt:lpstr>
      <vt:lpstr>Tallying</vt:lpstr>
      <vt:lpstr>Auditing</vt:lpstr>
      <vt:lpstr>PowerPoint Presentation</vt:lpstr>
      <vt:lpstr>PowerPoint Presentation</vt:lpstr>
      <vt:lpstr>PowerPoint Presentation</vt:lpstr>
      <vt:lpstr>PowerPoint Presentation</vt:lpstr>
      <vt:lpstr>Elections with Wombat</vt:lpstr>
      <vt:lpstr>IDC 2011 Elections</vt:lpstr>
      <vt:lpstr>Some Statistics</vt:lpstr>
      <vt:lpstr>Questionnaire</vt:lpstr>
      <vt:lpstr>Questionnaire</vt:lpstr>
      <vt:lpstr>Meretz Party Leader</vt:lpstr>
      <vt:lpstr>IDC 2012 Elections</vt:lpstr>
      <vt:lpstr>Difficulties &amp; Lessons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Natalie Levy</dc:creator>
  <cp:lastModifiedBy>alon</cp:lastModifiedBy>
  <cp:revision>293</cp:revision>
  <cp:lastPrinted>1601-01-01T00:00:00Z</cp:lastPrinted>
  <dcterms:created xsi:type="dcterms:W3CDTF">2011-06-13T18:30:10Z</dcterms:created>
  <dcterms:modified xsi:type="dcterms:W3CDTF">2012-07-29T09:58:31Z</dcterms:modified>
</cp:coreProperties>
</file>