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8" r:id="rId3"/>
    <p:sldId id="261" r:id="rId4"/>
    <p:sldId id="264" r:id="rId5"/>
    <p:sldId id="311" r:id="rId6"/>
    <p:sldId id="297" r:id="rId7"/>
    <p:sldId id="267" r:id="rId8"/>
    <p:sldId id="268" r:id="rId9"/>
    <p:sldId id="304" r:id="rId10"/>
    <p:sldId id="301" r:id="rId11"/>
    <p:sldId id="305" r:id="rId12"/>
    <p:sldId id="306" r:id="rId13"/>
    <p:sldId id="271" r:id="rId14"/>
    <p:sldId id="303" r:id="rId15"/>
    <p:sldId id="309" r:id="rId16"/>
    <p:sldId id="310" r:id="rId17"/>
    <p:sldId id="308" r:id="rId18"/>
    <p:sldId id="281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6B5F"/>
    <a:srgbClr val="B8A3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78" autoAdjust="0"/>
  </p:normalViewPr>
  <p:slideViewPr>
    <p:cSldViewPr>
      <p:cViewPr>
        <p:scale>
          <a:sx n="60" d="100"/>
          <a:sy n="60" d="100"/>
        </p:scale>
        <p:origin x="-109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FCCD-F9E0-4DDA-8FF5-94C237AC84D2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4BA34-18D8-403E-909A-463F9DBB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CDDE2-7986-4C83-B909-D79CA8DEE16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nternational Workshop on Requirements Engineering for Electronic Voting Systems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BA34-18D8-403E-909A-463F9DBBAA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BA34-18D8-403E-909A-463F9DBBAA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BA34-18D8-403E-909A-463F9DBBAA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BA34-18D8-403E-909A-463F9DBBAA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BA34-18D8-403E-909A-463F9DBBAA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8269"/>
            <a:ext cx="7772400" cy="1470025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Towards Open Vote verification Method in E-Voting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6096000"/>
            <a:ext cx="2969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Ali </a:t>
            </a:r>
            <a:r>
              <a:rPr lang="en-US" sz="16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Fawzi</a:t>
            </a:r>
            <a:r>
              <a:rPr lang="en-US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Najm</a:t>
            </a:r>
            <a:r>
              <a:rPr lang="en-US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Al-</a:t>
            </a:r>
            <a:r>
              <a:rPr lang="en-US" sz="16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Shammari</a:t>
            </a:r>
            <a:endParaRPr lang="en-US" sz="16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1387366"/>
            <a:ext cx="8610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36158" y="6096000"/>
            <a:ext cx="140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17’th July2012</a:t>
            </a:r>
            <a:endParaRPr lang="en-US" sz="16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1200" dirty="0"/>
          </a:p>
        </p:txBody>
      </p:sp>
      <p:pic>
        <p:nvPicPr>
          <p:cNvPr id="7" name="Picture 6" descr="080801-unibz-logo-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646852"/>
            <a:ext cx="1905000" cy="67934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2667000"/>
            <a:ext cx="7772400" cy="14700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pic>
        <p:nvPicPr>
          <p:cNvPr id="23556" name="Picture 4" descr="http://www.ict4sa.org/samo/images/ict4g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734818"/>
            <a:ext cx="762000" cy="626091"/>
          </a:xfrm>
          <a:prstGeom prst="rect">
            <a:avLst/>
          </a:prstGeom>
          <a:noFill/>
        </p:spPr>
      </p:pic>
      <p:pic>
        <p:nvPicPr>
          <p:cNvPr id="14" name="Picture 13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790071"/>
            <a:ext cx="2057400" cy="46438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38800" y="955344"/>
            <a:ext cx="1891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    </a:t>
            </a:r>
            <a:r>
              <a:rPr lang="en-US" sz="2000" b="1" dirty="0" smtClean="0"/>
              <a:t>Vote 2012</a:t>
            </a:r>
            <a:endParaRPr lang="en-US" sz="2000" b="1" dirty="0"/>
          </a:p>
        </p:txBody>
      </p:sp>
      <p:pic>
        <p:nvPicPr>
          <p:cNvPr id="23566" name="Picture 14" descr="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955344"/>
            <a:ext cx="304800" cy="291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Approach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29062" y="3908375"/>
            <a:ext cx="1660922" cy="80367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 type="arrow" w="med" len="med"/>
            <a:tailEnd/>
          </a:ln>
        </p:spPr>
        <p:txBody>
          <a:bodyPr lIns="64291" tIns="32146" rIns="64291" bIns="32146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Open </a:t>
            </a:r>
            <a:r>
              <a:rPr lang="en-US" dirty="0" smtClean="0">
                <a:solidFill>
                  <a:schemeClr val="bg1"/>
                </a:solidFill>
              </a:rPr>
              <a:t>Vote Verification Protocol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375297" y="3908375"/>
            <a:ext cx="1178719" cy="80367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 type="arrow" w="med" len="med"/>
            <a:tailEnd/>
          </a:ln>
        </p:spPr>
        <p:txBody>
          <a:bodyPr lIns="64291" tIns="32146" rIns="64291" bIns="32146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E-Voting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Machine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5126" name="Straight Arrow Connector 7"/>
          <p:cNvCxnSpPr>
            <a:cxnSpLocks noChangeShapeType="1"/>
            <a:stCxn id="5125" idx="3"/>
            <a:endCxn id="5124" idx="1"/>
          </p:cNvCxnSpPr>
          <p:nvPr/>
        </p:nvCxnSpPr>
        <p:spPr bwMode="auto">
          <a:xfrm>
            <a:off x="3554016" y="4310211"/>
            <a:ext cx="375047" cy="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5128" name="Straight Arrow Connector 9"/>
          <p:cNvCxnSpPr>
            <a:cxnSpLocks noChangeShapeType="1"/>
            <a:stCxn id="5124" idx="3"/>
          </p:cNvCxnSpPr>
          <p:nvPr/>
        </p:nvCxnSpPr>
        <p:spPr bwMode="auto">
          <a:xfrm>
            <a:off x="5589984" y="4310211"/>
            <a:ext cx="375047" cy="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pic>
        <p:nvPicPr>
          <p:cNvPr id="5130" name="Picture 3" descr="C:\Users\PC\AppData\Local\Microsoft\Windows\Temporary Internet Files\Content.IE5\RX0CO7KF\MC90043489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953" y="3158282"/>
            <a:ext cx="1125141" cy="112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3" descr="C:\Users\PC\AppData\Local\Microsoft\Windows\Temporary Internet Files\Content.IE5\RX0CO7KF\MC90043489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953" y="4283422"/>
            <a:ext cx="1125141" cy="112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6" descr="C:\Users\PC\AppData\Local\Microsoft\Windows\Temporary Internet Files\Content.IE5\I1MXABST\MC90005928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1266" y="1818829"/>
            <a:ext cx="899666" cy="108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34" name="Straight Arrow Connector 26"/>
          <p:cNvCxnSpPr>
            <a:cxnSpLocks noChangeShapeType="1"/>
          </p:cNvCxnSpPr>
          <p:nvPr/>
        </p:nvCxnSpPr>
        <p:spPr bwMode="auto">
          <a:xfrm flipH="1">
            <a:off x="2964656" y="2590800"/>
            <a:ext cx="1339453" cy="1232297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pic>
        <p:nvPicPr>
          <p:cNvPr id="5135" name="Picture 5" descr="C:\Users\PC\AppData\Local\Microsoft\Windows\Temporary Internet Files\Content.IE5\I1MXABST\MC90015056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687" y="4444157"/>
            <a:ext cx="955477" cy="111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TextBox 38"/>
          <p:cNvSpPr txBox="1">
            <a:spLocks noChangeArrowheads="1"/>
          </p:cNvSpPr>
          <p:nvPr/>
        </p:nvSpPr>
        <p:spPr bwMode="auto">
          <a:xfrm>
            <a:off x="4461495" y="2821186"/>
            <a:ext cx="625743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 smtClean="0"/>
              <a:t>Voter</a:t>
            </a:r>
            <a:endParaRPr lang="en-US" dirty="0"/>
          </a:p>
        </p:txBody>
      </p:sp>
      <p:sp>
        <p:nvSpPr>
          <p:cNvPr id="5138" name="TextBox 39"/>
          <p:cNvSpPr txBox="1">
            <a:spLocks noChangeArrowheads="1"/>
          </p:cNvSpPr>
          <p:nvPr/>
        </p:nvSpPr>
        <p:spPr bwMode="auto">
          <a:xfrm>
            <a:off x="228600" y="5486400"/>
            <a:ext cx="165750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/>
              <a:t>Election Officials</a:t>
            </a:r>
          </a:p>
        </p:txBody>
      </p:sp>
      <p:sp>
        <p:nvSpPr>
          <p:cNvPr id="5139" name="TextBox 40"/>
          <p:cNvSpPr txBox="1">
            <a:spLocks noChangeArrowheads="1"/>
          </p:cNvSpPr>
          <p:nvPr/>
        </p:nvSpPr>
        <p:spPr bwMode="auto">
          <a:xfrm>
            <a:off x="7315200" y="5638800"/>
            <a:ext cx="1676543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/>
              <a:t>Public Observers</a:t>
            </a:r>
          </a:p>
        </p:txBody>
      </p:sp>
      <p:pic>
        <p:nvPicPr>
          <p:cNvPr id="5140" name="Picture 5" descr="C:\Users\PC\AppData\Local\Microsoft\Windows\Temporary Internet Files\Content.IE5\I1MXABST\MC90015056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687" y="3104704"/>
            <a:ext cx="955477" cy="111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984544" y="3899848"/>
            <a:ext cx="1178719" cy="80367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 type="arrow" w="med" len="med"/>
            <a:tailEnd/>
          </a:ln>
        </p:spPr>
        <p:txBody>
          <a:bodyPr lIns="64291" tIns="32146" rIns="64291" bIns="32146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VM</a:t>
            </a:r>
          </a:p>
        </p:txBody>
      </p:sp>
      <p:sp>
        <p:nvSpPr>
          <p:cNvPr id="24" name="TextBox 38"/>
          <p:cNvSpPr txBox="1">
            <a:spLocks noChangeArrowheads="1"/>
          </p:cNvSpPr>
          <p:nvPr/>
        </p:nvSpPr>
        <p:spPr bwMode="auto">
          <a:xfrm rot="19011647">
            <a:off x="3254692" y="2808416"/>
            <a:ext cx="678065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cxnSp>
        <p:nvCxnSpPr>
          <p:cNvPr id="26" name="Straight Arrow Connector 24"/>
          <p:cNvCxnSpPr>
            <a:cxnSpLocks noChangeShapeType="1"/>
          </p:cNvCxnSpPr>
          <p:nvPr/>
        </p:nvCxnSpPr>
        <p:spPr bwMode="auto">
          <a:xfrm>
            <a:off x="5482828" y="2590800"/>
            <a:ext cx="1071563" cy="1232297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 type="triangle" w="lg" len="med"/>
            <a:tailEnd type="none" w="lg" len="med"/>
          </a:ln>
        </p:spPr>
      </p:cxnSp>
      <p:sp>
        <p:nvSpPr>
          <p:cNvPr id="27" name="TextBox 38"/>
          <p:cNvSpPr txBox="1">
            <a:spLocks noChangeArrowheads="1"/>
          </p:cNvSpPr>
          <p:nvPr/>
        </p:nvSpPr>
        <p:spPr bwMode="auto">
          <a:xfrm rot="2899588">
            <a:off x="5616005" y="2960816"/>
            <a:ext cx="1101707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 smtClean="0"/>
              <a:t>Feed back</a:t>
            </a:r>
            <a:endParaRPr lang="en-US" dirty="0"/>
          </a:p>
        </p:txBody>
      </p:sp>
      <p:cxnSp>
        <p:nvCxnSpPr>
          <p:cNvPr id="43" name="Straight Arrow Connector 7"/>
          <p:cNvCxnSpPr>
            <a:cxnSpLocks noChangeShapeType="1"/>
          </p:cNvCxnSpPr>
          <p:nvPr/>
        </p:nvCxnSpPr>
        <p:spPr bwMode="auto">
          <a:xfrm flipH="1">
            <a:off x="1600200" y="4343400"/>
            <a:ext cx="685800" cy="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44" name="Straight Arrow Connector 9"/>
          <p:cNvCxnSpPr>
            <a:cxnSpLocks noChangeShapeType="1"/>
          </p:cNvCxnSpPr>
          <p:nvPr/>
        </p:nvCxnSpPr>
        <p:spPr bwMode="auto">
          <a:xfrm>
            <a:off x="7239000" y="4343400"/>
            <a:ext cx="762000" cy="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sp>
        <p:nvSpPr>
          <p:cNvPr id="45" name="TextBox 38"/>
          <p:cNvSpPr txBox="1">
            <a:spLocks noChangeArrowheads="1"/>
          </p:cNvSpPr>
          <p:nvPr/>
        </p:nvSpPr>
        <p:spPr bwMode="auto">
          <a:xfrm>
            <a:off x="2209800" y="4876800"/>
            <a:ext cx="739941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6400800" y="4876800"/>
            <a:ext cx="739941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pic>
        <p:nvPicPr>
          <p:cNvPr id="47" name="Picture 2" descr="C:\Users\PC\AppData\Local\Microsoft\Windows\Temporary Internet Files\Content.IE5\HEA15MM7\MC90043260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4648200"/>
            <a:ext cx="534987" cy="534987"/>
          </a:xfrm>
          <a:prstGeom prst="rect">
            <a:avLst/>
          </a:prstGeom>
          <a:noFill/>
        </p:spPr>
      </p:pic>
      <p:pic>
        <p:nvPicPr>
          <p:cNvPr id="48" name="Picture 2" descr="C:\Users\PC\AppData\Local\Microsoft\Windows\Temporary Internet Files\Content.IE5\HEA15MM7\MC90043260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683456"/>
            <a:ext cx="534987" cy="534987"/>
          </a:xfrm>
          <a:prstGeom prst="rect">
            <a:avLst/>
          </a:prstGeom>
          <a:noFill/>
        </p:spPr>
      </p:pic>
      <p:cxnSp>
        <p:nvCxnSpPr>
          <p:cNvPr id="49" name="Straight Arrow Connector 26"/>
          <p:cNvCxnSpPr>
            <a:cxnSpLocks noChangeShapeType="1"/>
          </p:cNvCxnSpPr>
          <p:nvPr/>
        </p:nvCxnSpPr>
        <p:spPr bwMode="auto">
          <a:xfrm>
            <a:off x="2133600" y="5257800"/>
            <a:ext cx="0" cy="68580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none" w="lg" len="med"/>
          </a:ln>
        </p:spPr>
      </p:cxnSp>
      <p:cxnSp>
        <p:nvCxnSpPr>
          <p:cNvPr id="52" name="Straight Arrow Connector 26"/>
          <p:cNvCxnSpPr>
            <a:cxnSpLocks noChangeShapeType="1"/>
          </p:cNvCxnSpPr>
          <p:nvPr/>
        </p:nvCxnSpPr>
        <p:spPr bwMode="auto">
          <a:xfrm>
            <a:off x="7239000" y="5257800"/>
            <a:ext cx="0" cy="68580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none" w="lg" len="med"/>
          </a:ln>
        </p:spPr>
      </p:cxnSp>
      <p:cxnSp>
        <p:nvCxnSpPr>
          <p:cNvPr id="53" name="Straight Arrow Connector 7"/>
          <p:cNvCxnSpPr>
            <a:cxnSpLocks noChangeShapeType="1"/>
          </p:cNvCxnSpPr>
          <p:nvPr/>
        </p:nvCxnSpPr>
        <p:spPr bwMode="auto">
          <a:xfrm flipH="1">
            <a:off x="5652448" y="5929952"/>
            <a:ext cx="1600200" cy="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61" name="Straight Arrow Connector 7"/>
          <p:cNvCxnSpPr>
            <a:cxnSpLocks noChangeShapeType="1"/>
          </p:cNvCxnSpPr>
          <p:nvPr/>
        </p:nvCxnSpPr>
        <p:spPr bwMode="auto">
          <a:xfrm>
            <a:off x="2114264" y="5929952"/>
            <a:ext cx="1752600" cy="0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sp>
        <p:nvSpPr>
          <p:cNvPr id="63" name="TextBox 38"/>
          <p:cNvSpPr txBox="1">
            <a:spLocks noChangeArrowheads="1"/>
          </p:cNvSpPr>
          <p:nvPr/>
        </p:nvSpPr>
        <p:spPr bwMode="auto">
          <a:xfrm>
            <a:off x="4134096" y="5688167"/>
            <a:ext cx="1276103" cy="37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r>
              <a:rPr lang="en-US" sz="2000" b="1" dirty="0" smtClean="0"/>
              <a:t>Compare</a:t>
            </a:r>
            <a:endParaRPr lang="en-US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5" name="Picture 14" descr="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  <p:cxnSp>
        <p:nvCxnSpPr>
          <p:cNvPr id="33" name="Straight Arrow Connector 26"/>
          <p:cNvCxnSpPr>
            <a:cxnSpLocks noChangeShapeType="1"/>
          </p:cNvCxnSpPr>
          <p:nvPr/>
        </p:nvCxnSpPr>
        <p:spPr bwMode="auto">
          <a:xfrm flipH="1">
            <a:off x="2971800" y="2590800"/>
            <a:ext cx="1339453" cy="1232297"/>
          </a:xfrm>
          <a:prstGeom prst="straightConnector1">
            <a:avLst/>
          </a:prstGeom>
          <a:noFill/>
          <a:ln w="50800" algn="ctr">
            <a:solidFill>
              <a:srgbClr val="000000"/>
            </a:solidFill>
            <a:round/>
            <a:headEnd/>
            <a:tailEnd type="triangle" w="lg" len="med"/>
          </a:ln>
        </p:spPr>
      </p:cxnSp>
      <p:sp>
        <p:nvSpPr>
          <p:cNvPr id="34" name="TextBox 38"/>
          <p:cNvSpPr txBox="1">
            <a:spLocks noChangeArrowheads="1"/>
          </p:cNvSpPr>
          <p:nvPr/>
        </p:nvSpPr>
        <p:spPr bwMode="auto">
          <a:xfrm rot="19011647">
            <a:off x="3092538" y="3026446"/>
            <a:ext cx="535398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/>
          <a:p>
            <a:r>
              <a:rPr lang="en-US" dirty="0" smtClean="0"/>
              <a:t>Cast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495800" y="3124200"/>
            <a:ext cx="609600" cy="685800"/>
            <a:chOff x="6096000" y="1752600"/>
            <a:chExt cx="762000" cy="838200"/>
          </a:xfrm>
        </p:grpSpPr>
        <p:sp>
          <p:nvSpPr>
            <p:cNvPr id="35" name="Circular Arrow 34"/>
            <p:cNvSpPr/>
            <p:nvPr/>
          </p:nvSpPr>
          <p:spPr>
            <a:xfrm>
              <a:off x="6096000" y="1752600"/>
              <a:ext cx="762000" cy="762000"/>
            </a:xfrm>
            <a:prstGeom prst="circularArrow">
              <a:avLst>
                <a:gd name="adj1" fmla="val 16579"/>
                <a:gd name="adj2" fmla="val 1949845"/>
                <a:gd name="adj3" fmla="val 19714491"/>
                <a:gd name="adj4" fmla="val 10800000"/>
                <a:gd name="adj5" fmla="val 192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Circular Arrow 35"/>
            <p:cNvSpPr/>
            <p:nvPr/>
          </p:nvSpPr>
          <p:spPr>
            <a:xfrm rot="10800000">
              <a:off x="6096000" y="1828800"/>
              <a:ext cx="762000" cy="762000"/>
            </a:xfrm>
            <a:prstGeom prst="circularArrow">
              <a:avLst>
                <a:gd name="adj1" fmla="val 16579"/>
                <a:gd name="adj2" fmla="val 1949845"/>
                <a:gd name="adj3" fmla="val 19714491"/>
                <a:gd name="adj4" fmla="val 10800000"/>
                <a:gd name="adj5" fmla="val 192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200400" y="220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AFTER CLOSING POLLING PLACE!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37" grpId="0"/>
      <p:bldP spid="5138" grpId="0"/>
      <p:bldP spid="5139" grpId="0"/>
      <p:bldP spid="20" grpId="0" uiExpand="1" build="allAtOnce" animBg="1"/>
      <p:bldP spid="24" grpId="0"/>
      <p:bldP spid="63" grpId="0"/>
      <p:bldP spid="34" grpId="0"/>
      <p:bldP spid="34" grpId="1"/>
      <p:bldP spid="3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What public needs ?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447800" y="3962400"/>
            <a:ext cx="1178719" cy="80367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 type="arrow" w="med" len="med"/>
            <a:tailEnd/>
          </a:ln>
        </p:spPr>
        <p:txBody>
          <a:bodyPr lIns="64291" tIns="32146" rIns="64291" bIns="32146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E-Voting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Machine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7099785" y="4073128"/>
            <a:ext cx="1178719" cy="80367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5400" algn="ctr">
            <a:solidFill>
              <a:srgbClr val="000000"/>
            </a:solidFill>
            <a:round/>
            <a:headEnd type="arrow" w="med" len="med"/>
            <a:tailEnd/>
          </a:ln>
        </p:spPr>
        <p:txBody>
          <a:bodyPr lIns="64291" tIns="32146" rIns="64291" bIns="32146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VM</a:t>
            </a:r>
          </a:p>
        </p:txBody>
      </p:sp>
      <p:pic>
        <p:nvPicPr>
          <p:cNvPr id="22" name="Picture 3" descr="C:\Users\PC\AppData\Local\Microsoft\Windows\Temporary Internet Files\Content.IE5\RX0CO7KF\MC90043489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76400"/>
            <a:ext cx="1125141" cy="112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 descr="C:\Users\PC\AppData\Local\Microsoft\Windows\Temporary Internet Files\Content.IE5\I1MXABST\MC9001505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752600"/>
            <a:ext cx="955477" cy="111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/>
          <p:nvPr/>
        </p:nvCxnSpPr>
        <p:spPr>
          <a:xfrm>
            <a:off x="2057400" y="2889912"/>
            <a:ext cx="0" cy="914400"/>
          </a:xfrm>
          <a:prstGeom prst="straightConnector1">
            <a:avLst/>
          </a:prstGeom>
          <a:ln w="25400" cmpd="sng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67000" y="2362200"/>
            <a:ext cx="4419600" cy="0"/>
          </a:xfrm>
          <a:prstGeom prst="straightConnector1">
            <a:avLst/>
          </a:prstGeom>
          <a:ln w="25400" cmpd="sng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81400" y="1905000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XML Ballot, XML Election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2971800"/>
            <a:ext cx="2125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 Software</a:t>
            </a:r>
          </a:p>
          <a:p>
            <a:r>
              <a:rPr lang="en-US" dirty="0" smtClean="0"/>
              <a:t> XML Ballot</a:t>
            </a:r>
          </a:p>
          <a:p>
            <a:r>
              <a:rPr lang="en-US" dirty="0" smtClean="0"/>
              <a:t>XML Election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33600" y="2971800"/>
            <a:ext cx="1665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Voting Software</a:t>
            </a:r>
          </a:p>
          <a:p>
            <a:r>
              <a:rPr lang="en-US" dirty="0" smtClean="0"/>
              <a:t> XML Ballot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19400" y="4343400"/>
            <a:ext cx="3886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05200" y="4495800"/>
            <a:ext cx="2612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Verification Protocol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696200" y="2971800"/>
            <a:ext cx="0" cy="914400"/>
          </a:xfrm>
          <a:prstGeom prst="straightConnector1">
            <a:avLst/>
          </a:prstGeom>
          <a:ln w="25400" cmpd="sng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6" name="Picture 14" descr="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0" grpId="0"/>
      <p:bldP spid="31" grpId="0"/>
      <p:bldP spid="32" grpId="0" uiExpand="1" build="allAtOnce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What is the contents of XMLs 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XML Elections</a:t>
            </a:r>
          </a:p>
          <a:p>
            <a:pPr lvl="1" algn="just"/>
            <a:r>
              <a:rPr lang="en-US" dirty="0" smtClean="0"/>
              <a:t>Election Name and Date</a:t>
            </a:r>
          </a:p>
          <a:p>
            <a:pPr lvl="1" algn="just"/>
            <a:r>
              <a:rPr lang="en-US" dirty="0" smtClean="0"/>
              <a:t>Precincts Names and locations</a:t>
            </a:r>
          </a:p>
          <a:p>
            <a:pPr lvl="1" algn="just"/>
            <a:r>
              <a:rPr lang="en-US" dirty="0" smtClean="0"/>
              <a:t>DRE </a:t>
            </a:r>
            <a:r>
              <a:rPr lang="en-US" dirty="0" smtClean="0"/>
              <a:t>Serials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12648" y="3200400"/>
            <a:ext cx="81534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 Ballot</a:t>
            </a:r>
          </a:p>
          <a:p>
            <a:pPr marL="64008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Contests and Related Candidates</a:t>
            </a:r>
          </a:p>
          <a:p>
            <a:pPr marL="64008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Referendum Options</a:t>
            </a:r>
          </a:p>
          <a:p>
            <a:pPr marL="64008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648" y="53340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structure of XML Election and Ballot File described by standard EML (Election Markup Language) Schemas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7" grpId="0" build="allAtOnce"/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Election Markup Language (EML)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EML </a:t>
            </a:r>
            <a:r>
              <a:rPr lang="en-US" sz="1400" dirty="0" smtClean="0"/>
              <a:t>[OASIS]</a:t>
            </a:r>
          </a:p>
          <a:p>
            <a:pPr lvl="1" algn="just"/>
            <a:r>
              <a:rPr lang="en-US" dirty="0" smtClean="0"/>
              <a:t>XML-based standard to support end to end management of election processes</a:t>
            </a:r>
          </a:p>
          <a:p>
            <a:pPr lvl="1" algn="just"/>
            <a:r>
              <a:rPr lang="en-US" dirty="0" smtClean="0"/>
              <a:t>Support structured interchange of data among hardware, software, and service providers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Possible Contributions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657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Standardization gives the possibility for different firms to produce verification </a:t>
            </a:r>
            <a:r>
              <a:rPr lang="en-US" dirty="0" smtClean="0"/>
              <a:t>components</a:t>
            </a:r>
            <a:endParaRPr lang="en-US" dirty="0" smtClean="0"/>
          </a:p>
          <a:p>
            <a:pPr lvl="1" algn="just"/>
            <a:r>
              <a:rPr lang="en-US" dirty="0" smtClean="0"/>
              <a:t> To avoid putting trust on a single vendor producer of voting components.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905000"/>
            <a:ext cx="81534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Standardization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, Independent Verification , Public Verifiability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Possible Contributions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657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Independent verification can facilitate attacks detection and feedback mechanism</a:t>
            </a:r>
          </a:p>
          <a:p>
            <a:pPr lvl="1" algn="just"/>
            <a:r>
              <a:rPr lang="en-US" dirty="0" smtClean="0"/>
              <a:t>Verify system against malicious actions and system fail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905000"/>
            <a:ext cx="81534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Standardization 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Independent Verification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, Public Verifiability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Possible Contributions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65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Enhancing transparency through public verifiability</a:t>
            </a:r>
          </a:p>
          <a:p>
            <a:pPr lvl="1" algn="just"/>
            <a:r>
              <a:rPr lang="en-US" dirty="0" smtClean="0"/>
              <a:t>Improve public verifiability against (insider) attacks (e.g., electoral staffs)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905000"/>
            <a:ext cx="81534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Standardization , Independent Verification 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rPr>
              <a:t>Public Verifiability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Future Work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Building Prototype</a:t>
            </a:r>
          </a:p>
          <a:p>
            <a:pPr lvl="1" algn="just"/>
            <a:r>
              <a:rPr lang="en-US" dirty="0" smtClean="0"/>
              <a:t>Using EVM2003 Open Source DRE (Python)</a:t>
            </a:r>
          </a:p>
          <a:p>
            <a:pPr lvl="1" algn="just"/>
            <a:r>
              <a:rPr lang="en-US" dirty="0" smtClean="0"/>
              <a:t>Build a VM compatible to work with EVM2003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Run virtual election process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Analyze the prototype</a:t>
            </a: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895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ea typeface="+mj-ea"/>
                <a:cs typeface="Aharoni" pitchFamily="2" charset="-79"/>
              </a:rPr>
              <a:t>Thank You for Your Attention</a:t>
            </a:r>
            <a:endParaRPr lang="en-US" sz="3600" dirty="0">
              <a:solidFill>
                <a:schemeClr val="bg1"/>
              </a:solidFill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/>
          <a:lstStyle/>
          <a:p>
            <a:r>
              <a:rPr lang="en-US" dirty="0" smtClean="0"/>
              <a:t>Approach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18509"/>
            <a:ext cx="6553200" cy="555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6553200" y="1371600"/>
            <a:ext cx="2438400" cy="1066800"/>
          </a:xfrm>
          <a:prstGeom prst="wedgeRectCallout">
            <a:avLst>
              <a:gd name="adj1" fmla="val -76545"/>
              <a:gd name="adj2" fmla="val 53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 DRE, VM</a:t>
            </a:r>
          </a:p>
          <a:p>
            <a:pPr algn="ctr"/>
            <a:r>
              <a:rPr lang="en-US" dirty="0" smtClean="0"/>
              <a:t>Election name, Date, Precinct Name and DRE Serial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172200" y="3352800"/>
            <a:ext cx="2819400" cy="1066800"/>
          </a:xfrm>
          <a:prstGeom prst="wedgeRectCallout">
            <a:avLst>
              <a:gd name="adj1" fmla="val -59334"/>
              <a:gd name="adj2" fmla="val 53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- Send voter Selection to VM</a:t>
            </a:r>
          </a:p>
          <a:p>
            <a:r>
              <a:rPr lang="en-US" dirty="0" smtClean="0"/>
              <a:t>- Voter Verify Selection</a:t>
            </a:r>
          </a:p>
          <a:p>
            <a:pPr>
              <a:buFontTx/>
              <a:buChar char="-"/>
            </a:pPr>
            <a:r>
              <a:rPr lang="en-US" dirty="0" smtClean="0"/>
              <a:t>Voter Cast</a:t>
            </a:r>
          </a:p>
          <a:p>
            <a:pPr>
              <a:buFontTx/>
              <a:buChar char="-"/>
            </a:pPr>
            <a:r>
              <a:rPr lang="en-US" dirty="0" smtClean="0"/>
              <a:t>Copy of vote stored in VM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172200" y="4648200"/>
            <a:ext cx="2819400" cy="1066800"/>
          </a:xfrm>
          <a:prstGeom prst="wedgeRectCallout">
            <a:avLst>
              <a:gd name="adj1" fmla="val -59334"/>
              <a:gd name="adj2" fmla="val 53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dirty="0" smtClean="0"/>
              <a:t>Public get VM report (only Report)</a:t>
            </a:r>
          </a:p>
          <a:p>
            <a:pPr>
              <a:buFontTx/>
              <a:buChar char="-"/>
            </a:pPr>
            <a:r>
              <a:rPr lang="en-US" dirty="0" smtClean="0"/>
              <a:t>DRE and VM Reports verified</a:t>
            </a:r>
            <a:endParaRPr lang="en-US" dirty="0"/>
          </a:p>
        </p:txBody>
      </p:sp>
      <p:pic>
        <p:nvPicPr>
          <p:cNvPr id="9" name="Picture 14" descr="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Outline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Vote Verification Technologies</a:t>
            </a:r>
          </a:p>
          <a:p>
            <a:r>
              <a:rPr lang="en-US" dirty="0" smtClean="0"/>
              <a:t>Open Issues</a:t>
            </a:r>
          </a:p>
          <a:p>
            <a:r>
              <a:rPr lang="en-US" dirty="0" smtClean="0"/>
              <a:t>Verifiability Through Open Standard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Contribution</a:t>
            </a:r>
          </a:p>
          <a:p>
            <a:r>
              <a:rPr lang="en-US" dirty="0" smtClean="0"/>
              <a:t>Future 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E-voting Technologies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Picture 8" descr="electronicvo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1937003" cy="2362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Picture 10" descr="scanvoting_626000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4267200"/>
            <a:ext cx="2971800" cy="17236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2" name="TextBox 11"/>
          <p:cNvSpPr txBox="1"/>
          <p:nvPr/>
        </p:nvSpPr>
        <p:spPr>
          <a:xfrm>
            <a:off x="2438400" y="1752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DRE 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(Direct Recording Electronics)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60198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haroni" pitchFamily="2" charset="-79"/>
                <a:cs typeface="Aharoni" pitchFamily="2" charset="-79"/>
              </a:rPr>
              <a:t>Optical Scan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4114800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Internet Voting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4" descr="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752600"/>
            <a:ext cx="194708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E-Voting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Some of the advantages include: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Speeding up vote casting and tallying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Assisting illiterate and disabled to cast vote independently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Reducing voter mistakes (e.g., </a:t>
            </a:r>
            <a:r>
              <a:rPr lang="en-US" dirty="0" smtClean="0"/>
              <a:t>over- </a:t>
            </a:r>
            <a:r>
              <a:rPr lang="en-US" dirty="0" smtClean="0"/>
              <a:t>or under </a:t>
            </a:r>
            <a:r>
              <a:rPr lang="en-US" dirty="0" smtClean="0"/>
              <a:t>voting)</a:t>
            </a:r>
            <a:endParaRPr lang="en-US" dirty="0" smtClean="0"/>
          </a:p>
          <a:p>
            <a:pPr algn="just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14" descr="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Vote Verification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E-voting adoption </a:t>
            </a:r>
            <a:r>
              <a:rPr lang="en-US" dirty="0" smtClean="0">
                <a:sym typeface="Gill Sans" charset="0"/>
              </a:rPr>
              <a:t>still slow and criticized !! </a:t>
            </a:r>
          </a:p>
          <a:p>
            <a:pPr algn="ctr">
              <a:buNone/>
            </a:pPr>
            <a:r>
              <a:rPr lang="en-US" b="1" dirty="0" smtClean="0">
                <a:sym typeface="Gill Sans" charset="0"/>
              </a:rPr>
              <a:t>people need to trust the system.</a:t>
            </a:r>
            <a:endParaRPr lang="en-US" b="1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Vote verification is a way to address this issue.</a:t>
            </a:r>
          </a:p>
          <a:p>
            <a:pPr lvl="1" algn="just"/>
            <a:r>
              <a:rPr lang="en-US" dirty="0" smtClean="0"/>
              <a:t>Validate </a:t>
            </a:r>
            <a:r>
              <a:rPr lang="en-US" dirty="0" smtClean="0"/>
              <a:t>vote during and/or after casting </a:t>
            </a:r>
            <a:endParaRPr lang="en-US" dirty="0" smtClean="0"/>
          </a:p>
          <a:p>
            <a:pPr lvl="1" algn="just"/>
            <a:r>
              <a:rPr lang="en-US" dirty="0" smtClean="0"/>
              <a:t>Support an evidence to election participating entities </a:t>
            </a:r>
            <a:br>
              <a:rPr lang="en-US" dirty="0" smtClean="0"/>
            </a:br>
            <a:endParaRPr lang="en-US" dirty="0" smtClean="0"/>
          </a:p>
          <a:p>
            <a:pPr lvl="1" algn="ctr">
              <a:buNone/>
            </a:pPr>
            <a:r>
              <a:rPr lang="en-US" b="1" dirty="0" smtClean="0"/>
              <a:t>Vote has been processed as intended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4" descr="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Vote Verification Techniques </a:t>
            </a:r>
            <a:r>
              <a:rPr lang="en-US" sz="2000" i="1" dirty="0" smtClean="0"/>
              <a:t>(in polling place)</a:t>
            </a:r>
            <a:endParaRPr lang="en-US" sz="3600" i="1" dirty="0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Polling Place Verification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VVAATT (Voter Verified Audio Audit Transcript Trail)</a:t>
            </a:r>
            <a:r>
              <a:rPr lang="en-US" sz="2800" dirty="0" smtClean="0"/>
              <a:t> </a:t>
            </a:r>
            <a:r>
              <a:rPr lang="en-US" sz="1400" dirty="0" smtClean="0"/>
              <a:t>[T. </a:t>
            </a:r>
            <a:r>
              <a:rPr lang="en-US" sz="1400" dirty="0" err="1" smtClean="0"/>
              <a:t>Selker</a:t>
            </a:r>
            <a:r>
              <a:rPr lang="en-US" sz="1400" dirty="0" smtClean="0"/>
              <a:t>] 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VVPAT (Voter Verifiable Paper Audit Trail)</a:t>
            </a:r>
            <a:r>
              <a:rPr lang="en-US" sz="2800" dirty="0" smtClean="0"/>
              <a:t> </a:t>
            </a:r>
            <a:r>
              <a:rPr lang="en-US" sz="1400" dirty="0" smtClean="0"/>
              <a:t>[R. </a:t>
            </a:r>
            <a:r>
              <a:rPr lang="en-US" sz="1400" dirty="0" err="1" smtClean="0"/>
              <a:t>Mercuri</a:t>
            </a:r>
            <a:r>
              <a:rPr lang="en-US" sz="1400" dirty="0" smtClean="0"/>
              <a:t>]</a:t>
            </a:r>
            <a:r>
              <a:rPr lang="en-US" sz="2800" dirty="0" smtClean="0"/>
              <a:t> </a:t>
            </a:r>
            <a:endParaRPr lang="en-US" dirty="0" smtClean="0"/>
          </a:p>
          <a:p>
            <a:pPr lvl="1">
              <a:spcBef>
                <a:spcPct val="0"/>
              </a:spcBef>
            </a:pPr>
            <a:r>
              <a:rPr lang="en-US" dirty="0" smtClean="0"/>
              <a:t>Pynx.VM </a:t>
            </a:r>
            <a:r>
              <a:rPr lang="en-US" sz="1400" dirty="0" smtClean="0"/>
              <a:t>[</a:t>
            </a:r>
            <a:r>
              <a:rPr lang="en-US" sz="1400" dirty="0" err="1" smtClean="0"/>
              <a:t>Scytle</a:t>
            </a:r>
            <a:r>
              <a:rPr lang="en-US" sz="1400" dirty="0" smtClean="0"/>
              <a:t>]</a:t>
            </a:r>
          </a:p>
          <a:p>
            <a:pPr algn="just"/>
            <a:r>
              <a:rPr lang="en-US" dirty="0" smtClean="0"/>
              <a:t>End-to-End Verification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/>
              <a:t>Votegrity</a:t>
            </a:r>
            <a:r>
              <a:rPr lang="en-US" dirty="0" smtClean="0"/>
              <a:t> </a:t>
            </a:r>
            <a:r>
              <a:rPr lang="en-US" sz="1600" dirty="0" smtClean="0"/>
              <a:t>[D. </a:t>
            </a:r>
            <a:r>
              <a:rPr lang="en-US" sz="1600" dirty="0" err="1" smtClean="0"/>
              <a:t>Chaum</a:t>
            </a:r>
            <a:r>
              <a:rPr lang="en-US" sz="1600" dirty="0" smtClean="0"/>
              <a:t>]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/>
              <a:t>Prêt à Voter </a:t>
            </a:r>
            <a:r>
              <a:rPr lang="en-US" sz="1600" dirty="0" smtClean="0"/>
              <a:t>[P. Ryan]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4" descr="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Open Issues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Public verifiability is weakly supported.</a:t>
            </a:r>
          </a:p>
          <a:p>
            <a:pPr lvl="1" algn="just">
              <a:buNone/>
            </a:pPr>
            <a:r>
              <a:rPr lang="en-US" dirty="0" smtClean="0"/>
              <a:t>  </a:t>
            </a:r>
            <a:endParaRPr lang="en-US" dirty="0" smtClean="0"/>
          </a:p>
          <a:p>
            <a:pPr algn="just"/>
            <a:r>
              <a:rPr lang="en-US" dirty="0" smtClean="0"/>
              <a:t>No Common Standard for Verification.</a:t>
            </a:r>
          </a:p>
          <a:p>
            <a:pPr lvl="1" algn="just"/>
            <a:r>
              <a:rPr lang="en-US" dirty="0" smtClean="0"/>
              <a:t>E.g., vendor </a:t>
            </a:r>
            <a:r>
              <a:rPr lang="en-US" dirty="0" smtClean="0"/>
              <a:t>lock-in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Some of them, ‘Still’ may Exposed </a:t>
            </a:r>
            <a:r>
              <a:rPr lang="en-US" dirty="0" smtClean="0"/>
              <a:t>for </a:t>
            </a:r>
            <a:r>
              <a:rPr lang="en-US" dirty="0" smtClean="0"/>
              <a:t>Invasion</a:t>
            </a:r>
            <a:endParaRPr lang="en-US" dirty="0" smtClean="0"/>
          </a:p>
          <a:p>
            <a:pPr lvl="1" algn="just"/>
            <a:r>
              <a:rPr lang="en-US" dirty="0" smtClean="0"/>
              <a:t>Weak in resisting different levels of attacks.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4" descr="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Problem Statement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How to design an open verification methodology for vote verification for specific class of e-voting </a:t>
            </a:r>
            <a:r>
              <a:rPr lang="en-US" dirty="0" smtClean="0"/>
              <a:t>technology, with </a:t>
            </a:r>
            <a:r>
              <a:rPr lang="en-US" dirty="0" smtClean="0"/>
              <a:t>the goal of achieving:</a:t>
            </a:r>
          </a:p>
          <a:p>
            <a:pPr lvl="1" algn="just"/>
            <a:r>
              <a:rPr lang="en-US" dirty="0" smtClean="0"/>
              <a:t>Standardization.</a:t>
            </a:r>
          </a:p>
          <a:p>
            <a:pPr lvl="1" algn="just"/>
            <a:r>
              <a:rPr lang="en-US" dirty="0" smtClean="0"/>
              <a:t>Independent verification by Third party.</a:t>
            </a:r>
          </a:p>
          <a:p>
            <a:pPr lvl="1" algn="just"/>
            <a:endParaRPr lang="en-US" dirty="0" smtClean="0"/>
          </a:p>
          <a:p>
            <a:pPr lvl="1" algn="ctr">
              <a:buNone/>
            </a:pPr>
            <a:r>
              <a:rPr lang="en-US" sz="9600" b="1" dirty="0" smtClean="0">
                <a:latin typeface="Aparajita" pitchFamily="34" charset="0"/>
                <a:cs typeface="Aparajita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4" descr="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72200" y="5791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 select DRE…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DRE System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734571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14800"/>
            <a:ext cx="8953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1371600" y="46482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1219200" y="2971800"/>
            <a:ext cx="914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PC\AppData\Local\Microsoft\Windows\Temporary Internet Files\Content.IE5\QA0J2PWB\MC90001933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81000" y="2590800"/>
            <a:ext cx="888711" cy="858838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>
            <a:off x="304800" y="2438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2438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438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2438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" y="2438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66800" y="2438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19200" y="2438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400" y="645789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    Vote 2012 Summer School , 16-20 July, 2012, 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Schloss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Dagstuhl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Germany.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Picture 14" descr="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532" y="6524298"/>
            <a:ext cx="182880" cy="174752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477000" y="619663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Our approach…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2701</TotalTime>
  <Words>746</Words>
  <Application>Microsoft Office PowerPoint</Application>
  <PresentationFormat>On-screen Show (4:3)</PresentationFormat>
  <Paragraphs>148</Paragraphs>
  <Slides>19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Towards Open Vote verification Method in E-Voting</vt:lpstr>
      <vt:lpstr>Outline</vt:lpstr>
      <vt:lpstr>E-voting Technologies</vt:lpstr>
      <vt:lpstr>E-Voting</vt:lpstr>
      <vt:lpstr>Vote Verification</vt:lpstr>
      <vt:lpstr>Vote Verification Techniques (in polling place)</vt:lpstr>
      <vt:lpstr>Open Issues</vt:lpstr>
      <vt:lpstr>Problem Statement</vt:lpstr>
      <vt:lpstr>DRE System</vt:lpstr>
      <vt:lpstr>Approach</vt:lpstr>
      <vt:lpstr>What public needs ?</vt:lpstr>
      <vt:lpstr>What is the contents of XMLs ?</vt:lpstr>
      <vt:lpstr>Election Markup Language (EML)</vt:lpstr>
      <vt:lpstr>Possible Contributions</vt:lpstr>
      <vt:lpstr>Possible Contributions</vt:lpstr>
      <vt:lpstr>Possible Contributions</vt:lpstr>
      <vt:lpstr>Future Work</vt:lpstr>
      <vt:lpstr>Slide 18</vt:lpstr>
      <vt:lpstr>Approach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Vote Verification through Open Standard: A Roadmap</dc:title>
  <dc:creator>PC</dc:creator>
  <cp:lastModifiedBy>PC</cp:lastModifiedBy>
  <cp:revision>199</cp:revision>
  <dcterms:created xsi:type="dcterms:W3CDTF">2006-08-16T00:00:00Z</dcterms:created>
  <dcterms:modified xsi:type="dcterms:W3CDTF">2012-07-17T12:19:41Z</dcterms:modified>
</cp:coreProperties>
</file>