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s/slide14.xml" ContentType="application/vnd.openxmlformats-officedocument.presentationml.slide+xml"/>
  <Default Extension="xml" ContentType="application/xml"/>
  <Override PartName="/ppt/slides/slide45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.xml" ContentType="application/vnd.openxmlformats-officedocument.presentationml.notes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docProps/core.xml" ContentType="application/vnd.openxmlformats-package.core-properties+xml"/>
  <Override PartName="/ppt/slides/slide44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s/slide27.xml" ContentType="application/vnd.openxmlformats-officedocument.presentationml.slide+xml"/>
  <Override PartName="/ppt/charts/chart4.xml" ContentType="application/vnd.openxmlformats-officedocument.drawingml.chart+xml"/>
  <Override PartName="/ppt/slides/slide20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slides/slide43.xml" ContentType="application/vnd.openxmlformats-officedocument.presentationml.slide+xml"/>
  <Override PartName="/ppt/slides/slide26.xml" ContentType="application/vnd.openxmlformats-officedocument.presentationml.slide+xml"/>
  <Override PartName="/ppt/charts/chart3.xml" ContentType="application/vnd.openxmlformats-officedocument.drawingml.chart+xml"/>
  <Override PartName="/ppt/slides/slide35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slides/slide49.xml" ContentType="application/vnd.openxmlformats-officedocument.presentationml.slide+xml"/>
  <Override PartName="/ppt/slides/slide42.xml" ContentType="application/vnd.openxmlformats-officedocument.presentationml.slide+xml"/>
  <Override PartName="/ppt/slides/slide25.xml" ContentType="application/vnd.openxmlformats-officedocument.presentationml.slide+xml"/>
  <Override PartName="/ppt/charts/chart2.xml" ContentType="application/vnd.openxmlformats-officedocument.drawingml.chart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docProps/app.xml" ContentType="application/vnd.openxmlformats-officedocument.extended-properties+xml"/>
  <Override PartName="/ppt/slides/slide4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41.xml" ContentType="application/vnd.openxmlformats-officedocument.presentationml.slide+xml"/>
  <Override PartName="/ppt/theme/theme3.xml" ContentType="application/vnd.openxmlformats-officedocument.theme+xml"/>
  <Override PartName="/ppt/slides/slide24.xml" ContentType="application/vnd.openxmlformats-officedocument.presentationml.slide+xml"/>
  <Override PartName="/ppt/charts/chart1.xml" ContentType="application/vnd.openxmlformats-officedocument.drawingml.chart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Default Extension="jpeg" ContentType="image/jpeg"/>
  <Override PartName="/ppt/viewProps.xml" ContentType="application/vnd.openxmlformats-officedocument.presentationml.viewProps+xml"/>
  <Override PartName="/ppt/slides/slide4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0.xml" ContentType="application/vnd.openxmlformats-officedocument.presentationml.slide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s/slide39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Default Extension="tiff" ContentType="image/tiff"/>
  <Override PartName="/ppt/slides/slide4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29.xml" ContentType="application/vnd.openxmlformats-officedocument.presentationml.slide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id="2147483660" r:id="rId1"/>
  </p:sldMasterIdLst>
  <p:notesMasterIdLst>
    <p:notesMasterId r:id="rId51"/>
  </p:notesMasterIdLst>
  <p:handoutMasterIdLst>
    <p:handoutMasterId r:id="rId52"/>
  </p:handoutMasterIdLst>
  <p:sldIdLst>
    <p:sldId id="256" r:id="rId2"/>
    <p:sldId id="427" r:id="rId3"/>
    <p:sldId id="428" r:id="rId4"/>
    <p:sldId id="430" r:id="rId5"/>
    <p:sldId id="395" r:id="rId6"/>
    <p:sldId id="429" r:id="rId7"/>
    <p:sldId id="453" r:id="rId8"/>
    <p:sldId id="455" r:id="rId9"/>
    <p:sldId id="478" r:id="rId10"/>
    <p:sldId id="458" r:id="rId11"/>
    <p:sldId id="460" r:id="rId12"/>
    <p:sldId id="471" r:id="rId13"/>
    <p:sldId id="456" r:id="rId14"/>
    <p:sldId id="459" r:id="rId15"/>
    <p:sldId id="454" r:id="rId16"/>
    <p:sldId id="452" r:id="rId17"/>
    <p:sldId id="322" r:id="rId18"/>
    <p:sldId id="462" r:id="rId19"/>
    <p:sldId id="450" r:id="rId20"/>
    <p:sldId id="461" r:id="rId21"/>
    <p:sldId id="463" r:id="rId22"/>
    <p:sldId id="394" r:id="rId23"/>
    <p:sldId id="396" r:id="rId24"/>
    <p:sldId id="399" r:id="rId25"/>
    <p:sldId id="402" r:id="rId26"/>
    <p:sldId id="468" r:id="rId27"/>
    <p:sldId id="400" r:id="rId28"/>
    <p:sldId id="472" r:id="rId29"/>
    <p:sldId id="473" r:id="rId30"/>
    <p:sldId id="475" r:id="rId31"/>
    <p:sldId id="406" r:id="rId32"/>
    <p:sldId id="407" r:id="rId33"/>
    <p:sldId id="409" r:id="rId34"/>
    <p:sldId id="408" r:id="rId35"/>
    <p:sldId id="410" r:id="rId36"/>
    <p:sldId id="413" r:id="rId37"/>
    <p:sldId id="465" r:id="rId38"/>
    <p:sldId id="466" r:id="rId39"/>
    <p:sldId id="420" r:id="rId40"/>
    <p:sldId id="414" r:id="rId41"/>
    <p:sldId id="476" r:id="rId42"/>
    <p:sldId id="477" r:id="rId43"/>
    <p:sldId id="411" r:id="rId44"/>
    <p:sldId id="412" r:id="rId45"/>
    <p:sldId id="416" r:id="rId46"/>
    <p:sldId id="419" r:id="rId47"/>
    <p:sldId id="423" r:id="rId48"/>
    <p:sldId id="337" r:id="rId49"/>
    <p:sldId id="424" r:id="rId5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FFFFFF"/>
    <a:srgbClr val="404040"/>
  </p:clrMru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8166" autoAdjust="0"/>
    <p:restoredTop sz="70326" autoAdjust="0"/>
  </p:normalViewPr>
  <p:slideViewPr>
    <p:cSldViewPr snapToObjects="1">
      <p:cViewPr varScale="1">
        <p:scale>
          <a:sx n="82" d="100"/>
          <a:sy n="82" d="100"/>
        </p:scale>
        <p:origin x="-136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notesMaster" Target="notesMasters/notesMaster1.xml"/><Relationship Id="rId52" Type="http://schemas.openxmlformats.org/officeDocument/2006/relationships/handoutMaster" Target="handoutMasters/handoutMaster1.xml"/><Relationship Id="rId53" Type="http://schemas.openxmlformats.org/officeDocument/2006/relationships/printerSettings" Target="printerSettings/printerSettings1.bin"/><Relationship Id="rId54" Type="http://schemas.openxmlformats.org/officeDocument/2006/relationships/presProps" Target="presProps.xml"/><Relationship Id="rId55" Type="http://schemas.openxmlformats.org/officeDocument/2006/relationships/viewProps" Target="viewProps.xml"/><Relationship Id="rId56" Type="http://schemas.openxmlformats.org/officeDocument/2006/relationships/theme" Target="theme/theme1.xml"/><Relationship Id="rId57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jeremy:Desktop:histograms%20-%20voter%20mini%20data%202-4-10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jeremy:Desktop:histograms%20-%20voter%20mini%20data%202-4-10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jeremy:Desktop:histograms%20-%20voter%20mini%20data%202-4-10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jeremy:Desktop:histograms%20-%20voter%20mini%20data%202-4-10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>
              <a:defRPr/>
            </a:pPr>
            <a:r>
              <a:rPr lang="en-US" baseline="0" dirty="0" smtClean="0"/>
              <a:t>Overall, the voting system was easy to use</a:t>
            </a:r>
            <a:endParaRPr lang="en-US" dirty="0"/>
          </a:p>
        </c:rich>
      </c:tx>
    </c:title>
    <c:plotArea>
      <c:layout>
        <c:manualLayout>
          <c:layoutTarget val="inner"/>
          <c:xMode val="edge"/>
          <c:yMode val="edge"/>
          <c:x val="0.0846828521434822"/>
          <c:y val="0.143877588218139"/>
          <c:w val="0.870872703412074"/>
          <c:h val="0.724266550014582"/>
        </c:manualLayout>
      </c:layout>
      <c:barChart>
        <c:barDir val="col"/>
        <c:grouping val="clustered"/>
        <c:ser>
          <c:idx val="0"/>
          <c:order val="0"/>
          <c:dLbls>
            <c:showVal val="1"/>
          </c:dLbls>
          <c:val>
            <c:numRef>
              <c:f>'short titles'!$J$3:$J$9</c:f>
              <c:numCache>
                <c:formatCode>General</c:formatCode>
                <c:ptCount val="7"/>
                <c:pt idx="0">
                  <c:v>24.0</c:v>
                </c:pt>
                <c:pt idx="1">
                  <c:v>4.0</c:v>
                </c:pt>
                <c:pt idx="2">
                  <c:v>7.0</c:v>
                </c:pt>
                <c:pt idx="3">
                  <c:v>11.0</c:v>
                </c:pt>
                <c:pt idx="4">
                  <c:v>15.0</c:v>
                </c:pt>
                <c:pt idx="5">
                  <c:v>54.0</c:v>
                </c:pt>
                <c:pt idx="6">
                  <c:v>154.0</c:v>
                </c:pt>
              </c:numCache>
            </c:numRef>
          </c:val>
        </c:ser>
        <c:dLbls>
          <c:showVal val="1"/>
        </c:dLbls>
        <c:axId val="451510680"/>
        <c:axId val="452100120"/>
      </c:barChart>
      <c:catAx>
        <c:axId val="451510680"/>
        <c:scaling>
          <c:orientation val="minMax"/>
        </c:scaling>
        <c:axPos val="b"/>
        <c:tickLblPos val="nextTo"/>
        <c:crossAx val="452100120"/>
        <c:crosses val="autoZero"/>
        <c:auto val="1"/>
        <c:lblAlgn val="ctr"/>
        <c:lblOffset val="100"/>
      </c:catAx>
      <c:valAx>
        <c:axId val="452100120"/>
        <c:scaling>
          <c:orientation val="minMax"/>
          <c:max val="160.0"/>
          <c:min val="0.0"/>
        </c:scaling>
        <c:axPos val="l"/>
        <c:numFmt formatCode="General" sourceLinked="1"/>
        <c:tickLblPos val="nextTo"/>
        <c:crossAx val="451510680"/>
        <c:crosses val="autoZero"/>
        <c:crossBetween val="between"/>
        <c:majorUnit val="20.0"/>
        <c:minorUnit val="10.0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The</a:t>
            </a:r>
            <a:r>
              <a:rPr lang="en-US" baseline="0" dirty="0" smtClean="0"/>
              <a:t> option to verify my vote online afterwards increases my confidence in the election results</a:t>
            </a:r>
            <a:endParaRPr lang="en-US" dirty="0"/>
          </a:p>
        </c:rich>
      </c:tx>
    </c:title>
    <c:plotArea>
      <c:layout>
        <c:manualLayout>
          <c:layoutTarget val="inner"/>
          <c:xMode val="edge"/>
          <c:yMode val="edge"/>
          <c:x val="0.101349518810149"/>
          <c:y val="0.13924795858851"/>
          <c:w val="0.870872703412074"/>
          <c:h val="0.728896179644211"/>
        </c:manualLayout>
      </c:layout>
      <c:barChart>
        <c:barDir val="col"/>
        <c:grouping val="clustered"/>
        <c:ser>
          <c:idx val="0"/>
          <c:order val="0"/>
          <c:dLbls>
            <c:showVal val="1"/>
          </c:dLbls>
          <c:val>
            <c:numRef>
              <c:f>'short titles'!$L$3:$L$9</c:f>
              <c:numCache>
                <c:formatCode>General</c:formatCode>
                <c:ptCount val="7"/>
                <c:pt idx="0">
                  <c:v>23.0</c:v>
                </c:pt>
                <c:pt idx="1">
                  <c:v>7.0</c:v>
                </c:pt>
                <c:pt idx="2">
                  <c:v>8.0</c:v>
                </c:pt>
                <c:pt idx="3">
                  <c:v>16.0</c:v>
                </c:pt>
                <c:pt idx="4">
                  <c:v>17.0</c:v>
                </c:pt>
                <c:pt idx="5">
                  <c:v>41.0</c:v>
                </c:pt>
                <c:pt idx="6">
                  <c:v>122.0</c:v>
                </c:pt>
              </c:numCache>
            </c:numRef>
          </c:val>
        </c:ser>
        <c:dLbls>
          <c:showVal val="1"/>
        </c:dLbls>
        <c:axId val="451382680"/>
        <c:axId val="455777304"/>
      </c:barChart>
      <c:catAx>
        <c:axId val="451382680"/>
        <c:scaling>
          <c:orientation val="minMax"/>
        </c:scaling>
        <c:axPos val="b"/>
        <c:tickLblPos val="nextTo"/>
        <c:crossAx val="455777304"/>
        <c:crosses val="autoZero"/>
        <c:auto val="1"/>
        <c:lblAlgn val="ctr"/>
        <c:lblOffset val="100"/>
      </c:catAx>
      <c:valAx>
        <c:axId val="455777304"/>
        <c:scaling>
          <c:orientation val="minMax"/>
          <c:max val="160.0"/>
          <c:min val="0.0"/>
        </c:scaling>
        <c:axPos val="l"/>
        <c:numFmt formatCode="General" sourceLinked="1"/>
        <c:tickLblPos val="nextTo"/>
        <c:crossAx val="451382680"/>
        <c:crosses val="autoZero"/>
        <c:crossBetween val="between"/>
        <c:majorUnit val="20.0"/>
        <c:minorUnit val="10.0"/>
      </c:valAx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I have confidence</a:t>
            </a:r>
            <a:r>
              <a:rPr lang="en-US" baseline="0" dirty="0" smtClean="0"/>
              <a:t> that my receipt by itself does not reveal how I voted</a:t>
            </a:r>
            <a:endParaRPr lang="en-US" dirty="0"/>
          </a:p>
        </c:rich>
      </c:tx>
    </c:title>
    <c:plotArea>
      <c:layout>
        <c:manualLayout>
          <c:layoutTarget val="inner"/>
          <c:xMode val="edge"/>
          <c:yMode val="edge"/>
          <c:x val="0.0846828521434822"/>
          <c:y val="0.153020924467775"/>
          <c:w val="0.870872703412074"/>
          <c:h val="0.715123213764946"/>
        </c:manualLayout>
      </c:layout>
      <c:barChart>
        <c:barDir val="col"/>
        <c:grouping val="clustered"/>
        <c:ser>
          <c:idx val="0"/>
          <c:order val="0"/>
          <c:dLbls>
            <c:showVal val="1"/>
          </c:dLbls>
          <c:val>
            <c:numRef>
              <c:f>'short titles'!$K$3:$K$9</c:f>
              <c:numCache>
                <c:formatCode>General</c:formatCode>
                <c:ptCount val="7"/>
                <c:pt idx="0">
                  <c:v>20.0</c:v>
                </c:pt>
                <c:pt idx="1">
                  <c:v>11.0</c:v>
                </c:pt>
                <c:pt idx="2">
                  <c:v>7.0</c:v>
                </c:pt>
                <c:pt idx="3">
                  <c:v>15.0</c:v>
                </c:pt>
                <c:pt idx="4">
                  <c:v>11.0</c:v>
                </c:pt>
                <c:pt idx="5">
                  <c:v>26.0</c:v>
                </c:pt>
                <c:pt idx="6">
                  <c:v>129.0</c:v>
                </c:pt>
              </c:numCache>
            </c:numRef>
          </c:val>
        </c:ser>
        <c:dLbls>
          <c:showVal val="1"/>
        </c:dLbls>
        <c:axId val="451512008"/>
        <c:axId val="451505912"/>
      </c:barChart>
      <c:catAx>
        <c:axId val="451512008"/>
        <c:scaling>
          <c:orientation val="minMax"/>
        </c:scaling>
        <c:axPos val="b"/>
        <c:tickLblPos val="nextTo"/>
        <c:crossAx val="451505912"/>
        <c:crosses val="autoZero"/>
        <c:auto val="1"/>
        <c:lblAlgn val="ctr"/>
        <c:lblOffset val="100"/>
      </c:catAx>
      <c:valAx>
        <c:axId val="451505912"/>
        <c:scaling>
          <c:orientation val="minMax"/>
          <c:max val="160.0"/>
          <c:min val="0.0"/>
        </c:scaling>
        <c:axPos val="l"/>
        <c:numFmt formatCode="General" sourceLinked="1"/>
        <c:tickLblPos val="nextTo"/>
        <c:crossAx val="451512008"/>
        <c:crosses val="autoZero"/>
        <c:crossBetween val="between"/>
        <c:majorUnit val="20.0"/>
        <c:minorUnit val="10.0"/>
      </c:valAx>
    </c:plotArea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I have confidence in this voting system</a:t>
            </a:r>
            <a:endParaRPr lang="en-US" dirty="0"/>
          </a:p>
        </c:rich>
      </c:tx>
    </c:title>
    <c:plotArea>
      <c:layout>
        <c:manualLayout>
          <c:layoutTarget val="inner"/>
          <c:xMode val="edge"/>
          <c:yMode val="edge"/>
          <c:x val="0.0846828521434822"/>
          <c:y val="0.143761665208516"/>
          <c:w val="0.870872703412074"/>
          <c:h val="0.724382473024205"/>
        </c:manualLayout>
      </c:layout>
      <c:barChart>
        <c:barDir val="col"/>
        <c:grouping val="clustered"/>
        <c:ser>
          <c:idx val="0"/>
          <c:order val="0"/>
          <c:dLbls>
            <c:showVal val="1"/>
          </c:dLbls>
          <c:val>
            <c:numRef>
              <c:f>'short titles'!$M$3:$M$9</c:f>
              <c:numCache>
                <c:formatCode>General</c:formatCode>
                <c:ptCount val="7"/>
                <c:pt idx="0">
                  <c:v>25.0</c:v>
                </c:pt>
                <c:pt idx="1">
                  <c:v>3.0</c:v>
                </c:pt>
                <c:pt idx="2">
                  <c:v>3.0</c:v>
                </c:pt>
                <c:pt idx="3">
                  <c:v>10.0</c:v>
                </c:pt>
                <c:pt idx="4">
                  <c:v>25.0</c:v>
                </c:pt>
                <c:pt idx="5">
                  <c:v>58.0</c:v>
                </c:pt>
                <c:pt idx="6">
                  <c:v>131.0</c:v>
                </c:pt>
              </c:numCache>
            </c:numRef>
          </c:val>
        </c:ser>
        <c:dLbls>
          <c:showVal val="1"/>
        </c:dLbls>
        <c:axId val="451406712"/>
        <c:axId val="451663176"/>
      </c:barChart>
      <c:catAx>
        <c:axId val="451406712"/>
        <c:scaling>
          <c:orientation val="minMax"/>
        </c:scaling>
        <c:axPos val="b"/>
        <c:tickLblPos val="nextTo"/>
        <c:crossAx val="451663176"/>
        <c:crosses val="autoZero"/>
        <c:auto val="1"/>
        <c:lblAlgn val="ctr"/>
        <c:lblOffset val="100"/>
      </c:catAx>
      <c:valAx>
        <c:axId val="451663176"/>
        <c:scaling>
          <c:orientation val="minMax"/>
          <c:max val="160.0"/>
          <c:min val="0.0"/>
        </c:scaling>
        <c:axPos val="l"/>
        <c:numFmt formatCode="General" sourceLinked="1"/>
        <c:tickLblPos val="nextTo"/>
        <c:crossAx val="451406712"/>
        <c:crosses val="autoZero"/>
        <c:crossBetween val="between"/>
        <c:majorUnit val="20.0"/>
        <c:minorUnit val="10.0"/>
      </c:valAx>
    </c:plotArea>
    <c:plotVisOnly val="1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39663E-B7C6-FE47-BFC6-C7AFCA04CE8C}" type="datetimeFigureOut">
              <a:rPr lang="en-US" smtClean="0"/>
              <a:pPr/>
              <a:t>9/2/10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C9BC24-37E3-CC42-8F14-AA14230C24F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678217-ABC1-2745-A0A0-328C75757375}" type="datetimeFigureOut">
              <a:rPr lang="en-US" smtClean="0"/>
              <a:pPr/>
              <a:t>9/2/10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98AC34-0631-1C4B-860B-CBC05B5703B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440BE6-D0E0-6B4D-B99E-DEA6E26DDD7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440BE6-D0E0-6B4D-B99E-DEA6E26DDD7D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440BE6-D0E0-6B4D-B99E-DEA6E26DDD7D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Electro-spectrometers</a:t>
            </a:r>
            <a:r>
              <a:rPr lang="en-US" baseline="0" dirty="0" smtClean="0"/>
              <a:t> don’t fit into pockets well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8AC34-0631-1C4B-860B-CBC05B5703B5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E4180-7216-1C47-A035-4C327DDCDD38}" type="datetime1">
              <a:rPr lang="en-US" smtClean="0"/>
              <a:pPr/>
              <a:t>9/2/10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E0021-16FC-D34E-A4FB-987C735209EE}" type="datetime1">
              <a:rPr lang="en-US" smtClean="0"/>
              <a:pPr/>
              <a:t>9/2/10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3C05E-F77A-3B45-A3A6-8E1EC625DC12}" type="datetime1">
              <a:rPr lang="en-US" smtClean="0"/>
              <a:pPr/>
              <a:t>9/2/10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AA4CB-46B9-B445-82DC-4870BF35E452}" type="datetime1">
              <a:rPr lang="en-US" smtClean="0"/>
              <a:pPr/>
              <a:t>9/2/10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06B2D-2BB5-4C40-B28C-9E1F62167DF2}" type="datetime1">
              <a:rPr lang="en-US" smtClean="0"/>
              <a:pPr/>
              <a:t>9/2/10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B1DBC-A746-4F4D-BBFC-D9BE959EAE08}" type="datetime1">
              <a:rPr lang="en-US" smtClean="0"/>
              <a:pPr/>
              <a:t>9/2/10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6B5BA-DAD1-ED44-9336-C425ED2E0AE2}" type="datetime1">
              <a:rPr lang="en-US" smtClean="0"/>
              <a:pPr/>
              <a:t>9/2/10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9943C-6FDC-E745-BDC5-A5335C3FAF2A}" type="datetime1">
              <a:rPr lang="en-US" smtClean="0"/>
              <a:pPr/>
              <a:t>9/2/10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FF629-EC26-5447-9905-B523A54BA1CC}" type="datetime1">
              <a:rPr lang="en-US" smtClean="0"/>
              <a:pPr/>
              <a:t>9/2/10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FA083-8914-CC4B-B087-107E5F895C58}" type="datetime1">
              <a:rPr lang="en-US" smtClean="0"/>
              <a:pPr/>
              <a:t>9/2/10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DD98D-B853-C24E-9F69-F5B8ED9808E6}" type="datetime1">
              <a:rPr lang="en-US" smtClean="0"/>
              <a:pPr/>
              <a:t>9/2/10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dirty="0" smtClean="0"/>
              <a:t>Click to edit Master text styles</a:t>
            </a:r>
          </a:p>
          <a:p>
            <a:pPr lvl="1"/>
            <a:r>
              <a:rPr lang="en-CA" dirty="0" smtClean="0"/>
              <a:t>Second level</a:t>
            </a:r>
          </a:p>
          <a:p>
            <a:pPr lvl="2"/>
            <a:r>
              <a:rPr lang="en-CA" dirty="0" smtClean="0"/>
              <a:t>Third level</a:t>
            </a:r>
          </a:p>
          <a:p>
            <a:pPr lvl="3"/>
            <a:r>
              <a:rPr lang="en-CA" dirty="0" smtClean="0"/>
              <a:t>Fourth level</a:t>
            </a:r>
          </a:p>
          <a:p>
            <a:pPr lvl="4"/>
            <a:r>
              <a:rPr lang="en-CA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B4FD2-5BFE-1043-B3F6-B328612A87BE}" type="datetime1">
              <a:rPr lang="en-US" smtClean="0"/>
              <a:pPr/>
              <a:t>9/2/10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C38A4-7F8E-D749-9E16-04E1D9A637E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Courier New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4" Type="http://schemas.openxmlformats.org/officeDocument/2006/relationships/chart" Target="../charts/chart3.xml"/><Relationship Id="rId5" Type="http://schemas.openxmlformats.org/officeDocument/2006/relationships/chart" Target="../charts/chart4.xml"/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3" Type="http://schemas.openxmlformats.org/officeDocument/2006/relationships/image" Target="../media/image18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228600" y="3559175"/>
            <a:ext cx="8763000" cy="2384425"/>
          </a:xfrm>
        </p:spPr>
        <p:txBody>
          <a:bodyPr>
            <a:normAutofit fontScale="90000"/>
          </a:bodyPr>
          <a:lstStyle/>
          <a:p>
            <a:pPr algn="r"/>
            <a:r>
              <a:rPr lang="en-US" sz="5333" dirty="0" smtClean="0">
                <a:solidFill>
                  <a:schemeClr val="accent1"/>
                </a:solidFill>
              </a:rPr>
              <a:t>Scantegrity II Municipal Election at Takoma Park: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2667" dirty="0" smtClean="0"/>
              <a:t>The First E2E Binding Governmental Election with Ballot Privacy</a:t>
            </a:r>
            <a:br>
              <a:rPr lang="en-US" sz="2667" dirty="0" smtClean="0"/>
            </a:br>
            <a:r>
              <a:rPr lang="en-US" sz="3600" dirty="0" smtClean="0">
                <a:solidFill>
                  <a:schemeClr val="accent3"/>
                </a:solidFill>
              </a:rPr>
              <a:t/>
            </a:r>
            <a:br>
              <a:rPr lang="en-US" sz="3600" dirty="0" smtClean="0">
                <a:solidFill>
                  <a:schemeClr val="accent3"/>
                </a:solidFill>
              </a:rPr>
            </a:br>
            <a:r>
              <a:rPr lang="en-US" sz="3600" dirty="0" smtClean="0">
                <a:solidFill>
                  <a:schemeClr val="accent3"/>
                </a:solidFill>
              </a:rPr>
              <a:t/>
            </a:r>
            <a:br>
              <a:rPr lang="en-US" sz="3600" dirty="0" smtClean="0">
                <a:solidFill>
                  <a:schemeClr val="accent3"/>
                </a:solidFill>
              </a:rPr>
            </a:br>
            <a:endParaRPr lang="en-US" sz="3556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1" name="Round Same Side Corner Rectangle 30"/>
          <p:cNvSpPr/>
          <p:nvPr/>
        </p:nvSpPr>
        <p:spPr>
          <a:xfrm rot="10800000">
            <a:off x="2297178" y="2304224"/>
            <a:ext cx="4267200" cy="2135188"/>
          </a:xfrm>
          <a:prstGeom prst="round2SameRect">
            <a:avLst>
              <a:gd name="adj1" fmla="val 0"/>
              <a:gd name="adj2" fmla="val 0"/>
            </a:avLst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97104" y="2501065"/>
            <a:ext cx="461967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   President  </a:t>
            </a: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(VOTE FOR ONE)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John Adams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(Federalist)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Aaron Burr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(Democratic-Republican)</a:t>
            </a:r>
            <a:endParaRPr kumimoji="0" lang="en-US" sz="1800" b="0" i="0" u="none" strike="noStrike" kern="0" cap="small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Thomas Jefferson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(Democratic-Republican)</a:t>
            </a:r>
            <a:endParaRPr kumimoji="0" lang="en-US" sz="1800" b="0" i="0" u="none" strike="noStrike" kern="0" cap="small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Thomas Pinckney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(Federalist)</a:t>
            </a:r>
            <a:r>
              <a:rPr kumimoji="0" lang="en-US" sz="18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</a:p>
        </p:txBody>
      </p:sp>
      <p:sp>
        <p:nvSpPr>
          <p:cNvPr id="33" name="Oval 32"/>
          <p:cNvSpPr/>
          <p:nvPr/>
        </p:nvSpPr>
        <p:spPr>
          <a:xfrm>
            <a:off x="2525778" y="2882065"/>
            <a:ext cx="381000" cy="228600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2525778" y="3223480"/>
            <a:ext cx="381000" cy="228600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2525778" y="3906309"/>
            <a:ext cx="381000" cy="228600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Wave 35"/>
          <p:cNvSpPr/>
          <p:nvPr/>
        </p:nvSpPr>
        <p:spPr>
          <a:xfrm>
            <a:off x="2466908" y="3502547"/>
            <a:ext cx="533400" cy="341414"/>
          </a:xfrm>
          <a:prstGeom prst="wave">
            <a:avLst>
              <a:gd name="adj1" fmla="val 5878"/>
              <a:gd name="adj2" fmla="val 4191"/>
            </a:avLst>
          </a:prstGeom>
          <a:gradFill flip="none" rotWithShape="1">
            <a:gsLst>
              <a:gs pos="25000">
                <a:srgbClr val="FFFF00"/>
              </a:gs>
              <a:gs pos="100000">
                <a:srgbClr val="FFFFFF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2525778" y="3564895"/>
            <a:ext cx="381000" cy="228600"/>
          </a:xfrm>
          <a:prstGeom prst="ellipse">
            <a:avLst/>
          </a:prstGeom>
          <a:solidFill>
            <a:sysClr val="windowText" lastClr="000000">
              <a:lumMod val="65000"/>
              <a:lumOff val="35000"/>
              <a:alpha val="88000"/>
            </a:sys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95486" y="3508724"/>
            <a:ext cx="504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FD8F"/>
                </a:solidFill>
                <a:latin typeface="Courier New" pitchFamily="49" charset="0"/>
                <a:cs typeface="Courier New" pitchFamily="49" charset="0"/>
              </a:rPr>
              <a:t>ZK</a:t>
            </a:r>
            <a:endParaRPr lang="en-US" sz="1600" b="1" dirty="0">
              <a:solidFill>
                <a:srgbClr val="FFFD8F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2297178" y="4437825"/>
            <a:ext cx="4267201" cy="1588"/>
          </a:xfrm>
          <a:prstGeom prst="line">
            <a:avLst/>
          </a:prstGeom>
          <a:noFill/>
          <a:ln w="25400" cap="flat" cmpd="sng" algn="ctr">
            <a:solidFill>
              <a:sysClr val="windowText" lastClr="000000"/>
            </a:solidFill>
            <a:prstDash val="sysDot"/>
          </a:ln>
          <a:effectLst/>
        </p:spPr>
      </p:cxnSp>
      <p:pic>
        <p:nvPicPr>
          <p:cNvPr id="45" name="Picture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0963" y="2364551"/>
            <a:ext cx="558800" cy="558800"/>
          </a:xfrm>
          <a:prstGeom prst="rect">
            <a:avLst/>
          </a:prstGeom>
        </p:spPr>
      </p:pic>
      <p:grpSp>
        <p:nvGrpSpPr>
          <p:cNvPr id="4" name="Group 50"/>
          <p:cNvGrpSpPr/>
          <p:nvPr/>
        </p:nvGrpSpPr>
        <p:grpSpPr>
          <a:xfrm rot="21363508">
            <a:off x="2304252" y="4404035"/>
            <a:ext cx="3236134" cy="827857"/>
            <a:chOff x="2280123" y="4587510"/>
            <a:chExt cx="3236134" cy="827857"/>
          </a:xfrm>
        </p:grpSpPr>
        <p:sp>
          <p:nvSpPr>
            <p:cNvPr id="30" name="Round Single Corner Rectangle 29"/>
            <p:cNvSpPr/>
            <p:nvPr/>
          </p:nvSpPr>
          <p:spPr>
            <a:xfrm rot="11031618">
              <a:off x="2280123" y="4621407"/>
              <a:ext cx="3213103" cy="685804"/>
            </a:xfrm>
            <a:prstGeom prst="round1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50800" dist="38100" dir="2700000" algn="br" rotWithShape="0">
                <a:srgbClr val="000000">
                  <a:alpha val="4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40" name="Straight Connector 39"/>
            <p:cNvCxnSpPr/>
            <p:nvPr/>
          </p:nvCxnSpPr>
          <p:spPr>
            <a:xfrm rot="231618">
              <a:off x="2303155" y="4622183"/>
              <a:ext cx="3213102" cy="1589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>
            <a:xfrm rot="5631618" flipH="1" flipV="1">
              <a:off x="5147421" y="5073260"/>
              <a:ext cx="684213" cy="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cxnSp>
          <p:nvCxnSpPr>
            <p:cNvPr id="46" name="Straight Connector 45"/>
            <p:cNvCxnSpPr/>
            <p:nvPr/>
          </p:nvCxnSpPr>
          <p:spPr>
            <a:xfrm rot="16431618" flipV="1">
              <a:off x="3018661" y="4929617"/>
              <a:ext cx="684216" cy="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sp>
          <p:nvSpPr>
            <p:cNvPr id="47" name="Rounded Rectangle 46"/>
            <p:cNvSpPr/>
            <p:nvPr/>
          </p:nvSpPr>
          <p:spPr>
            <a:xfrm rot="231618">
              <a:off x="2429789" y="4894080"/>
              <a:ext cx="774807" cy="232619"/>
            </a:xfrm>
            <a:prstGeom prst="roundRect">
              <a:avLst/>
            </a:prstGeom>
            <a:solidFill>
              <a:sysClr val="windowText" lastClr="000000">
                <a:lumMod val="65000"/>
                <a:lumOff val="35000"/>
                <a:alpha val="0"/>
              </a:sysClr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 rot="222766">
              <a:off x="3406501" y="4655487"/>
              <a:ext cx="160973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Write confirmation code here:</a:t>
              </a:r>
              <a:endPara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" name="Group 52"/>
          <p:cNvGrpSpPr/>
          <p:nvPr/>
        </p:nvGrpSpPr>
        <p:grpSpPr>
          <a:xfrm>
            <a:off x="5494867" y="4436534"/>
            <a:ext cx="1073085" cy="685804"/>
            <a:chOff x="5486400" y="4419600"/>
            <a:chExt cx="1073085" cy="685804"/>
          </a:xfrm>
        </p:grpSpPr>
        <p:sp>
          <p:nvSpPr>
            <p:cNvPr id="28" name="Round Single Corner Rectangle 27"/>
            <p:cNvSpPr/>
            <p:nvPr/>
          </p:nvSpPr>
          <p:spPr>
            <a:xfrm flipV="1">
              <a:off x="5505386" y="4419600"/>
              <a:ext cx="1054099" cy="685804"/>
            </a:xfrm>
            <a:prstGeom prst="round1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50800" dist="38100" dir="2700000" algn="br" rotWithShape="0">
                <a:srgbClr val="000000">
                  <a:alpha val="4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 flipV="1">
              <a:off x="5486400" y="4420127"/>
              <a:ext cx="1054099" cy="159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sp>
          <p:nvSpPr>
            <p:cNvPr id="49" name="Rounded Rectangle 48"/>
            <p:cNvSpPr/>
            <p:nvPr/>
          </p:nvSpPr>
          <p:spPr>
            <a:xfrm rot="10884">
              <a:off x="5645132" y="4753294"/>
              <a:ext cx="774807" cy="232619"/>
            </a:xfrm>
            <a:prstGeom prst="roundRect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457200" y="5715000"/>
            <a:ext cx="787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Each bubble on each ballot as an independently random code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1" name="Round Same Side Corner Rectangle 30"/>
          <p:cNvSpPr/>
          <p:nvPr/>
        </p:nvSpPr>
        <p:spPr>
          <a:xfrm rot="10800000">
            <a:off x="2297178" y="2304224"/>
            <a:ext cx="4267200" cy="2135188"/>
          </a:xfrm>
          <a:prstGeom prst="round2SameRect">
            <a:avLst>
              <a:gd name="adj1" fmla="val 0"/>
              <a:gd name="adj2" fmla="val 0"/>
            </a:avLst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97104" y="2501065"/>
            <a:ext cx="461967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   President  </a:t>
            </a: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(VOTE FOR ONE)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John Adams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(Federalist)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Aaron Burr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(Democratic-Republican)</a:t>
            </a:r>
            <a:endParaRPr kumimoji="0" lang="en-US" sz="1800" b="0" i="0" u="none" strike="noStrike" kern="0" cap="small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Thomas Jefferson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(Democratic-Republican)</a:t>
            </a:r>
            <a:endParaRPr kumimoji="0" lang="en-US" sz="1800" b="0" i="0" u="none" strike="noStrike" kern="0" cap="small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Thomas Pinckney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(Federalist)</a:t>
            </a:r>
            <a:r>
              <a:rPr kumimoji="0" lang="en-US" sz="18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</a:p>
        </p:txBody>
      </p:sp>
      <p:sp>
        <p:nvSpPr>
          <p:cNvPr id="33" name="Oval 32"/>
          <p:cNvSpPr/>
          <p:nvPr/>
        </p:nvSpPr>
        <p:spPr>
          <a:xfrm>
            <a:off x="2525778" y="2882065"/>
            <a:ext cx="381000" cy="228600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2525778" y="3223480"/>
            <a:ext cx="381000" cy="228600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2525778" y="3906309"/>
            <a:ext cx="381000" cy="228600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Wave 35"/>
          <p:cNvSpPr/>
          <p:nvPr/>
        </p:nvSpPr>
        <p:spPr>
          <a:xfrm>
            <a:off x="2466908" y="3502547"/>
            <a:ext cx="533400" cy="341414"/>
          </a:xfrm>
          <a:prstGeom prst="wave">
            <a:avLst>
              <a:gd name="adj1" fmla="val 5878"/>
              <a:gd name="adj2" fmla="val 4191"/>
            </a:avLst>
          </a:prstGeom>
          <a:gradFill flip="none" rotWithShape="1">
            <a:gsLst>
              <a:gs pos="25000">
                <a:srgbClr val="FFFF00"/>
              </a:gs>
              <a:gs pos="100000">
                <a:srgbClr val="FFFFFF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2525778" y="3564895"/>
            <a:ext cx="381000" cy="228600"/>
          </a:xfrm>
          <a:prstGeom prst="ellipse">
            <a:avLst/>
          </a:prstGeom>
          <a:solidFill>
            <a:sysClr val="windowText" lastClr="000000">
              <a:lumMod val="65000"/>
              <a:lumOff val="35000"/>
              <a:alpha val="88000"/>
            </a:sys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95486" y="3508724"/>
            <a:ext cx="504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FD8F"/>
                </a:solidFill>
                <a:latin typeface="Courier New" pitchFamily="49" charset="0"/>
                <a:cs typeface="Courier New" pitchFamily="49" charset="0"/>
              </a:rPr>
              <a:t>ZK</a:t>
            </a:r>
            <a:endParaRPr lang="en-US" sz="1600" b="1" dirty="0">
              <a:solidFill>
                <a:srgbClr val="FFFD8F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2297178" y="4437825"/>
            <a:ext cx="4267201" cy="1588"/>
          </a:xfrm>
          <a:prstGeom prst="line">
            <a:avLst/>
          </a:prstGeom>
          <a:noFill/>
          <a:ln w="25400" cap="flat" cmpd="sng" algn="ctr">
            <a:solidFill>
              <a:sysClr val="windowText" lastClr="000000"/>
            </a:solidFill>
            <a:prstDash val="sysDot"/>
          </a:ln>
          <a:effectLst/>
        </p:spPr>
      </p:cxnSp>
      <p:pic>
        <p:nvPicPr>
          <p:cNvPr id="45" name="Picture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0963" y="2364551"/>
            <a:ext cx="558800" cy="558800"/>
          </a:xfrm>
          <a:prstGeom prst="rect">
            <a:avLst/>
          </a:prstGeom>
        </p:spPr>
      </p:pic>
      <p:grpSp>
        <p:nvGrpSpPr>
          <p:cNvPr id="4" name="Group 50"/>
          <p:cNvGrpSpPr/>
          <p:nvPr/>
        </p:nvGrpSpPr>
        <p:grpSpPr>
          <a:xfrm rot="21363508">
            <a:off x="2304252" y="4404035"/>
            <a:ext cx="3236134" cy="827857"/>
            <a:chOff x="2280123" y="4587510"/>
            <a:chExt cx="3236134" cy="827857"/>
          </a:xfrm>
        </p:grpSpPr>
        <p:sp>
          <p:nvSpPr>
            <p:cNvPr id="30" name="Round Single Corner Rectangle 29"/>
            <p:cNvSpPr/>
            <p:nvPr/>
          </p:nvSpPr>
          <p:spPr>
            <a:xfrm rot="11031618">
              <a:off x="2280123" y="4621407"/>
              <a:ext cx="3213103" cy="685804"/>
            </a:xfrm>
            <a:prstGeom prst="round1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50800" dist="38100" dir="2700000" algn="br" rotWithShape="0">
                <a:srgbClr val="000000">
                  <a:alpha val="4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40" name="Straight Connector 39"/>
            <p:cNvCxnSpPr/>
            <p:nvPr/>
          </p:nvCxnSpPr>
          <p:spPr>
            <a:xfrm rot="231618">
              <a:off x="2303155" y="4622183"/>
              <a:ext cx="3213102" cy="1589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>
            <a:xfrm rot="5631618" flipH="1" flipV="1">
              <a:off x="5147421" y="5073260"/>
              <a:ext cx="684213" cy="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cxnSp>
          <p:nvCxnSpPr>
            <p:cNvPr id="46" name="Straight Connector 45"/>
            <p:cNvCxnSpPr/>
            <p:nvPr/>
          </p:nvCxnSpPr>
          <p:spPr>
            <a:xfrm rot="16431618" flipV="1">
              <a:off x="3018661" y="4929617"/>
              <a:ext cx="684216" cy="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sp>
          <p:nvSpPr>
            <p:cNvPr id="47" name="Rounded Rectangle 46"/>
            <p:cNvSpPr/>
            <p:nvPr/>
          </p:nvSpPr>
          <p:spPr>
            <a:xfrm rot="231618">
              <a:off x="2429789" y="4894080"/>
              <a:ext cx="774807" cy="232619"/>
            </a:xfrm>
            <a:prstGeom prst="roundRect">
              <a:avLst/>
            </a:prstGeom>
            <a:solidFill>
              <a:sysClr val="windowText" lastClr="000000">
                <a:lumMod val="65000"/>
                <a:lumOff val="35000"/>
                <a:alpha val="0"/>
              </a:sysClr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 rot="222766">
              <a:off x="3406501" y="4655487"/>
              <a:ext cx="160973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Write confirmation code here:</a:t>
              </a:r>
              <a:endPara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" name="Group 52"/>
          <p:cNvGrpSpPr/>
          <p:nvPr/>
        </p:nvGrpSpPr>
        <p:grpSpPr>
          <a:xfrm>
            <a:off x="5494867" y="4436534"/>
            <a:ext cx="1073085" cy="685804"/>
            <a:chOff x="5486400" y="4419600"/>
            <a:chExt cx="1073085" cy="685804"/>
          </a:xfrm>
        </p:grpSpPr>
        <p:sp>
          <p:nvSpPr>
            <p:cNvPr id="28" name="Round Single Corner Rectangle 27"/>
            <p:cNvSpPr/>
            <p:nvPr/>
          </p:nvSpPr>
          <p:spPr>
            <a:xfrm flipV="1">
              <a:off x="5505386" y="4419600"/>
              <a:ext cx="1054099" cy="685804"/>
            </a:xfrm>
            <a:prstGeom prst="round1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50800" dist="38100" dir="2700000" algn="br" rotWithShape="0">
                <a:srgbClr val="000000">
                  <a:alpha val="4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 flipV="1">
              <a:off x="5486400" y="4420127"/>
              <a:ext cx="1054099" cy="159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sp>
          <p:nvSpPr>
            <p:cNvPr id="49" name="Rounded Rectangle 48"/>
            <p:cNvSpPr/>
            <p:nvPr/>
          </p:nvSpPr>
          <p:spPr>
            <a:xfrm rot="10884">
              <a:off x="5645132" y="4753294"/>
              <a:ext cx="774807" cy="232619"/>
            </a:xfrm>
            <a:prstGeom prst="roundRect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457200" y="5715000"/>
            <a:ext cx="792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Undeveloped invisible ink is assumed unreadable (by anything a voter could do in a voting booth)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31" name="Round Same Side Corner Rectangle 30"/>
          <p:cNvSpPr/>
          <p:nvPr/>
        </p:nvSpPr>
        <p:spPr>
          <a:xfrm rot="10800000">
            <a:off x="2297178" y="2304224"/>
            <a:ext cx="4267200" cy="2135188"/>
          </a:xfrm>
          <a:prstGeom prst="round2SameRect">
            <a:avLst>
              <a:gd name="adj1" fmla="val 0"/>
              <a:gd name="adj2" fmla="val 0"/>
            </a:avLst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97104" y="2501065"/>
            <a:ext cx="461967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   President  </a:t>
            </a: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(VOTE FOR ONE)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John Adams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(Federalist)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Aaron Burr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(Democratic-Republican)</a:t>
            </a:r>
            <a:endParaRPr kumimoji="0" lang="en-US" sz="1800" b="0" i="0" u="none" strike="noStrike" kern="0" cap="small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Thomas Jefferson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(Democratic-Republican)</a:t>
            </a:r>
            <a:endParaRPr kumimoji="0" lang="en-US" sz="1800" b="0" i="0" u="none" strike="noStrike" kern="0" cap="small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Thomas Pinckney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(Federalist)</a:t>
            </a:r>
            <a:r>
              <a:rPr kumimoji="0" lang="en-US" sz="18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</a:p>
        </p:txBody>
      </p:sp>
      <p:sp>
        <p:nvSpPr>
          <p:cNvPr id="33" name="Oval 32"/>
          <p:cNvSpPr/>
          <p:nvPr/>
        </p:nvSpPr>
        <p:spPr>
          <a:xfrm>
            <a:off x="2525778" y="2882065"/>
            <a:ext cx="381000" cy="228600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2525778" y="3223480"/>
            <a:ext cx="381000" cy="228600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2525778" y="3906309"/>
            <a:ext cx="381000" cy="228600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Wave 35"/>
          <p:cNvSpPr/>
          <p:nvPr/>
        </p:nvSpPr>
        <p:spPr>
          <a:xfrm>
            <a:off x="2466908" y="3502547"/>
            <a:ext cx="533400" cy="341414"/>
          </a:xfrm>
          <a:prstGeom prst="wave">
            <a:avLst>
              <a:gd name="adj1" fmla="val 5878"/>
              <a:gd name="adj2" fmla="val 4191"/>
            </a:avLst>
          </a:prstGeom>
          <a:gradFill flip="none" rotWithShape="1">
            <a:gsLst>
              <a:gs pos="25000">
                <a:srgbClr val="FFFF00"/>
              </a:gs>
              <a:gs pos="100000">
                <a:srgbClr val="FFFFFF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2525778" y="3564895"/>
            <a:ext cx="381000" cy="228600"/>
          </a:xfrm>
          <a:prstGeom prst="ellipse">
            <a:avLst/>
          </a:prstGeom>
          <a:solidFill>
            <a:sysClr val="windowText" lastClr="000000">
              <a:lumMod val="65000"/>
              <a:lumOff val="35000"/>
              <a:alpha val="88000"/>
            </a:sys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95486" y="3508724"/>
            <a:ext cx="504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FD8F"/>
                </a:solidFill>
                <a:latin typeface="Courier New" pitchFamily="49" charset="0"/>
                <a:cs typeface="Courier New" pitchFamily="49" charset="0"/>
              </a:rPr>
              <a:t>ZK</a:t>
            </a:r>
            <a:endParaRPr lang="en-US" sz="1600" b="1" dirty="0">
              <a:solidFill>
                <a:srgbClr val="FFFD8F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2297178" y="4437825"/>
            <a:ext cx="4267201" cy="1588"/>
          </a:xfrm>
          <a:prstGeom prst="line">
            <a:avLst/>
          </a:prstGeom>
          <a:noFill/>
          <a:ln w="25400" cap="flat" cmpd="sng" algn="ctr">
            <a:solidFill>
              <a:sysClr val="windowText" lastClr="000000"/>
            </a:solidFill>
            <a:prstDash val="sysDot"/>
          </a:ln>
          <a:effectLst/>
        </p:spPr>
      </p:cxnSp>
      <p:pic>
        <p:nvPicPr>
          <p:cNvPr id="45" name="Picture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0963" y="2364551"/>
            <a:ext cx="558800" cy="558800"/>
          </a:xfrm>
          <a:prstGeom prst="rect">
            <a:avLst/>
          </a:prstGeom>
        </p:spPr>
      </p:pic>
      <p:grpSp>
        <p:nvGrpSpPr>
          <p:cNvPr id="4" name="Group 50"/>
          <p:cNvGrpSpPr/>
          <p:nvPr/>
        </p:nvGrpSpPr>
        <p:grpSpPr>
          <a:xfrm rot="21363508">
            <a:off x="2304252" y="4404035"/>
            <a:ext cx="3236134" cy="827857"/>
            <a:chOff x="2280123" y="4587510"/>
            <a:chExt cx="3236134" cy="827857"/>
          </a:xfrm>
        </p:grpSpPr>
        <p:sp>
          <p:nvSpPr>
            <p:cNvPr id="30" name="Round Single Corner Rectangle 29"/>
            <p:cNvSpPr/>
            <p:nvPr/>
          </p:nvSpPr>
          <p:spPr>
            <a:xfrm rot="11031618">
              <a:off x="2280123" y="4621407"/>
              <a:ext cx="3213103" cy="685804"/>
            </a:xfrm>
            <a:prstGeom prst="round1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50800" dist="38100" dir="2700000" algn="br" rotWithShape="0">
                <a:srgbClr val="000000">
                  <a:alpha val="4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40" name="Straight Connector 39"/>
            <p:cNvCxnSpPr/>
            <p:nvPr/>
          </p:nvCxnSpPr>
          <p:spPr>
            <a:xfrm rot="231618">
              <a:off x="2303155" y="4622183"/>
              <a:ext cx="3213102" cy="1589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>
            <a:xfrm rot="5631618" flipH="1" flipV="1">
              <a:off x="5147421" y="5073260"/>
              <a:ext cx="684213" cy="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cxnSp>
          <p:nvCxnSpPr>
            <p:cNvPr id="46" name="Straight Connector 45"/>
            <p:cNvCxnSpPr/>
            <p:nvPr/>
          </p:nvCxnSpPr>
          <p:spPr>
            <a:xfrm rot="16431618" flipV="1">
              <a:off x="3018661" y="4929617"/>
              <a:ext cx="684216" cy="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sp>
          <p:nvSpPr>
            <p:cNvPr id="47" name="Rounded Rectangle 46"/>
            <p:cNvSpPr/>
            <p:nvPr/>
          </p:nvSpPr>
          <p:spPr>
            <a:xfrm rot="231618">
              <a:off x="2429789" y="4894080"/>
              <a:ext cx="774807" cy="232619"/>
            </a:xfrm>
            <a:prstGeom prst="roundRect">
              <a:avLst/>
            </a:prstGeom>
            <a:solidFill>
              <a:sysClr val="windowText" lastClr="000000">
                <a:lumMod val="65000"/>
                <a:lumOff val="35000"/>
                <a:alpha val="0"/>
              </a:sysClr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 rot="222766">
              <a:off x="3406501" y="4655487"/>
              <a:ext cx="160973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Write confirmation code here:</a:t>
              </a:r>
              <a:endPara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" name="Group 52"/>
          <p:cNvGrpSpPr/>
          <p:nvPr/>
        </p:nvGrpSpPr>
        <p:grpSpPr>
          <a:xfrm>
            <a:off x="5494867" y="4436534"/>
            <a:ext cx="1073085" cy="685804"/>
            <a:chOff x="5486400" y="4419600"/>
            <a:chExt cx="1073085" cy="685804"/>
          </a:xfrm>
        </p:grpSpPr>
        <p:sp>
          <p:nvSpPr>
            <p:cNvPr id="28" name="Round Single Corner Rectangle 27"/>
            <p:cNvSpPr/>
            <p:nvPr/>
          </p:nvSpPr>
          <p:spPr>
            <a:xfrm flipV="1">
              <a:off x="5505386" y="4419600"/>
              <a:ext cx="1054099" cy="685804"/>
            </a:xfrm>
            <a:prstGeom prst="round1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50800" dist="38100" dir="2700000" algn="br" rotWithShape="0">
                <a:srgbClr val="000000">
                  <a:alpha val="4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 flipV="1">
              <a:off x="5486400" y="4420127"/>
              <a:ext cx="1054099" cy="159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sp>
          <p:nvSpPr>
            <p:cNvPr id="49" name="Rounded Rectangle 48"/>
            <p:cNvSpPr/>
            <p:nvPr/>
          </p:nvSpPr>
          <p:spPr>
            <a:xfrm rot="10884">
              <a:off x="5645132" y="4753294"/>
              <a:ext cx="774807" cy="232619"/>
            </a:xfrm>
            <a:prstGeom prst="roundRect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457200" y="5715000"/>
            <a:ext cx="68108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Invisible ink also helps reduce (eliminate) stray marks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31" name="Round Same Side Corner Rectangle 30"/>
          <p:cNvSpPr/>
          <p:nvPr/>
        </p:nvSpPr>
        <p:spPr>
          <a:xfrm rot="10800000">
            <a:off x="2297178" y="2304224"/>
            <a:ext cx="4267200" cy="2135188"/>
          </a:xfrm>
          <a:prstGeom prst="round2SameRect">
            <a:avLst>
              <a:gd name="adj1" fmla="val 0"/>
              <a:gd name="adj2" fmla="val 0"/>
            </a:avLst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97104" y="2501065"/>
            <a:ext cx="461967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   President  </a:t>
            </a: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(VOTE FOR ONE)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John Adams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(Federalist)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Aaron Burr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(Democratic-Republican)</a:t>
            </a:r>
            <a:endParaRPr kumimoji="0" lang="en-US" sz="1800" b="0" i="0" u="none" strike="noStrike" kern="0" cap="small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Thomas Jefferson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(Democratic-Republican)</a:t>
            </a:r>
            <a:endParaRPr kumimoji="0" lang="en-US" sz="1800" b="0" i="0" u="none" strike="noStrike" kern="0" cap="small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Thomas Pinckney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(Federalist)</a:t>
            </a:r>
            <a:r>
              <a:rPr kumimoji="0" lang="en-US" sz="18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</a:p>
        </p:txBody>
      </p:sp>
      <p:sp>
        <p:nvSpPr>
          <p:cNvPr id="33" name="Oval 32"/>
          <p:cNvSpPr/>
          <p:nvPr/>
        </p:nvSpPr>
        <p:spPr>
          <a:xfrm>
            <a:off x="2525778" y="2882065"/>
            <a:ext cx="381000" cy="228600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2525778" y="3223480"/>
            <a:ext cx="381000" cy="228600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2525778" y="3906309"/>
            <a:ext cx="381000" cy="228600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Wave 35"/>
          <p:cNvSpPr/>
          <p:nvPr/>
        </p:nvSpPr>
        <p:spPr>
          <a:xfrm>
            <a:off x="2466908" y="3502547"/>
            <a:ext cx="533400" cy="341414"/>
          </a:xfrm>
          <a:prstGeom prst="wave">
            <a:avLst>
              <a:gd name="adj1" fmla="val 5878"/>
              <a:gd name="adj2" fmla="val 4191"/>
            </a:avLst>
          </a:prstGeom>
          <a:gradFill flip="none" rotWithShape="1">
            <a:gsLst>
              <a:gs pos="25000">
                <a:srgbClr val="FFFF00"/>
              </a:gs>
              <a:gs pos="100000">
                <a:srgbClr val="FFFFFF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2525778" y="3564895"/>
            <a:ext cx="381000" cy="228600"/>
          </a:xfrm>
          <a:prstGeom prst="ellipse">
            <a:avLst/>
          </a:prstGeom>
          <a:solidFill>
            <a:sysClr val="windowText" lastClr="000000">
              <a:lumMod val="65000"/>
              <a:lumOff val="35000"/>
              <a:alpha val="88000"/>
            </a:sys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95486" y="3508724"/>
            <a:ext cx="504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FD8F"/>
                </a:solidFill>
                <a:latin typeface="Courier New" pitchFamily="49" charset="0"/>
                <a:cs typeface="Courier New" pitchFamily="49" charset="0"/>
              </a:rPr>
              <a:t>ZK</a:t>
            </a:r>
            <a:endParaRPr lang="en-US" sz="1600" b="1" dirty="0">
              <a:solidFill>
                <a:srgbClr val="FFFD8F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2297178" y="4437825"/>
            <a:ext cx="4267201" cy="1588"/>
          </a:xfrm>
          <a:prstGeom prst="line">
            <a:avLst/>
          </a:prstGeom>
          <a:noFill/>
          <a:ln w="25400" cap="flat" cmpd="sng" algn="ctr">
            <a:solidFill>
              <a:sysClr val="windowText" lastClr="000000"/>
            </a:solidFill>
            <a:prstDash val="sysDot"/>
          </a:ln>
          <a:effectLst/>
        </p:spPr>
      </p:cxnSp>
      <p:pic>
        <p:nvPicPr>
          <p:cNvPr id="45" name="Picture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0963" y="2364551"/>
            <a:ext cx="558800" cy="558800"/>
          </a:xfrm>
          <a:prstGeom prst="rect">
            <a:avLst/>
          </a:prstGeom>
        </p:spPr>
      </p:pic>
      <p:grpSp>
        <p:nvGrpSpPr>
          <p:cNvPr id="4" name="Group 50"/>
          <p:cNvGrpSpPr/>
          <p:nvPr/>
        </p:nvGrpSpPr>
        <p:grpSpPr>
          <a:xfrm rot="21363508">
            <a:off x="2304252" y="4404035"/>
            <a:ext cx="3236134" cy="827857"/>
            <a:chOff x="2280123" y="4587510"/>
            <a:chExt cx="3236134" cy="827857"/>
          </a:xfrm>
        </p:grpSpPr>
        <p:sp>
          <p:nvSpPr>
            <p:cNvPr id="30" name="Round Single Corner Rectangle 29"/>
            <p:cNvSpPr/>
            <p:nvPr/>
          </p:nvSpPr>
          <p:spPr>
            <a:xfrm rot="11031618">
              <a:off x="2280123" y="4621407"/>
              <a:ext cx="3213103" cy="685804"/>
            </a:xfrm>
            <a:prstGeom prst="round1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50800" dist="38100" dir="2700000" algn="br" rotWithShape="0">
                <a:srgbClr val="000000">
                  <a:alpha val="4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40" name="Straight Connector 39"/>
            <p:cNvCxnSpPr/>
            <p:nvPr/>
          </p:nvCxnSpPr>
          <p:spPr>
            <a:xfrm rot="231618">
              <a:off x="2303155" y="4622183"/>
              <a:ext cx="3213102" cy="1589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>
            <a:xfrm rot="5631618" flipH="1" flipV="1">
              <a:off x="5147421" y="5073260"/>
              <a:ext cx="684213" cy="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sp>
          <p:nvSpPr>
            <p:cNvPr id="42" name="TextBox 41"/>
            <p:cNvSpPr txBox="1"/>
            <p:nvPr/>
          </p:nvSpPr>
          <p:spPr>
            <a:xfrm rot="60000">
              <a:off x="3252619" y="4875010"/>
              <a:ext cx="2133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Handwriting - Dakota"/>
                  <a:cs typeface="Handwriting - Dakota"/>
                </a:rPr>
                <a:t>Pres - ZK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Handwriting - Dakota"/>
                <a:cs typeface="Handwriting - Dakota"/>
              </a:endParaRPr>
            </a:p>
          </p:txBody>
        </p:sp>
        <p:cxnSp>
          <p:nvCxnSpPr>
            <p:cNvPr id="46" name="Straight Connector 45"/>
            <p:cNvCxnSpPr/>
            <p:nvPr/>
          </p:nvCxnSpPr>
          <p:spPr>
            <a:xfrm rot="16431618" flipV="1">
              <a:off x="3018661" y="4929617"/>
              <a:ext cx="684216" cy="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sp>
          <p:nvSpPr>
            <p:cNvPr id="47" name="Rounded Rectangle 46"/>
            <p:cNvSpPr/>
            <p:nvPr/>
          </p:nvSpPr>
          <p:spPr>
            <a:xfrm rot="231618">
              <a:off x="2429789" y="4894080"/>
              <a:ext cx="774807" cy="232619"/>
            </a:xfrm>
            <a:prstGeom prst="roundRect">
              <a:avLst/>
            </a:prstGeom>
            <a:solidFill>
              <a:sysClr val="windowText" lastClr="000000">
                <a:lumMod val="65000"/>
                <a:lumOff val="35000"/>
                <a:alpha val="0"/>
              </a:sysClr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 rot="222766">
              <a:off x="3406501" y="4655487"/>
              <a:ext cx="160973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Write confirmation code here:</a:t>
              </a:r>
              <a:endPara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" name="Group 52"/>
          <p:cNvGrpSpPr/>
          <p:nvPr/>
        </p:nvGrpSpPr>
        <p:grpSpPr>
          <a:xfrm>
            <a:off x="5494867" y="4436534"/>
            <a:ext cx="1073085" cy="685804"/>
            <a:chOff x="5486400" y="4419600"/>
            <a:chExt cx="1073085" cy="685804"/>
          </a:xfrm>
        </p:grpSpPr>
        <p:sp>
          <p:nvSpPr>
            <p:cNvPr id="28" name="Round Single Corner Rectangle 27"/>
            <p:cNvSpPr/>
            <p:nvPr/>
          </p:nvSpPr>
          <p:spPr>
            <a:xfrm flipV="1">
              <a:off x="5505386" y="4419600"/>
              <a:ext cx="1054099" cy="685804"/>
            </a:xfrm>
            <a:prstGeom prst="round1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50800" dist="38100" dir="2700000" algn="br" rotWithShape="0">
                <a:srgbClr val="000000">
                  <a:alpha val="4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 flipV="1">
              <a:off x="5486400" y="4420127"/>
              <a:ext cx="1054099" cy="159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sp>
          <p:nvSpPr>
            <p:cNvPr id="49" name="Rounded Rectangle 48"/>
            <p:cNvSpPr/>
            <p:nvPr/>
          </p:nvSpPr>
          <p:spPr>
            <a:xfrm rot="10884">
              <a:off x="5645132" y="4753294"/>
              <a:ext cx="774807" cy="232619"/>
            </a:xfrm>
            <a:prstGeom prst="roundRect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1" name="Round Same Side Corner Rectangle 30"/>
          <p:cNvSpPr/>
          <p:nvPr/>
        </p:nvSpPr>
        <p:spPr>
          <a:xfrm rot="10800000">
            <a:off x="2297178" y="2304224"/>
            <a:ext cx="4267200" cy="2135188"/>
          </a:xfrm>
          <a:prstGeom prst="round2SameRect">
            <a:avLst>
              <a:gd name="adj1" fmla="val 0"/>
              <a:gd name="adj2" fmla="val 0"/>
            </a:avLst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97104" y="2501065"/>
            <a:ext cx="461967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   President  </a:t>
            </a: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(VOTE FOR ONE)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John Adams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(Federalist)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Aaron Burr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(Democratic-Republican)</a:t>
            </a:r>
            <a:endParaRPr kumimoji="0" lang="en-US" sz="1800" b="0" i="0" u="none" strike="noStrike" kern="0" cap="small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Thomas Jefferson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(Democratic-Republican)</a:t>
            </a:r>
            <a:endParaRPr kumimoji="0" lang="en-US" sz="1800" b="0" i="0" u="none" strike="noStrike" kern="0" cap="small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Thomas Pinckney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(Federalist)</a:t>
            </a:r>
            <a:r>
              <a:rPr kumimoji="0" lang="en-US" sz="18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</a:p>
        </p:txBody>
      </p:sp>
      <p:sp>
        <p:nvSpPr>
          <p:cNvPr id="33" name="Oval 32"/>
          <p:cNvSpPr/>
          <p:nvPr/>
        </p:nvSpPr>
        <p:spPr>
          <a:xfrm>
            <a:off x="2525778" y="2882065"/>
            <a:ext cx="381000" cy="228600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2525778" y="3223480"/>
            <a:ext cx="381000" cy="228600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2525778" y="3906309"/>
            <a:ext cx="381000" cy="228600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Wave 35"/>
          <p:cNvSpPr/>
          <p:nvPr/>
        </p:nvSpPr>
        <p:spPr>
          <a:xfrm>
            <a:off x="2466908" y="3502547"/>
            <a:ext cx="533400" cy="341414"/>
          </a:xfrm>
          <a:prstGeom prst="wave">
            <a:avLst>
              <a:gd name="adj1" fmla="val 5878"/>
              <a:gd name="adj2" fmla="val 4191"/>
            </a:avLst>
          </a:prstGeom>
          <a:gradFill flip="none" rotWithShape="1">
            <a:gsLst>
              <a:gs pos="25000">
                <a:srgbClr val="FFFF00"/>
              </a:gs>
              <a:gs pos="100000">
                <a:srgbClr val="FFFFFF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2525778" y="3564895"/>
            <a:ext cx="381000" cy="228600"/>
          </a:xfrm>
          <a:prstGeom prst="ellipse">
            <a:avLst/>
          </a:prstGeom>
          <a:solidFill>
            <a:sysClr val="windowText" lastClr="000000">
              <a:lumMod val="65000"/>
              <a:lumOff val="35000"/>
              <a:alpha val="88000"/>
            </a:sys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95486" y="3508724"/>
            <a:ext cx="504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FD8F"/>
                </a:solidFill>
                <a:latin typeface="Courier New" pitchFamily="49" charset="0"/>
                <a:cs typeface="Courier New" pitchFamily="49" charset="0"/>
              </a:rPr>
              <a:t>ZK</a:t>
            </a:r>
            <a:endParaRPr lang="en-US" sz="1600" b="1" dirty="0">
              <a:solidFill>
                <a:srgbClr val="FFFD8F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2297178" y="4437825"/>
            <a:ext cx="4267201" cy="1588"/>
          </a:xfrm>
          <a:prstGeom prst="line">
            <a:avLst/>
          </a:prstGeom>
          <a:noFill/>
          <a:ln w="25400" cap="flat" cmpd="sng" algn="ctr">
            <a:solidFill>
              <a:sysClr val="windowText" lastClr="000000"/>
            </a:solidFill>
            <a:prstDash val="sysDot"/>
          </a:ln>
          <a:effectLst/>
        </p:spPr>
      </p:cxnSp>
      <p:pic>
        <p:nvPicPr>
          <p:cNvPr id="45" name="Picture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0963" y="2364551"/>
            <a:ext cx="558800" cy="558800"/>
          </a:xfrm>
          <a:prstGeom prst="rect">
            <a:avLst/>
          </a:prstGeom>
        </p:spPr>
      </p:pic>
      <p:grpSp>
        <p:nvGrpSpPr>
          <p:cNvPr id="4" name="Group 50"/>
          <p:cNvGrpSpPr/>
          <p:nvPr/>
        </p:nvGrpSpPr>
        <p:grpSpPr>
          <a:xfrm rot="21363508">
            <a:off x="2304252" y="4404035"/>
            <a:ext cx="3236134" cy="827857"/>
            <a:chOff x="2280123" y="4587510"/>
            <a:chExt cx="3236134" cy="827857"/>
          </a:xfrm>
        </p:grpSpPr>
        <p:sp>
          <p:nvSpPr>
            <p:cNvPr id="30" name="Round Single Corner Rectangle 29"/>
            <p:cNvSpPr/>
            <p:nvPr/>
          </p:nvSpPr>
          <p:spPr>
            <a:xfrm rot="11031618">
              <a:off x="2280123" y="4621407"/>
              <a:ext cx="3213103" cy="685804"/>
            </a:xfrm>
            <a:prstGeom prst="round1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50800" dist="38100" dir="2700000" algn="br" rotWithShape="0">
                <a:srgbClr val="000000">
                  <a:alpha val="4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40" name="Straight Connector 39"/>
            <p:cNvCxnSpPr/>
            <p:nvPr/>
          </p:nvCxnSpPr>
          <p:spPr>
            <a:xfrm rot="231618">
              <a:off x="2303155" y="4622183"/>
              <a:ext cx="3213102" cy="1589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>
            <a:xfrm rot="5631618" flipH="1" flipV="1">
              <a:off x="5147421" y="5073260"/>
              <a:ext cx="684213" cy="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sp>
          <p:nvSpPr>
            <p:cNvPr id="42" name="TextBox 41"/>
            <p:cNvSpPr txBox="1"/>
            <p:nvPr/>
          </p:nvSpPr>
          <p:spPr>
            <a:xfrm rot="60000">
              <a:off x="3252619" y="4875010"/>
              <a:ext cx="2133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Handwriting - Dakota"/>
                  <a:cs typeface="Handwriting - Dakota"/>
                </a:rPr>
                <a:t>Pres - ZK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Handwriting - Dakota"/>
                <a:cs typeface="Handwriting - Dakota"/>
              </a:endParaRPr>
            </a:p>
          </p:txBody>
        </p:sp>
        <p:cxnSp>
          <p:nvCxnSpPr>
            <p:cNvPr id="46" name="Straight Connector 45"/>
            <p:cNvCxnSpPr/>
            <p:nvPr/>
          </p:nvCxnSpPr>
          <p:spPr>
            <a:xfrm rot="16431618" flipV="1">
              <a:off x="3018661" y="4929617"/>
              <a:ext cx="684216" cy="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sp>
          <p:nvSpPr>
            <p:cNvPr id="47" name="Rounded Rectangle 46"/>
            <p:cNvSpPr/>
            <p:nvPr/>
          </p:nvSpPr>
          <p:spPr>
            <a:xfrm rot="231618">
              <a:off x="2429789" y="4894080"/>
              <a:ext cx="774807" cy="232619"/>
            </a:xfrm>
            <a:prstGeom prst="roundRect">
              <a:avLst/>
            </a:prstGeom>
            <a:solidFill>
              <a:sysClr val="windowText" lastClr="000000">
                <a:lumMod val="65000"/>
                <a:lumOff val="35000"/>
                <a:alpha val="0"/>
              </a:sysClr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 rot="222766">
              <a:off x="3406501" y="4655487"/>
              <a:ext cx="160973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Write confirmation code here:</a:t>
              </a:r>
              <a:endPara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" name="Group 52"/>
          <p:cNvGrpSpPr/>
          <p:nvPr/>
        </p:nvGrpSpPr>
        <p:grpSpPr>
          <a:xfrm>
            <a:off x="5494867" y="4436534"/>
            <a:ext cx="1073085" cy="685804"/>
            <a:chOff x="5486400" y="4419600"/>
            <a:chExt cx="1073085" cy="685804"/>
          </a:xfrm>
        </p:grpSpPr>
        <p:sp>
          <p:nvSpPr>
            <p:cNvPr id="28" name="Round Single Corner Rectangle 27"/>
            <p:cNvSpPr/>
            <p:nvPr/>
          </p:nvSpPr>
          <p:spPr>
            <a:xfrm flipV="1">
              <a:off x="5505386" y="4419600"/>
              <a:ext cx="1054099" cy="685804"/>
            </a:xfrm>
            <a:prstGeom prst="round1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50800" dist="38100" dir="2700000" algn="br" rotWithShape="0">
                <a:srgbClr val="000000">
                  <a:alpha val="4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 flipV="1">
              <a:off x="5486400" y="4420127"/>
              <a:ext cx="1054099" cy="159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sp>
          <p:nvSpPr>
            <p:cNvPr id="49" name="Rounded Rectangle 48"/>
            <p:cNvSpPr/>
            <p:nvPr/>
          </p:nvSpPr>
          <p:spPr>
            <a:xfrm rot="10884">
              <a:off x="5645132" y="4753294"/>
              <a:ext cx="774807" cy="232619"/>
            </a:xfrm>
            <a:prstGeom prst="roundRect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457200" y="5410200"/>
            <a:ext cx="7690476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Receipt preserves the secrecy of the vote</a:t>
            </a:r>
          </a:p>
          <a:p>
            <a:r>
              <a:rPr lang="en-US" sz="2400" dirty="0" smtClean="0"/>
              <a:t>Also: no forced randomization attacks</a:t>
            </a:r>
          </a:p>
          <a:p>
            <a:r>
              <a:rPr lang="en-US" sz="2400" dirty="0" smtClean="0"/>
              <a:t>Also: receipt-free with correct procedures for spoiled ballots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31" name="Round Same Side Corner Rectangle 30"/>
          <p:cNvSpPr/>
          <p:nvPr/>
        </p:nvSpPr>
        <p:spPr>
          <a:xfrm rot="10800000">
            <a:off x="2297178" y="2304224"/>
            <a:ext cx="4267200" cy="2135188"/>
          </a:xfrm>
          <a:prstGeom prst="round2SameRect">
            <a:avLst>
              <a:gd name="adj1" fmla="val 0"/>
              <a:gd name="adj2" fmla="val 0"/>
            </a:avLst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97104" y="2501065"/>
            <a:ext cx="461967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   President  </a:t>
            </a: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(VOTE FOR ONE)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John Adams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(Federalist)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Aaron Burr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(Democratic-Republican)</a:t>
            </a:r>
            <a:endParaRPr kumimoji="0" lang="en-US" sz="1800" b="0" i="0" u="none" strike="noStrike" kern="0" cap="small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Thomas Jefferson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(Democratic-Republican)</a:t>
            </a:r>
            <a:endParaRPr kumimoji="0" lang="en-US" sz="1800" b="0" i="0" u="none" strike="noStrike" kern="0" cap="small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Thomas Pinckney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(Federalist)</a:t>
            </a:r>
            <a:r>
              <a:rPr kumimoji="0" lang="en-US" sz="18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</a:p>
        </p:txBody>
      </p:sp>
      <p:sp>
        <p:nvSpPr>
          <p:cNvPr id="33" name="Oval 32"/>
          <p:cNvSpPr/>
          <p:nvPr/>
        </p:nvSpPr>
        <p:spPr>
          <a:xfrm>
            <a:off x="2525778" y="2882065"/>
            <a:ext cx="381000" cy="228600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2525778" y="3223480"/>
            <a:ext cx="381000" cy="228600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2525778" y="3906309"/>
            <a:ext cx="381000" cy="228600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Wave 35"/>
          <p:cNvSpPr/>
          <p:nvPr/>
        </p:nvSpPr>
        <p:spPr>
          <a:xfrm>
            <a:off x="2466908" y="3502547"/>
            <a:ext cx="533400" cy="341414"/>
          </a:xfrm>
          <a:prstGeom prst="wave">
            <a:avLst>
              <a:gd name="adj1" fmla="val 5878"/>
              <a:gd name="adj2" fmla="val 4191"/>
            </a:avLst>
          </a:prstGeom>
          <a:gradFill flip="none" rotWithShape="1">
            <a:gsLst>
              <a:gs pos="25000">
                <a:srgbClr val="FFFF00"/>
              </a:gs>
              <a:gs pos="100000">
                <a:srgbClr val="FFFFFF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2525778" y="3564895"/>
            <a:ext cx="381000" cy="228600"/>
          </a:xfrm>
          <a:prstGeom prst="ellipse">
            <a:avLst/>
          </a:prstGeom>
          <a:solidFill>
            <a:sysClr val="windowText" lastClr="000000">
              <a:lumMod val="65000"/>
              <a:lumOff val="35000"/>
              <a:alpha val="88000"/>
            </a:sys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95486" y="3508724"/>
            <a:ext cx="504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FD8F"/>
                </a:solidFill>
                <a:latin typeface="Courier New" pitchFamily="49" charset="0"/>
                <a:cs typeface="Courier New" pitchFamily="49" charset="0"/>
              </a:rPr>
              <a:t>ZK</a:t>
            </a:r>
            <a:endParaRPr lang="en-US" sz="1600" b="1" dirty="0">
              <a:solidFill>
                <a:srgbClr val="FFFD8F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2297178" y="4437825"/>
            <a:ext cx="4267201" cy="1588"/>
          </a:xfrm>
          <a:prstGeom prst="line">
            <a:avLst/>
          </a:prstGeom>
          <a:noFill/>
          <a:ln w="25400" cap="flat" cmpd="sng" algn="ctr">
            <a:solidFill>
              <a:sysClr val="windowText" lastClr="000000"/>
            </a:solidFill>
            <a:prstDash val="sysDot"/>
          </a:ln>
          <a:effectLst/>
        </p:spPr>
      </p:cxnSp>
      <p:pic>
        <p:nvPicPr>
          <p:cNvPr id="45" name="Picture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0963" y="2364551"/>
            <a:ext cx="558800" cy="558800"/>
          </a:xfrm>
          <a:prstGeom prst="rect">
            <a:avLst/>
          </a:prstGeom>
        </p:spPr>
      </p:pic>
      <p:grpSp>
        <p:nvGrpSpPr>
          <p:cNvPr id="4" name="Group 50"/>
          <p:cNvGrpSpPr/>
          <p:nvPr/>
        </p:nvGrpSpPr>
        <p:grpSpPr>
          <a:xfrm rot="21363508">
            <a:off x="2304252" y="4404035"/>
            <a:ext cx="3236134" cy="827857"/>
            <a:chOff x="2280123" y="4587510"/>
            <a:chExt cx="3236134" cy="827857"/>
          </a:xfrm>
        </p:grpSpPr>
        <p:sp>
          <p:nvSpPr>
            <p:cNvPr id="30" name="Round Single Corner Rectangle 29"/>
            <p:cNvSpPr/>
            <p:nvPr/>
          </p:nvSpPr>
          <p:spPr>
            <a:xfrm rot="11031618">
              <a:off x="2280123" y="4621407"/>
              <a:ext cx="3213103" cy="685804"/>
            </a:xfrm>
            <a:prstGeom prst="round1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50800" dist="38100" dir="2700000" algn="br" rotWithShape="0">
                <a:srgbClr val="000000">
                  <a:alpha val="4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40" name="Straight Connector 39"/>
            <p:cNvCxnSpPr/>
            <p:nvPr/>
          </p:nvCxnSpPr>
          <p:spPr>
            <a:xfrm rot="231618">
              <a:off x="2303155" y="4622183"/>
              <a:ext cx="3213102" cy="1589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>
            <a:xfrm rot="5631618" flipH="1" flipV="1">
              <a:off x="5147421" y="5073260"/>
              <a:ext cx="684213" cy="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sp>
          <p:nvSpPr>
            <p:cNvPr id="42" name="TextBox 41"/>
            <p:cNvSpPr txBox="1"/>
            <p:nvPr/>
          </p:nvSpPr>
          <p:spPr>
            <a:xfrm rot="60000">
              <a:off x="3252619" y="4875010"/>
              <a:ext cx="2133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Handwriting - Dakota"/>
                  <a:cs typeface="Handwriting - Dakota"/>
                </a:rPr>
                <a:t>Pres - ZK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Handwriting - Dakota"/>
                <a:cs typeface="Handwriting - Dakota"/>
              </a:endParaRPr>
            </a:p>
          </p:txBody>
        </p:sp>
        <p:sp>
          <p:nvSpPr>
            <p:cNvPr id="44" name="Wave 43"/>
            <p:cNvSpPr/>
            <p:nvPr/>
          </p:nvSpPr>
          <p:spPr>
            <a:xfrm rot="231618">
              <a:off x="2332500" y="4853817"/>
              <a:ext cx="1121583" cy="331851"/>
            </a:xfrm>
            <a:prstGeom prst="wave">
              <a:avLst>
                <a:gd name="adj1" fmla="val 0"/>
                <a:gd name="adj2" fmla="val 2317"/>
              </a:avLst>
            </a:prstGeom>
            <a:gradFill flip="none" rotWithShape="1">
              <a:gsLst>
                <a:gs pos="17000">
                  <a:srgbClr val="FFFF00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46" name="Straight Connector 45"/>
            <p:cNvCxnSpPr/>
            <p:nvPr/>
          </p:nvCxnSpPr>
          <p:spPr>
            <a:xfrm rot="16431618" flipV="1">
              <a:off x="3018661" y="4929617"/>
              <a:ext cx="684216" cy="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sp>
          <p:nvSpPr>
            <p:cNvPr id="47" name="Rounded Rectangle 46"/>
            <p:cNvSpPr/>
            <p:nvPr/>
          </p:nvSpPr>
          <p:spPr>
            <a:xfrm rot="231618">
              <a:off x="2429789" y="4894080"/>
              <a:ext cx="774807" cy="232619"/>
            </a:xfrm>
            <a:prstGeom prst="roundRect">
              <a:avLst/>
            </a:prstGeom>
            <a:solidFill>
              <a:sysClr val="windowText" lastClr="000000">
                <a:lumMod val="65000"/>
                <a:lumOff val="35000"/>
                <a:alpha val="89000"/>
              </a:sysClr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 rot="231618">
              <a:off x="2470808" y="4866598"/>
              <a:ext cx="7216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FFFD8F"/>
                  </a:solidFill>
                  <a:latin typeface="Courier New" pitchFamily="49" charset="0"/>
                  <a:cs typeface="Courier New" pitchFamily="49" charset="0"/>
                </a:rPr>
                <a:t>31337</a:t>
              </a:r>
              <a:endParaRPr lang="en-US" sz="1400" b="1" dirty="0">
                <a:solidFill>
                  <a:srgbClr val="FFFD8F"/>
                </a:solidFill>
                <a:latin typeface="Courier New" pitchFamily="49" charset="0"/>
                <a:cs typeface="Courier New" pitchFamily="49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 rot="222766">
              <a:off x="3406501" y="4655487"/>
              <a:ext cx="160973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Write confirmation code here:</a:t>
              </a:r>
              <a:endPara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" name="Group 52"/>
          <p:cNvGrpSpPr/>
          <p:nvPr/>
        </p:nvGrpSpPr>
        <p:grpSpPr>
          <a:xfrm>
            <a:off x="5494867" y="4436534"/>
            <a:ext cx="1073085" cy="685804"/>
            <a:chOff x="5486400" y="4419600"/>
            <a:chExt cx="1073085" cy="685804"/>
          </a:xfrm>
        </p:grpSpPr>
        <p:sp>
          <p:nvSpPr>
            <p:cNvPr id="28" name="Round Single Corner Rectangle 27"/>
            <p:cNvSpPr/>
            <p:nvPr/>
          </p:nvSpPr>
          <p:spPr>
            <a:xfrm flipV="1">
              <a:off x="5505386" y="4419600"/>
              <a:ext cx="1054099" cy="685804"/>
            </a:xfrm>
            <a:prstGeom prst="round1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50800" dist="38100" dir="2700000" algn="br" rotWithShape="0">
                <a:srgbClr val="000000">
                  <a:alpha val="4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 flipV="1">
              <a:off x="5486400" y="4420127"/>
              <a:ext cx="1054099" cy="159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sp>
          <p:nvSpPr>
            <p:cNvPr id="49" name="Rounded Rectangle 48"/>
            <p:cNvSpPr/>
            <p:nvPr/>
          </p:nvSpPr>
          <p:spPr>
            <a:xfrm rot="10884">
              <a:off x="5645132" y="4753294"/>
              <a:ext cx="774807" cy="232619"/>
            </a:xfrm>
            <a:prstGeom prst="roundRect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16</a:t>
            </a:fld>
            <a:endParaRPr lang="en-US"/>
          </a:p>
        </p:txBody>
      </p:sp>
      <p:grpSp>
        <p:nvGrpSpPr>
          <p:cNvPr id="4" name="Group 50"/>
          <p:cNvGrpSpPr/>
          <p:nvPr/>
        </p:nvGrpSpPr>
        <p:grpSpPr>
          <a:xfrm>
            <a:off x="2097104" y="2304224"/>
            <a:ext cx="4619674" cy="3162824"/>
            <a:chOff x="1933526" y="3047999"/>
            <a:chExt cx="4619674" cy="3162824"/>
          </a:xfrm>
        </p:grpSpPr>
        <p:sp>
          <p:nvSpPr>
            <p:cNvPr id="28" name="Round Single Corner Rectangle 27"/>
            <p:cNvSpPr/>
            <p:nvPr/>
          </p:nvSpPr>
          <p:spPr>
            <a:xfrm rot="21409116" flipV="1">
              <a:off x="5490329" y="5495770"/>
              <a:ext cx="1054099" cy="685804"/>
            </a:xfrm>
            <a:prstGeom prst="round1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50800" dist="38100" dir="2700000" algn="br" rotWithShape="0">
                <a:srgbClr val="000000">
                  <a:alpha val="4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 rot="21409116" flipV="1">
              <a:off x="5471343" y="5496297"/>
              <a:ext cx="1054099" cy="159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sp>
          <p:nvSpPr>
            <p:cNvPr id="30" name="Round Single Corner Rectangle 29"/>
            <p:cNvSpPr/>
            <p:nvPr/>
          </p:nvSpPr>
          <p:spPr>
            <a:xfrm rot="11031618">
              <a:off x="2116545" y="5365182"/>
              <a:ext cx="3213103" cy="685804"/>
            </a:xfrm>
            <a:prstGeom prst="round1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50800" dist="38100" dir="2700000" algn="br" rotWithShape="0">
                <a:srgbClr val="000000">
                  <a:alpha val="4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Round Same Side Corner Rectangle 30"/>
            <p:cNvSpPr/>
            <p:nvPr/>
          </p:nvSpPr>
          <p:spPr>
            <a:xfrm rot="10800000">
              <a:off x="2133600" y="3047999"/>
              <a:ext cx="4267200" cy="2135188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50800" dist="38100" dir="2700000" algn="br" rotWithShape="0">
                <a:srgbClr val="000000">
                  <a:alpha val="4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933526" y="3244840"/>
              <a:ext cx="4619674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      President  </a:t>
              </a:r>
              <a:r>
                <a:rPr kumimoji="0" 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(VOTE FOR ONE)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	John Adams </a:t>
              </a:r>
              <a:r>
                <a:rPr kumimoji="0" lang="en-US" sz="1400" b="0" i="0" u="none" strike="noStrike" kern="0" cap="small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(Federalist)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small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	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Aaron Burr </a:t>
              </a:r>
              <a:r>
                <a:rPr kumimoji="0" lang="en-US" sz="1400" b="0" i="0" u="none" strike="noStrike" kern="0" cap="small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(Democratic-Republican)</a:t>
              </a:r>
              <a:endParaRPr kumimoji="0" lang="en-US" sz="18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	Thomas Jefferson </a:t>
              </a:r>
              <a:r>
                <a:rPr kumimoji="0" lang="en-US" sz="1400" b="0" i="0" u="none" strike="noStrike" kern="0" cap="small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(Democratic-Republican)</a:t>
              </a:r>
              <a:endParaRPr kumimoji="0" lang="en-US" sz="18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	Thomas Pinckney </a:t>
              </a:r>
              <a:r>
                <a:rPr kumimoji="0" lang="en-US" sz="1400" b="0" i="0" u="none" strike="noStrike" kern="0" cap="small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(Federalist)</a:t>
              </a:r>
              <a:r>
                <a:rPr kumimoji="0" lang="en-US" sz="1800" b="0" i="0" u="none" strike="noStrike" kern="0" cap="small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</a:t>
              </a:r>
            </a:p>
          </p:txBody>
        </p:sp>
        <p:sp>
          <p:nvSpPr>
            <p:cNvPr id="33" name="Oval 32"/>
            <p:cNvSpPr/>
            <p:nvPr/>
          </p:nvSpPr>
          <p:spPr>
            <a:xfrm>
              <a:off x="2362200" y="3625840"/>
              <a:ext cx="381000" cy="228600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2362200" y="3967255"/>
              <a:ext cx="381000" cy="228600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2362200" y="4650084"/>
              <a:ext cx="381000" cy="228600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Wave 35"/>
            <p:cNvSpPr/>
            <p:nvPr/>
          </p:nvSpPr>
          <p:spPr>
            <a:xfrm>
              <a:off x="2303330" y="4246322"/>
              <a:ext cx="533400" cy="341414"/>
            </a:xfrm>
            <a:prstGeom prst="wave">
              <a:avLst>
                <a:gd name="adj1" fmla="val 5878"/>
                <a:gd name="adj2" fmla="val 4191"/>
              </a:avLst>
            </a:prstGeom>
            <a:gradFill flip="none" rotWithShape="1">
              <a:gsLst>
                <a:gs pos="25000">
                  <a:srgbClr val="FFFF00"/>
                </a:gs>
                <a:gs pos="100000">
                  <a:srgbClr val="FFFFFF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2362200" y="4308670"/>
              <a:ext cx="381000" cy="2286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  <a:alpha val="88000"/>
              </a:sysClr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331908" y="4252499"/>
              <a:ext cx="5048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FFFD8F"/>
                  </a:solidFill>
                  <a:latin typeface="Courier New" pitchFamily="49" charset="0"/>
                  <a:cs typeface="Courier New" pitchFamily="49" charset="0"/>
                </a:rPr>
                <a:t>ZK</a:t>
              </a:r>
              <a:endParaRPr lang="en-US" sz="1600" b="1" dirty="0">
                <a:solidFill>
                  <a:srgbClr val="FFFD8F"/>
                </a:solidFill>
                <a:latin typeface="Courier New" pitchFamily="49" charset="0"/>
                <a:cs typeface="Courier New" pitchFamily="49" charset="0"/>
              </a:endParaRPr>
            </a:p>
          </p:txBody>
        </p:sp>
        <p:cxnSp>
          <p:nvCxnSpPr>
            <p:cNvPr id="39" name="Straight Connector 38"/>
            <p:cNvCxnSpPr/>
            <p:nvPr/>
          </p:nvCxnSpPr>
          <p:spPr>
            <a:xfrm>
              <a:off x="2133600" y="5181600"/>
              <a:ext cx="4267201" cy="1588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cxnSp>
          <p:nvCxnSpPr>
            <p:cNvPr id="40" name="Straight Connector 39"/>
            <p:cNvCxnSpPr/>
            <p:nvPr/>
          </p:nvCxnSpPr>
          <p:spPr>
            <a:xfrm rot="231618">
              <a:off x="2139577" y="5365958"/>
              <a:ext cx="3213102" cy="1589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>
            <a:xfrm rot="5631618" flipH="1" flipV="1">
              <a:off x="4983843" y="5817035"/>
              <a:ext cx="684213" cy="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sp>
          <p:nvSpPr>
            <p:cNvPr id="42" name="TextBox 41"/>
            <p:cNvSpPr txBox="1"/>
            <p:nvPr/>
          </p:nvSpPr>
          <p:spPr>
            <a:xfrm rot="60000">
              <a:off x="3089041" y="5618785"/>
              <a:ext cx="2133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Handwriting - Dakota"/>
                  <a:cs typeface="Handwriting - Dakota"/>
                </a:rPr>
                <a:t>Pres - ZK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Handwriting - Dakota"/>
                <a:cs typeface="Handwriting - Dakota"/>
              </a:endParaRPr>
            </a:p>
          </p:txBody>
        </p:sp>
        <p:cxnSp>
          <p:nvCxnSpPr>
            <p:cNvPr id="43" name="Straight Connector 42"/>
            <p:cNvCxnSpPr/>
            <p:nvPr/>
          </p:nvCxnSpPr>
          <p:spPr>
            <a:xfrm rot="5209116" flipH="1" flipV="1">
              <a:off x="5149080" y="5868716"/>
              <a:ext cx="684213" cy="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sp>
          <p:nvSpPr>
            <p:cNvPr id="44" name="Wave 43"/>
            <p:cNvSpPr/>
            <p:nvPr/>
          </p:nvSpPr>
          <p:spPr>
            <a:xfrm rot="231618">
              <a:off x="2168922" y="5597592"/>
              <a:ext cx="1121583" cy="331851"/>
            </a:xfrm>
            <a:prstGeom prst="wave">
              <a:avLst>
                <a:gd name="adj1" fmla="val 0"/>
                <a:gd name="adj2" fmla="val 2317"/>
              </a:avLst>
            </a:prstGeom>
            <a:gradFill flip="none" rotWithShape="1">
              <a:gsLst>
                <a:gs pos="17000">
                  <a:srgbClr val="FFFF00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67385" y="3108326"/>
              <a:ext cx="558800" cy="558800"/>
            </a:xfrm>
            <a:prstGeom prst="rect">
              <a:avLst/>
            </a:prstGeom>
          </p:spPr>
        </p:pic>
        <p:cxnSp>
          <p:nvCxnSpPr>
            <p:cNvPr id="46" name="Straight Connector 45"/>
            <p:cNvCxnSpPr/>
            <p:nvPr/>
          </p:nvCxnSpPr>
          <p:spPr>
            <a:xfrm rot="16431618" flipV="1">
              <a:off x="2855083" y="5673392"/>
              <a:ext cx="684216" cy="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sp>
          <p:nvSpPr>
            <p:cNvPr id="47" name="Rounded Rectangle 46"/>
            <p:cNvSpPr/>
            <p:nvPr/>
          </p:nvSpPr>
          <p:spPr>
            <a:xfrm rot="231618">
              <a:off x="2266211" y="5637855"/>
              <a:ext cx="774807" cy="232619"/>
            </a:xfrm>
            <a:prstGeom prst="roundRect">
              <a:avLst/>
            </a:prstGeom>
            <a:solidFill>
              <a:sysClr val="windowText" lastClr="000000">
                <a:lumMod val="65000"/>
                <a:lumOff val="35000"/>
                <a:alpha val="89000"/>
              </a:sysClr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 rot="231618">
              <a:off x="2307230" y="5610373"/>
              <a:ext cx="7216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FFFD8F"/>
                  </a:solidFill>
                  <a:latin typeface="Courier New" pitchFamily="49" charset="0"/>
                  <a:cs typeface="Courier New" pitchFamily="49" charset="0"/>
                </a:rPr>
                <a:t>31337</a:t>
              </a:r>
              <a:endParaRPr lang="en-US" sz="1400" b="1" dirty="0">
                <a:solidFill>
                  <a:srgbClr val="FFFD8F"/>
                </a:solidFill>
                <a:latin typeface="Courier New" pitchFamily="49" charset="0"/>
                <a:cs typeface="Courier New" pitchFamily="49" charset="0"/>
              </a:endParaRPr>
            </a:p>
          </p:txBody>
        </p:sp>
        <p:sp>
          <p:nvSpPr>
            <p:cNvPr id="49" name="Rounded Rectangle 48"/>
            <p:cNvSpPr/>
            <p:nvPr/>
          </p:nvSpPr>
          <p:spPr>
            <a:xfrm rot="21420000">
              <a:off x="5630075" y="5829464"/>
              <a:ext cx="774807" cy="232619"/>
            </a:xfrm>
            <a:prstGeom prst="roundRect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 rot="222766">
              <a:off x="3242923" y="5399262"/>
              <a:ext cx="160973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Write confirmation code here:</a:t>
              </a:r>
              <a:endPara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1" name="Content Placeholder 50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Voter visits a website and types in serial number: </a:t>
            </a:r>
            <a:r>
              <a:rPr lang="en-US" dirty="0" smtClean="0">
                <a:solidFill>
                  <a:srgbClr val="9BBB59"/>
                </a:solidFill>
              </a:rPr>
              <a:t>31337</a:t>
            </a:r>
          </a:p>
          <a:p>
            <a:endParaRPr lang="en-US" dirty="0" smtClean="0"/>
          </a:p>
          <a:p>
            <a:r>
              <a:rPr lang="en-US" dirty="0" smtClean="0"/>
              <a:t>Website reports what codes were recorded for that serial number: </a:t>
            </a:r>
            <a:r>
              <a:rPr lang="en-US" dirty="0" smtClean="0">
                <a:solidFill>
                  <a:srgbClr val="9BBB59"/>
                </a:solidFill>
              </a:rPr>
              <a:t>ZK</a:t>
            </a:r>
          </a:p>
          <a:p>
            <a:endParaRPr lang="en-US" dirty="0" smtClean="0">
              <a:solidFill>
                <a:srgbClr val="9BBB59"/>
              </a:solidFill>
            </a:endParaRPr>
          </a:p>
          <a:p>
            <a:r>
              <a:rPr lang="en-US" dirty="0" smtClean="0"/>
              <a:t>If misreported, knowledge of a correct code can be demonstrated</a:t>
            </a:r>
          </a:p>
          <a:p>
            <a:endParaRPr lang="en-US" dirty="0" smtClean="0"/>
          </a:p>
          <a:p>
            <a:r>
              <a:rPr lang="en-US" dirty="0" smtClean="0"/>
              <a:t>This verifies that ballot was </a:t>
            </a:r>
            <a:r>
              <a:rPr lang="en-US" dirty="0" smtClean="0">
                <a:solidFill>
                  <a:schemeClr val="accent1"/>
                </a:solidFill>
              </a:rPr>
              <a:t>collected-as-marked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A second audit verifies ballots are also </a:t>
            </a:r>
            <a:r>
              <a:rPr lang="en-US" dirty="0" smtClean="0">
                <a:solidFill>
                  <a:srgbClr val="9BBB59"/>
                </a:solidFill>
              </a:rPr>
              <a:t>counted-as-collected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Pre-election: trustees commit to a data structure that records correspondence</a:t>
            </a:r>
          </a:p>
          <a:p>
            <a:r>
              <a:rPr lang="en-US" dirty="0" smtClean="0"/>
              <a:t>Post-election: trustees </a:t>
            </a:r>
            <a:r>
              <a:rPr lang="en-US" dirty="0" err="1" smtClean="0"/>
              <a:t>decommit</a:t>
            </a:r>
            <a:r>
              <a:rPr lang="en-US" dirty="0" smtClean="0"/>
              <a:t> the </a:t>
            </a:r>
            <a:r>
              <a:rPr lang="en-US" dirty="0" smtClean="0">
                <a:solidFill>
                  <a:schemeClr val="accent1"/>
                </a:solidFill>
              </a:rPr>
              <a:t>full </a:t>
            </a:r>
            <a:r>
              <a:rPr lang="en-US" dirty="0" smtClean="0"/>
              <a:t>correspondence for audited ballots</a:t>
            </a:r>
          </a:p>
          <a:p>
            <a:r>
              <a:rPr lang="en-US" dirty="0" smtClean="0"/>
              <a:t>Post-election: trustees </a:t>
            </a:r>
            <a:r>
              <a:rPr lang="en-US" dirty="0" err="1" smtClean="0"/>
              <a:t>decommit</a:t>
            </a:r>
            <a:r>
              <a:rPr lang="en-US" dirty="0" smtClean="0"/>
              <a:t> to randomly check </a:t>
            </a:r>
            <a:r>
              <a:rPr lang="en-US" dirty="0" smtClean="0">
                <a:solidFill>
                  <a:srgbClr val="9BBB59"/>
                </a:solidFill>
              </a:rPr>
              <a:t>partial </a:t>
            </a:r>
            <a:r>
              <a:rPr lang="en-US" dirty="0" smtClean="0"/>
              <a:t>(privacy-preserving) correspondences for voted ballots</a:t>
            </a:r>
          </a:p>
          <a:p>
            <a:endParaRPr lang="en-US" dirty="0" smtClean="0"/>
          </a:p>
          <a:p>
            <a:r>
              <a:rPr lang="en-US" dirty="0" smtClean="0"/>
              <a:t>Random checking implies statistical confidence in what is not revealed. Statistical correctness is good: 1-2</a:t>
            </a:r>
            <a:r>
              <a:rPr lang="en-US" baseline="30000" dirty="0" smtClean="0"/>
              <a:t>-x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Tricky Issue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Why two serial numbers on receipt?</a:t>
            </a:r>
          </a:p>
          <a:p>
            <a:endParaRPr lang="en-US" dirty="0" smtClean="0"/>
          </a:p>
          <a:p>
            <a:r>
              <a:rPr lang="en-US" dirty="0" smtClean="0"/>
              <a:t>Voted ballots receive </a:t>
            </a:r>
            <a:r>
              <a:rPr lang="en-US" dirty="0" smtClean="0">
                <a:solidFill>
                  <a:srgbClr val="9BBB59"/>
                </a:solidFill>
              </a:rPr>
              <a:t>both receipt serial numbers</a:t>
            </a:r>
            <a:r>
              <a:rPr lang="en-US" dirty="0" smtClean="0"/>
              <a:t> and a subset of confirmation codes</a:t>
            </a:r>
          </a:p>
          <a:p>
            <a:endParaRPr lang="en-US" dirty="0" smtClean="0"/>
          </a:p>
          <a:p>
            <a:r>
              <a:rPr lang="en-US" dirty="0" smtClean="0"/>
              <a:t>Print audit ballots receive one random receipt serial number (to audit these codes as well) but </a:t>
            </a:r>
            <a:r>
              <a:rPr lang="en-US" dirty="0" smtClean="0">
                <a:solidFill>
                  <a:srgbClr val="9BBB59"/>
                </a:solidFill>
              </a:rPr>
              <a:t>all confirmation codes</a:t>
            </a:r>
          </a:p>
          <a:p>
            <a:endParaRPr lang="en-US" dirty="0" smtClean="0"/>
          </a:p>
          <a:p>
            <a:r>
              <a:rPr lang="en-US" dirty="0" smtClean="0"/>
              <a:t>Spoiled ballots receive no serial numbers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118F82-D73F-4F9A-B1B3-C233E28BD56D}" type="slidenum">
              <a:rPr lang="en-CA" smtClean="0"/>
              <a:pPr>
                <a:defRPr/>
              </a:pPr>
              <a:t>2</a:t>
            </a:fld>
            <a:endParaRPr lang="en-CA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04800" y="914400"/>
          <a:ext cx="8534400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33600"/>
                <a:gridCol w="2133600"/>
                <a:gridCol w="2133600"/>
                <a:gridCol w="2133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Richard</a:t>
                      </a:r>
                      <a:r>
                        <a:rPr lang="en-CA" sz="1800" baseline="0" dirty="0" smtClean="0"/>
                        <a:t> </a:t>
                      </a:r>
                      <a:r>
                        <a:rPr lang="en-CA" sz="1800" baseline="0" dirty="0" err="1" smtClean="0"/>
                        <a:t>Carback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David </a:t>
                      </a:r>
                      <a:r>
                        <a:rPr lang="en-CA" sz="1800" dirty="0" err="1" smtClean="0"/>
                        <a:t>Chaum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Jeremy Clark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John Conway</a:t>
                      </a:r>
                      <a:endParaRPr lang="en-CA" sz="18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err="1" smtClean="0"/>
                        <a:t>Aleksander</a:t>
                      </a:r>
                      <a:r>
                        <a:rPr lang="en-CA" sz="1800" dirty="0" smtClean="0"/>
                        <a:t> Essex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Paul S. </a:t>
                      </a:r>
                      <a:r>
                        <a:rPr lang="en-CA" sz="1800" dirty="0" err="1" smtClean="0"/>
                        <a:t>Herrnson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Travis Mayberry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Stefan </a:t>
                      </a:r>
                      <a:r>
                        <a:rPr lang="en-CA" sz="1800" dirty="0" err="1" smtClean="0"/>
                        <a:t>Popoveniuc</a:t>
                      </a:r>
                      <a:endParaRPr lang="en-CA" sz="18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Ronald L. </a:t>
                      </a:r>
                      <a:r>
                        <a:rPr lang="en-CA" sz="1800" dirty="0" err="1" smtClean="0"/>
                        <a:t>Rivest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Emily </a:t>
                      </a:r>
                      <a:r>
                        <a:rPr lang="en-CA" sz="1800" dirty="0" err="1" smtClean="0"/>
                        <a:t>Shen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Alan T. Sherman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err="1" smtClean="0"/>
                        <a:t>Poorvi</a:t>
                      </a:r>
                      <a:r>
                        <a:rPr lang="en-CA" sz="1800" baseline="0" dirty="0" smtClean="0"/>
                        <a:t> L. </a:t>
                      </a:r>
                      <a:r>
                        <a:rPr lang="en-CA" sz="1800" baseline="0" dirty="0" err="1" smtClean="0"/>
                        <a:t>Vora</a:t>
                      </a:r>
                      <a:endParaRPr lang="en-CA" sz="18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 bwMode="auto">
          <a:xfrm>
            <a:off x="457200" y="274638"/>
            <a:ext cx="82296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Core Team</a:t>
            </a:r>
            <a:endParaRPr kumimoji="0" lang="en-US" sz="37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57200" y="2895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04800" y="3048000"/>
          <a:ext cx="8534400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33600"/>
                <a:gridCol w="2133600"/>
                <a:gridCol w="2133600"/>
                <a:gridCol w="2133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Jessie Carpenter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Anne Sergeant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Jane Johnson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Barrie Hoffman</a:t>
                      </a:r>
                      <a:endParaRPr lang="en-CA" sz="18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371600" y="4267200"/>
          <a:ext cx="6400800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33600"/>
                <a:gridCol w="2133600"/>
                <a:gridCol w="2133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Ben</a:t>
                      </a:r>
                      <a:r>
                        <a:rPr lang="en-CA" sz="1800" baseline="0" dirty="0" smtClean="0"/>
                        <a:t> </a:t>
                      </a:r>
                      <a:r>
                        <a:rPr lang="en-CA" sz="1800" baseline="0" dirty="0" err="1" smtClean="0"/>
                        <a:t>Adida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Lilley Coney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err="1" smtClean="0"/>
                        <a:t>Filip</a:t>
                      </a:r>
                      <a:r>
                        <a:rPr lang="en-CA" sz="1800" baseline="0" dirty="0" smtClean="0"/>
                        <a:t> </a:t>
                      </a:r>
                      <a:r>
                        <a:rPr lang="en-CA" sz="1800" baseline="0" dirty="0" err="1" smtClean="0"/>
                        <a:t>Zagorski</a:t>
                      </a:r>
                      <a:endParaRPr lang="en-CA" sz="18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 bwMode="auto">
          <a:xfrm>
            <a:off x="457200" y="2255838"/>
            <a:ext cx="82296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TP Officials</a:t>
            </a:r>
            <a:endParaRPr kumimoji="0" lang="en-US" sz="37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457200" y="3551238"/>
            <a:ext cx="82296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Auditors</a:t>
            </a:r>
            <a:endParaRPr kumimoji="0" lang="en-US" sz="37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457200" y="4694238"/>
            <a:ext cx="82296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Other Contributors</a:t>
            </a:r>
            <a:endParaRPr kumimoji="0" lang="en-US" sz="37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457200" y="5430520"/>
          <a:ext cx="8290590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89790"/>
                <a:gridCol w="2133600"/>
                <a:gridCol w="2133600"/>
                <a:gridCol w="2133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Lynn</a:t>
                      </a:r>
                      <a:r>
                        <a:rPr lang="en-CA" sz="1800" baseline="0" dirty="0" smtClean="0"/>
                        <a:t> </a:t>
                      </a:r>
                      <a:r>
                        <a:rPr lang="en-CA" sz="1800" baseline="0" dirty="0" err="1" smtClean="0"/>
                        <a:t>Baumeister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Alex</a:t>
                      </a:r>
                      <a:r>
                        <a:rPr lang="en-CA" sz="1800" baseline="0" dirty="0" smtClean="0"/>
                        <a:t> </a:t>
                      </a:r>
                      <a:r>
                        <a:rPr lang="en-CA" sz="1800" baseline="0" dirty="0" err="1" smtClean="0"/>
                        <a:t>Florescu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Cory Jones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err="1" smtClean="0"/>
                        <a:t>Vivek</a:t>
                      </a:r>
                      <a:r>
                        <a:rPr lang="en-CA" sz="1800" dirty="0" smtClean="0"/>
                        <a:t> </a:t>
                      </a:r>
                      <a:r>
                        <a:rPr lang="en-CA" sz="1800" dirty="0" err="1" smtClean="0"/>
                        <a:t>Relan</a:t>
                      </a:r>
                      <a:endParaRPr lang="en-CA" sz="18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Peter Ryan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Jan Rubio</a:t>
                      </a:r>
                      <a:endParaRPr lang="en-CA" sz="18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sz="1800" dirty="0" err="1" smtClean="0"/>
                        <a:t>Bhushan</a:t>
                      </a:r>
                      <a:r>
                        <a:rPr lang="en-CA" sz="1800" dirty="0" smtClean="0"/>
                        <a:t> </a:t>
                      </a:r>
                      <a:r>
                        <a:rPr lang="en-CA" sz="1800" dirty="0" err="1" smtClean="0"/>
                        <a:t>Sonawane</a:t>
                      </a:r>
                      <a:endParaRPr lang="en-CA" sz="18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CA" sz="18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Tricky Issue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“I look up my receipt for my voted ballot and it says I print audited or spoiled it” or “I look up my receipt for my print audited ballot and it says I voted or spoiled it”</a:t>
            </a:r>
          </a:p>
          <a:p>
            <a:endParaRPr lang="en-US" dirty="0" smtClean="0"/>
          </a:p>
          <a:p>
            <a:r>
              <a:rPr lang="en-US" dirty="0" smtClean="0"/>
              <a:t>Voted ballots receive two receipt codes. Knowledge of these </a:t>
            </a:r>
            <a:r>
              <a:rPr lang="en-US" dirty="0" smtClean="0">
                <a:solidFill>
                  <a:srgbClr val="9BBB59"/>
                </a:solidFill>
              </a:rPr>
              <a:t>two codes</a:t>
            </a:r>
            <a:r>
              <a:rPr lang="en-US" dirty="0" smtClean="0"/>
              <a:t> proves that you </a:t>
            </a:r>
            <a:r>
              <a:rPr lang="en-US" dirty="0" smtClean="0">
                <a:solidFill>
                  <a:srgbClr val="9BBB59"/>
                </a:solidFill>
              </a:rPr>
              <a:t>voted </a:t>
            </a:r>
            <a:r>
              <a:rPr lang="en-US" dirty="0" smtClean="0"/>
              <a:t>on the ballot.</a:t>
            </a:r>
          </a:p>
          <a:p>
            <a:endParaRPr lang="en-US" dirty="0" smtClean="0"/>
          </a:p>
          <a:p>
            <a:r>
              <a:rPr lang="en-US" dirty="0" smtClean="0"/>
              <a:t>Print audited ballots receive all the confirmation codes. Knowledge of these codes prove that you </a:t>
            </a:r>
            <a:r>
              <a:rPr lang="en-US" dirty="0" smtClean="0">
                <a:solidFill>
                  <a:srgbClr val="9BBB59"/>
                </a:solidFill>
              </a:rPr>
              <a:t>print audited</a:t>
            </a:r>
            <a:r>
              <a:rPr lang="en-US" dirty="0" smtClean="0"/>
              <a:t> the ballot</a:t>
            </a:r>
          </a:p>
          <a:p>
            <a:endParaRPr lang="en-US" dirty="0" smtClean="0"/>
          </a:p>
          <a:p>
            <a:r>
              <a:rPr lang="en-US" dirty="0" smtClean="0"/>
              <a:t>Changing spoiled ballots to voted ballots upset the </a:t>
            </a:r>
            <a:r>
              <a:rPr lang="en-US" dirty="0" err="1" smtClean="0"/>
              <a:t>pollbook</a:t>
            </a:r>
            <a:r>
              <a:rPr lang="en-US" dirty="0" smtClean="0"/>
              <a:t> without additionally doing one of the above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en-US" dirty="0" smtClean="0"/>
              <a:t>Correctness is probabilistic and unconditional on computational assumptions</a:t>
            </a:r>
          </a:p>
          <a:p>
            <a:pPr>
              <a:buFont typeface="Arial"/>
              <a:buChar char="•"/>
            </a:pPr>
            <a:r>
              <a:rPr lang="en-US" dirty="0" smtClean="0"/>
              <a:t>Ballot secrecy is computational: as hard as revealing a binding commitment</a:t>
            </a:r>
          </a:p>
          <a:p>
            <a:pPr>
              <a:buFont typeface="Arial"/>
              <a:buChar char="•"/>
            </a:pPr>
            <a:r>
              <a:rPr lang="en-US" dirty="0" smtClean="0"/>
              <a:t>Trustees use a computer trusted to be stateless between sessions (in lieu of a MPC)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228600" y="3559175"/>
            <a:ext cx="8763000" cy="2384425"/>
          </a:xfrm>
        </p:spPr>
        <p:txBody>
          <a:bodyPr>
            <a:normAutofit/>
          </a:bodyPr>
          <a:lstStyle/>
          <a:p>
            <a:pPr algn="r"/>
            <a:r>
              <a:rPr lang="en-US" sz="4889" dirty="0" smtClean="0">
                <a:solidFill>
                  <a:schemeClr val="accent1"/>
                </a:solidFill>
              </a:rPr>
              <a:t>Takoma Park</a:t>
            </a:r>
            <a:endParaRPr lang="en-US" sz="3556" b="1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Takoma Park, Maryland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Suburb of Washington DC</a:t>
            </a:r>
          </a:p>
          <a:p>
            <a:endParaRPr lang="en-US" dirty="0" smtClean="0"/>
          </a:p>
          <a:p>
            <a:r>
              <a:rPr lang="en-US" dirty="0" smtClean="0"/>
              <a:t>Population: 18,000 (1722 voted)</a:t>
            </a:r>
          </a:p>
          <a:p>
            <a:endParaRPr lang="en-US" dirty="0" smtClean="0"/>
          </a:p>
          <a:p>
            <a:r>
              <a:rPr lang="en-US" dirty="0" smtClean="0"/>
              <a:t>Mayor race across the election, 6 wards which each elect a councilor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They take politics seriously…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Random facts according to Wikipedia:</a:t>
            </a:r>
          </a:p>
          <a:p>
            <a:endParaRPr lang="en-US" dirty="0" smtClean="0"/>
          </a:p>
          <a:p>
            <a:r>
              <a:rPr lang="en-US" dirty="0" smtClean="0"/>
              <a:t>Takoma Park has a (now defunct) ban on trade with Burma, is a nuclear free zone, officially opposes </a:t>
            </a:r>
            <a:r>
              <a:rPr lang="en-US" dirty="0" err="1" smtClean="0"/>
              <a:t>foie</a:t>
            </a:r>
            <a:r>
              <a:rPr lang="en-US" dirty="0" smtClean="0"/>
              <a:t> </a:t>
            </a:r>
            <a:r>
              <a:rPr lang="en-US" dirty="0" err="1" smtClean="0"/>
              <a:t>gras</a:t>
            </a:r>
            <a:r>
              <a:rPr lang="en-US" dirty="0" smtClean="0"/>
              <a:t>, and the municipality cannot hold World Bank financial instruments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Mock Election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9BBB59"/>
                </a:solidFill>
              </a:rPr>
              <a:t>95 voters</a:t>
            </a:r>
            <a:r>
              <a:rPr lang="en-US" dirty="0" smtClean="0"/>
              <a:t>. Held on Arbor Day, many volunteer voters were at city centre for celebrations. Heavy rain led to lower turnout than expected</a:t>
            </a:r>
          </a:p>
          <a:p>
            <a:endParaRPr lang="en-US" dirty="0" smtClean="0"/>
          </a:p>
          <a:p>
            <a:r>
              <a:rPr lang="en-US" dirty="0" smtClean="0"/>
              <a:t>No major technical problems. Small issues</a:t>
            </a:r>
          </a:p>
          <a:p>
            <a:endParaRPr lang="en-US" dirty="0" smtClean="0"/>
          </a:p>
          <a:p>
            <a:r>
              <a:rPr lang="en-US" dirty="0" smtClean="0"/>
              <a:t>Most voters participated in a survey</a:t>
            </a:r>
          </a:p>
          <a:p>
            <a:endParaRPr lang="en-US" dirty="0" smtClean="0"/>
          </a:p>
          <a:p>
            <a:r>
              <a:rPr lang="en-US" dirty="0" smtClean="0"/>
              <a:t>Main issue: time-to-vote was too slow, averaging </a:t>
            </a:r>
            <a:r>
              <a:rPr lang="en-US" dirty="0" smtClean="0">
                <a:solidFill>
                  <a:srgbClr val="9BBB59"/>
                </a:solidFill>
              </a:rPr>
              <a:t>8 minutes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 Election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9BBB59"/>
                </a:solidFill>
                <a:latin typeface="Arial" charset="0"/>
              </a:rPr>
              <a:t>1723 </a:t>
            </a:r>
            <a:r>
              <a:rPr lang="en-US" dirty="0" smtClean="0">
                <a:solidFill>
                  <a:srgbClr val="9BBB59"/>
                </a:solidFill>
              </a:rPr>
              <a:t>voters</a:t>
            </a:r>
            <a:r>
              <a:rPr lang="en-US" dirty="0" smtClean="0"/>
              <a:t>. 1 polling place. 2 scanners</a:t>
            </a:r>
          </a:p>
          <a:p>
            <a:endParaRPr lang="en-US" dirty="0" smtClean="0"/>
          </a:p>
          <a:p>
            <a:r>
              <a:rPr lang="en-US" dirty="0" smtClean="0"/>
              <a:t>Over </a:t>
            </a:r>
            <a:r>
              <a:rPr lang="en-US" dirty="0" smtClean="0">
                <a:solidFill>
                  <a:srgbClr val="9BBB59"/>
                </a:solidFill>
              </a:rPr>
              <a:t>250 </a:t>
            </a:r>
            <a:r>
              <a:rPr lang="en-US" dirty="0" smtClean="0"/>
              <a:t>voters participated in an exit survey</a:t>
            </a:r>
          </a:p>
          <a:p>
            <a:endParaRPr lang="en-US" dirty="0" smtClean="0"/>
          </a:p>
          <a:p>
            <a:r>
              <a:rPr lang="en-US" dirty="0" smtClean="0"/>
              <a:t>Time-to-vote was improved </a:t>
            </a:r>
            <a:r>
              <a:rPr lang="en-US" dirty="0" smtClean="0">
                <a:solidFill>
                  <a:srgbClr val="9BBB59"/>
                </a:solidFill>
              </a:rPr>
              <a:t>2.5 minutes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Voting Details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Contests are tallied using </a:t>
            </a:r>
            <a:r>
              <a:rPr lang="en-US" dirty="0" smtClean="0">
                <a:solidFill>
                  <a:schemeClr val="accent1"/>
                </a:solidFill>
              </a:rPr>
              <a:t>Instant Run-off Voting</a:t>
            </a:r>
            <a:r>
              <a:rPr lang="en-US" dirty="0" smtClean="0"/>
              <a:t> (IRV)*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9BBB59"/>
                </a:solidFill>
              </a:rPr>
              <a:t>Write-in</a:t>
            </a:r>
            <a:r>
              <a:rPr lang="en-US" dirty="0" smtClean="0"/>
              <a:t> candidates for each contest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9BBB59"/>
                </a:solidFill>
              </a:rPr>
              <a:t>Assisted voting</a:t>
            </a:r>
            <a:r>
              <a:rPr lang="en-US" dirty="0" smtClean="0"/>
              <a:t> for disabled voters</a:t>
            </a:r>
          </a:p>
          <a:p>
            <a:endParaRPr lang="en-US" dirty="0" smtClean="0"/>
          </a:p>
          <a:p>
            <a:r>
              <a:rPr lang="en-US" dirty="0" smtClean="0"/>
              <a:t>Also had </a:t>
            </a:r>
            <a:r>
              <a:rPr lang="en-US" dirty="0" smtClean="0">
                <a:solidFill>
                  <a:srgbClr val="9BBB59"/>
                </a:solidFill>
              </a:rPr>
              <a:t>mail-in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9BBB59"/>
                </a:solidFill>
              </a:rPr>
              <a:t>provisional </a:t>
            </a:r>
            <a:r>
              <a:rPr lang="en-US" dirty="0" smtClean="0"/>
              <a:t>ballots. Ballots were </a:t>
            </a:r>
            <a:r>
              <a:rPr lang="en-US" dirty="0" smtClean="0">
                <a:solidFill>
                  <a:srgbClr val="9BBB59"/>
                </a:solidFill>
              </a:rPr>
              <a:t>bilingual</a:t>
            </a:r>
          </a:p>
          <a:p>
            <a:endParaRPr lang="en-US" dirty="0" smtClean="0"/>
          </a:p>
          <a:p>
            <a:r>
              <a:rPr lang="en-US" sz="2353" dirty="0" smtClean="0"/>
              <a:t>*Protocol reveals full marks for </a:t>
            </a:r>
            <a:r>
              <a:rPr lang="en-US" sz="2353" dirty="0" err="1" smtClean="0"/>
              <a:t>anonymized</a:t>
            </a:r>
            <a:r>
              <a:rPr lang="en-US" sz="2353" dirty="0" smtClean="0"/>
              <a:t> ballots. With 3 contests and 3!=9 unique permutations, preventing Italian attacks was not a priority.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Response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Most voters found the process </a:t>
            </a:r>
            <a:r>
              <a:rPr lang="en-US" dirty="0" smtClean="0">
                <a:solidFill>
                  <a:srgbClr val="9BBB59"/>
                </a:solidFill>
              </a:rPr>
              <a:t>easy</a:t>
            </a:r>
            <a:r>
              <a:rPr lang="en-US" dirty="0" smtClean="0"/>
              <a:t>. The cryptography is opt-in and can essentially be ignored. Some voters liked the </a:t>
            </a:r>
            <a:r>
              <a:rPr lang="en-US" dirty="0" smtClean="0">
                <a:solidFill>
                  <a:srgbClr val="9BBB59"/>
                </a:solidFill>
              </a:rPr>
              <a:t>novelty </a:t>
            </a:r>
            <a:r>
              <a:rPr lang="en-US" dirty="0" smtClean="0"/>
              <a:t>of the system (turnout spiked after the local radio station covered the system)</a:t>
            </a:r>
          </a:p>
          <a:p>
            <a:endParaRPr lang="en-US" dirty="0" smtClean="0"/>
          </a:p>
          <a:p>
            <a:r>
              <a:rPr lang="en-US" dirty="0" smtClean="0"/>
              <a:t>Some voters </a:t>
            </a:r>
            <a:r>
              <a:rPr lang="en-US" dirty="0" smtClean="0">
                <a:solidFill>
                  <a:srgbClr val="9BBB59"/>
                </a:solidFill>
              </a:rPr>
              <a:t>did not realize</a:t>
            </a:r>
            <a:r>
              <a:rPr lang="en-US" dirty="0" smtClean="0"/>
              <a:t> they could verify elections, some complained about the </a:t>
            </a:r>
            <a:r>
              <a:rPr lang="en-US" dirty="0" smtClean="0">
                <a:solidFill>
                  <a:srgbClr val="9BBB59"/>
                </a:solidFill>
              </a:rPr>
              <a:t>pens</a:t>
            </a:r>
            <a:r>
              <a:rPr lang="en-US" dirty="0" smtClean="0"/>
              <a:t>, some found </a:t>
            </a:r>
            <a:r>
              <a:rPr lang="en-US" dirty="0" smtClean="0">
                <a:solidFill>
                  <a:srgbClr val="9BBB59"/>
                </a:solidFill>
              </a:rPr>
              <a:t>codes </a:t>
            </a:r>
            <a:r>
              <a:rPr lang="en-US" dirty="0" smtClean="0"/>
              <a:t>hard to read. Others disliked </a:t>
            </a:r>
            <a:r>
              <a:rPr lang="en-US" dirty="0" smtClean="0">
                <a:solidFill>
                  <a:srgbClr val="9BBB59"/>
                </a:solidFill>
              </a:rPr>
              <a:t>electronic voting</a:t>
            </a:r>
            <a:r>
              <a:rPr lang="en-US" dirty="0" smtClean="0"/>
              <a:t> in general or had difficulty with </a:t>
            </a:r>
            <a:r>
              <a:rPr lang="en-US" dirty="0" smtClean="0">
                <a:solidFill>
                  <a:srgbClr val="9BBB59"/>
                </a:solidFill>
              </a:rPr>
              <a:t>IRV</a:t>
            </a:r>
          </a:p>
          <a:p>
            <a:endParaRPr lang="en-US" dirty="0" smtClean="0"/>
          </a:p>
          <a:p>
            <a:r>
              <a:rPr lang="en-US" dirty="0" smtClean="0"/>
              <a:t>Poll workers found the election required more </a:t>
            </a:r>
            <a:r>
              <a:rPr lang="en-US" dirty="0" smtClean="0">
                <a:solidFill>
                  <a:srgbClr val="9BBB59"/>
                </a:solidFill>
              </a:rPr>
              <a:t>explanation </a:t>
            </a:r>
            <a:r>
              <a:rPr lang="en-US" dirty="0" smtClean="0"/>
              <a:t>and would like better </a:t>
            </a:r>
            <a:r>
              <a:rPr lang="en-US" dirty="0" smtClean="0">
                <a:solidFill>
                  <a:srgbClr val="9BBB59"/>
                </a:solidFill>
              </a:rPr>
              <a:t>voter education</a:t>
            </a:r>
            <a:r>
              <a:rPr lang="en-US" dirty="0" smtClean="0"/>
              <a:t> in future elections</a:t>
            </a:r>
          </a:p>
          <a:p>
            <a:endParaRPr lang="en-US" dirty="0" smtClean="0"/>
          </a:p>
          <a:p>
            <a:r>
              <a:rPr lang="en-US" dirty="0" smtClean="0"/>
              <a:t>Overall, response was generally </a:t>
            </a:r>
            <a:r>
              <a:rPr lang="en-US" dirty="0" smtClean="0">
                <a:solidFill>
                  <a:srgbClr val="9BBB59"/>
                </a:solidFill>
              </a:rPr>
              <a:t>positive</a:t>
            </a:r>
            <a:endParaRPr lang="en-US" dirty="0">
              <a:solidFill>
                <a:srgbClr val="9BBB59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/>
        </p:nvGraphicFramePr>
        <p:xfrm>
          <a:off x="0" y="0"/>
          <a:ext cx="4473575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/>
          <p:nvPr/>
        </p:nvGraphicFramePr>
        <p:xfrm>
          <a:off x="0" y="3505200"/>
          <a:ext cx="4429125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/>
          <p:cNvGraphicFramePr/>
          <p:nvPr/>
        </p:nvGraphicFramePr>
        <p:xfrm>
          <a:off x="4699000" y="0"/>
          <a:ext cx="4445000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Chart 7"/>
          <p:cNvGraphicFramePr/>
          <p:nvPr/>
        </p:nvGraphicFramePr>
        <p:xfrm>
          <a:off x="4473574" y="3505200"/>
          <a:ext cx="4670425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118F82-D73F-4F9A-B1B3-C233E28BD56D}" type="slidenum">
              <a:rPr lang="en-CA" smtClean="0"/>
              <a:pPr>
                <a:defRPr/>
              </a:pPr>
              <a:t>3</a:t>
            </a:fld>
            <a:endParaRPr lang="en-CA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04800" y="914400"/>
          <a:ext cx="8534400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33600"/>
                <a:gridCol w="2133600"/>
                <a:gridCol w="2133600"/>
                <a:gridCol w="2133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Richard</a:t>
                      </a:r>
                      <a:r>
                        <a:rPr lang="en-CA" sz="1800" baseline="0" dirty="0" smtClean="0"/>
                        <a:t> </a:t>
                      </a:r>
                      <a:r>
                        <a:rPr lang="en-CA" sz="1800" baseline="0" dirty="0" err="1" smtClean="0"/>
                        <a:t>Carback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David </a:t>
                      </a:r>
                      <a:r>
                        <a:rPr lang="en-CA" sz="1800" dirty="0" err="1" smtClean="0"/>
                        <a:t>Chaum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>
                          <a:solidFill>
                            <a:schemeClr val="accent1"/>
                          </a:solidFill>
                        </a:rPr>
                        <a:t>Jeremy Clark</a:t>
                      </a:r>
                      <a:endParaRPr lang="en-CA" sz="18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John Conway</a:t>
                      </a:r>
                      <a:endParaRPr lang="en-CA" sz="18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err="1" smtClean="0">
                          <a:solidFill>
                            <a:srgbClr val="9BBB59"/>
                          </a:solidFill>
                        </a:rPr>
                        <a:t>Aleksander</a:t>
                      </a:r>
                      <a:r>
                        <a:rPr lang="en-CA" sz="1800" dirty="0" smtClean="0">
                          <a:solidFill>
                            <a:srgbClr val="9BBB59"/>
                          </a:solidFill>
                        </a:rPr>
                        <a:t> Essex</a:t>
                      </a:r>
                      <a:endParaRPr lang="en-CA" sz="1800" dirty="0">
                        <a:solidFill>
                          <a:srgbClr val="9BBB59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Paul S. </a:t>
                      </a:r>
                      <a:r>
                        <a:rPr lang="en-CA" sz="1800" dirty="0" err="1" smtClean="0"/>
                        <a:t>Herrnson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Travis Mayberry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Stefan </a:t>
                      </a:r>
                      <a:r>
                        <a:rPr lang="en-CA" sz="1800" dirty="0" err="1" smtClean="0"/>
                        <a:t>Popoveniuc</a:t>
                      </a:r>
                      <a:endParaRPr lang="en-CA" sz="18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Ronald L. </a:t>
                      </a:r>
                      <a:r>
                        <a:rPr lang="en-CA" sz="1800" dirty="0" err="1" smtClean="0"/>
                        <a:t>Rivest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Emily </a:t>
                      </a:r>
                      <a:r>
                        <a:rPr lang="en-CA" sz="1800" dirty="0" err="1" smtClean="0"/>
                        <a:t>Shen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Alan T. Sherman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err="1" smtClean="0"/>
                        <a:t>Poorvi</a:t>
                      </a:r>
                      <a:r>
                        <a:rPr lang="en-CA" sz="1800" baseline="0" dirty="0" smtClean="0"/>
                        <a:t> L. </a:t>
                      </a:r>
                      <a:r>
                        <a:rPr lang="en-CA" sz="1800" baseline="0" dirty="0" err="1" smtClean="0"/>
                        <a:t>Vora</a:t>
                      </a:r>
                      <a:endParaRPr lang="en-CA" sz="18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 bwMode="auto">
          <a:xfrm>
            <a:off x="457200" y="274638"/>
            <a:ext cx="82296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Core Team</a:t>
            </a:r>
            <a:endParaRPr kumimoji="0" lang="en-US" sz="3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57200" y="2895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04800" y="3048000"/>
          <a:ext cx="8534400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33600"/>
                <a:gridCol w="2133600"/>
                <a:gridCol w="2133600"/>
                <a:gridCol w="2133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Jessie Carpenter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Anne Sergeant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Jane Johnson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Barrie Hoffman</a:t>
                      </a:r>
                      <a:endParaRPr lang="en-CA" sz="18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371600" y="4267200"/>
          <a:ext cx="6400800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33600"/>
                <a:gridCol w="2133600"/>
                <a:gridCol w="2133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Ben</a:t>
                      </a:r>
                      <a:r>
                        <a:rPr lang="en-CA" sz="1800" baseline="0" dirty="0" smtClean="0"/>
                        <a:t> </a:t>
                      </a:r>
                      <a:r>
                        <a:rPr lang="en-CA" sz="1800" baseline="0" dirty="0" err="1" smtClean="0"/>
                        <a:t>Adida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Lilley Coney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err="1" smtClean="0"/>
                        <a:t>Filip</a:t>
                      </a:r>
                      <a:r>
                        <a:rPr lang="en-CA" sz="1800" baseline="0" dirty="0" smtClean="0"/>
                        <a:t> </a:t>
                      </a:r>
                      <a:r>
                        <a:rPr lang="en-CA" sz="1800" baseline="0" dirty="0" err="1" smtClean="0"/>
                        <a:t>Zagorski</a:t>
                      </a:r>
                      <a:endParaRPr lang="en-CA" sz="18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 bwMode="auto">
          <a:xfrm>
            <a:off x="457200" y="2255838"/>
            <a:ext cx="82296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TP Officials</a:t>
            </a:r>
            <a:endParaRPr kumimoji="0" lang="en-US" sz="3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457200" y="3551238"/>
            <a:ext cx="82296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Auditors</a:t>
            </a:r>
            <a:endParaRPr kumimoji="0" lang="en-US" sz="3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457200" y="4694238"/>
            <a:ext cx="82296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Other Contributors</a:t>
            </a:r>
            <a:endParaRPr kumimoji="0" lang="en-US" sz="3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457200" y="5430520"/>
          <a:ext cx="8290590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89790"/>
                <a:gridCol w="2133600"/>
                <a:gridCol w="2133600"/>
                <a:gridCol w="2133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Lynn</a:t>
                      </a:r>
                      <a:r>
                        <a:rPr lang="en-CA" sz="1800" baseline="0" dirty="0" smtClean="0"/>
                        <a:t> </a:t>
                      </a:r>
                      <a:r>
                        <a:rPr lang="en-CA" sz="1800" baseline="0" dirty="0" err="1" smtClean="0"/>
                        <a:t>Baumeister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Alex</a:t>
                      </a:r>
                      <a:r>
                        <a:rPr lang="en-CA" sz="1800" baseline="0" dirty="0" smtClean="0"/>
                        <a:t> </a:t>
                      </a:r>
                      <a:r>
                        <a:rPr lang="en-CA" sz="1800" baseline="0" dirty="0" err="1" smtClean="0"/>
                        <a:t>Florescu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Cory Jones</a:t>
                      </a:r>
                      <a:endParaRPr lang="en-CA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err="1" smtClean="0"/>
                        <a:t>Vivek</a:t>
                      </a:r>
                      <a:r>
                        <a:rPr lang="en-CA" sz="1800" dirty="0" smtClean="0"/>
                        <a:t> </a:t>
                      </a:r>
                      <a:r>
                        <a:rPr lang="en-CA" sz="1800" dirty="0" err="1" smtClean="0"/>
                        <a:t>Relan</a:t>
                      </a:r>
                      <a:endParaRPr lang="en-CA" sz="18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>
                          <a:solidFill>
                            <a:srgbClr val="9BBB59"/>
                          </a:solidFill>
                        </a:rPr>
                        <a:t>Peter Ryan</a:t>
                      </a:r>
                      <a:endParaRPr lang="en-CA" sz="1800" dirty="0">
                        <a:solidFill>
                          <a:srgbClr val="9BBB59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Jan Rubio</a:t>
                      </a:r>
                      <a:endParaRPr lang="en-CA" sz="18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sz="1800" dirty="0" err="1" smtClean="0"/>
                        <a:t>Bhushan</a:t>
                      </a:r>
                      <a:r>
                        <a:rPr lang="en-CA" sz="1800" dirty="0" smtClean="0"/>
                        <a:t> </a:t>
                      </a:r>
                      <a:r>
                        <a:rPr lang="en-CA" sz="1800" dirty="0" err="1" smtClean="0"/>
                        <a:t>Sonawane</a:t>
                      </a:r>
                      <a:endParaRPr lang="en-CA" sz="18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CA" sz="18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228600" y="3559175"/>
            <a:ext cx="8763000" cy="2384425"/>
          </a:xfrm>
        </p:spPr>
        <p:txBody>
          <a:bodyPr>
            <a:normAutofit/>
          </a:bodyPr>
          <a:lstStyle/>
          <a:p>
            <a:pPr algn="r"/>
            <a:r>
              <a:rPr lang="en-US" sz="4889" dirty="0" smtClean="0">
                <a:solidFill>
                  <a:schemeClr val="accent1"/>
                </a:solidFill>
              </a:rPr>
              <a:t>A Haphazard Collection of Details and Issues</a:t>
            </a:r>
            <a:endParaRPr lang="en-US" sz="3556" b="1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Invisible Ink and Ballots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Invisible ink is filtered and injected into ink-jet cartridges for an off-the-shelf CMYK printer</a:t>
            </a:r>
          </a:p>
          <a:p>
            <a:endParaRPr lang="en-US" dirty="0" smtClean="0"/>
          </a:p>
          <a:p>
            <a:r>
              <a:rPr lang="en-US" dirty="0" smtClean="0"/>
              <a:t>We use four inks: invisible ink, dummy ink, florescent masking ink, and standard black ink</a:t>
            </a:r>
          </a:p>
          <a:p>
            <a:endParaRPr lang="en-US" dirty="0" smtClean="0"/>
          </a:p>
          <a:p>
            <a:r>
              <a:rPr lang="en-US" dirty="0" smtClean="0"/>
              <a:t>DRM on ink cartridges complicates the process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6" name="Picture 5" descr="TakomaMock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4472302" cy="3505200"/>
          </a:xfrm>
          <a:prstGeom prst="rect">
            <a:avLst/>
          </a:prstGeom>
        </p:spPr>
      </p:pic>
      <p:pic>
        <p:nvPicPr>
          <p:cNvPr id="7" name="Picture 6" descr="TakomaMock_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17631"/>
            <a:ext cx="4648200" cy="3487569"/>
          </a:xfrm>
          <a:prstGeom prst="rect">
            <a:avLst/>
          </a:prstGeom>
        </p:spPr>
      </p:pic>
      <p:pic>
        <p:nvPicPr>
          <p:cNvPr id="8" name="Picture 7" descr="IMG_956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9042" y="3502864"/>
            <a:ext cx="4681586" cy="3355136"/>
          </a:xfrm>
          <a:prstGeom prst="rect">
            <a:avLst/>
          </a:prstGeom>
        </p:spPr>
      </p:pic>
      <p:pic>
        <p:nvPicPr>
          <p:cNvPr id="9" name="Picture 8" descr="TakomaMock_1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02864"/>
            <a:ext cx="4472302" cy="3355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3" name="Picture 2" descr="TakomaMock_16.jpg"/>
          <p:cNvPicPr>
            <a:picLocks noChangeAspect="1"/>
          </p:cNvPicPr>
          <p:nvPr/>
        </p:nvPicPr>
        <p:blipFill>
          <a:blip r:embed="rId2"/>
          <a:srcRect l="5448" r="14774" b="2236"/>
          <a:stretch>
            <a:fillRect/>
          </a:stretch>
        </p:blipFill>
        <p:spPr>
          <a:xfrm>
            <a:off x="2590800" y="60325"/>
            <a:ext cx="4114800" cy="672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Mock Ballot</a:t>
            </a:r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Issue: fine tip pen was hard to fill in ovals; smudging</a:t>
            </a:r>
          </a:p>
          <a:p>
            <a:r>
              <a:rPr lang="en-US" dirty="0" smtClean="0"/>
              <a:t>Change: double tip pen – chisel tip for ovals, fine tip for write-ins</a:t>
            </a:r>
          </a:p>
          <a:p>
            <a:endParaRPr lang="en-US" dirty="0" smtClean="0"/>
          </a:p>
          <a:p>
            <a:r>
              <a:rPr lang="en-US" dirty="0" smtClean="0"/>
              <a:t>Issue: receipt serial numbers were revealed after casting by poll worker. Slow and complicated</a:t>
            </a:r>
          </a:p>
          <a:p>
            <a:r>
              <a:rPr lang="en-US" dirty="0" smtClean="0"/>
              <a:t>Change: removed them</a:t>
            </a:r>
          </a:p>
          <a:p>
            <a:endParaRPr lang="en-US" dirty="0" smtClean="0"/>
          </a:p>
          <a:p>
            <a:r>
              <a:rPr lang="en-US" dirty="0" smtClean="0"/>
              <a:t>Issue: confirmation codes hard to read (two alphanumeric characters from reduced set)</a:t>
            </a:r>
          </a:p>
          <a:p>
            <a:r>
              <a:rPr lang="en-US" dirty="0" smtClean="0"/>
              <a:t>Change: three digit codes (still hard to distinguish 0 and 8)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06" y="25400"/>
            <a:ext cx="4095694" cy="6756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76200"/>
            <a:ext cx="3897923" cy="2895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29200" y="3429000"/>
            <a:ext cx="3897923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Remark:</a:t>
            </a:r>
          </a:p>
          <a:p>
            <a:endParaRPr lang="en-US" dirty="0" smtClean="0"/>
          </a:p>
          <a:p>
            <a:r>
              <a:rPr lang="en-US" dirty="0" smtClean="0"/>
              <a:t>A pile of verification cards were in the voting booth. Many voters did not notice them or realize how to use them</a:t>
            </a:r>
          </a:p>
          <a:p>
            <a:endParaRPr lang="en-US" dirty="0" smtClean="0"/>
          </a:p>
          <a:p>
            <a:r>
              <a:rPr lang="en-US" dirty="0" smtClean="0"/>
              <a:t>In future elections, if separate cards are used, they should be handed to the voter with their ballot and verbal instructions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rcRect l="10937" t="9729" r="9375" b="7718"/>
          <a:stretch>
            <a:fillRect/>
          </a:stretch>
        </p:blipFill>
        <p:spPr>
          <a:xfrm>
            <a:off x="2209800" y="19299"/>
            <a:ext cx="4953000" cy="68387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3" name="Picture 2" descr="voted-ballo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577850"/>
            <a:ext cx="6419746" cy="559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3" name="Picture 2" descr="vcard-fill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093" y="1417320"/>
            <a:ext cx="6009815" cy="40233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Website Interface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39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343857"/>
            <a:ext cx="6477000" cy="5437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arenR"/>
            </a:pPr>
            <a:r>
              <a:rPr lang="en-US" dirty="0" smtClean="0"/>
              <a:t>Scantegrity II</a:t>
            </a:r>
          </a:p>
          <a:p>
            <a:pPr marL="514350" indent="-514350">
              <a:buAutoNum type="arabicParenR"/>
            </a:pPr>
            <a:r>
              <a:rPr lang="en-US" dirty="0" smtClean="0"/>
              <a:t>Mock election at Takoma Park</a:t>
            </a:r>
          </a:p>
          <a:p>
            <a:pPr marL="514350" indent="-514350">
              <a:buAutoNum type="arabicParenR"/>
            </a:pPr>
            <a:r>
              <a:rPr lang="en-US" dirty="0" smtClean="0"/>
              <a:t>Real election at Takoma Park</a:t>
            </a:r>
          </a:p>
          <a:p>
            <a:pPr marL="514350" indent="-514350">
              <a:buAutoNum type="arabicParenR"/>
            </a:pPr>
            <a:endParaRPr lang="en-US" dirty="0" smtClean="0"/>
          </a:p>
          <a:p>
            <a:pPr marL="514350" indent="-514350"/>
            <a:r>
              <a:rPr lang="en-US" dirty="0" smtClean="0"/>
              <a:t>Talk is subjective and tailored for this crowd. For a more comprehensive view see:</a:t>
            </a:r>
          </a:p>
          <a:p>
            <a:pPr marL="514350" indent="-514350">
              <a:buFont typeface="Arial"/>
              <a:buChar char="•"/>
            </a:pPr>
            <a:r>
              <a:rPr lang="en-US" dirty="0" smtClean="0">
                <a:solidFill>
                  <a:srgbClr val="9BBB59"/>
                </a:solidFill>
              </a:rPr>
              <a:t>Paper </a:t>
            </a:r>
            <a:r>
              <a:rPr lang="en-US" dirty="0" smtClean="0"/>
              <a:t>at </a:t>
            </a:r>
            <a:r>
              <a:rPr lang="en-US" dirty="0" err="1" smtClean="0"/>
              <a:t>Usenix</a:t>
            </a:r>
            <a:r>
              <a:rPr lang="en-US" dirty="0" smtClean="0"/>
              <a:t> Security 2010</a:t>
            </a:r>
          </a:p>
          <a:p>
            <a:pPr marL="514350" indent="-514350">
              <a:buFont typeface="Arial"/>
              <a:buChar char="•"/>
            </a:pPr>
            <a:r>
              <a:rPr lang="en-US" dirty="0" smtClean="0">
                <a:solidFill>
                  <a:srgbClr val="9BBB59"/>
                </a:solidFill>
              </a:rPr>
              <a:t>Video </a:t>
            </a:r>
            <a:r>
              <a:rPr lang="en-US" dirty="0" smtClean="0"/>
              <a:t>of presentation by Rick </a:t>
            </a:r>
            <a:r>
              <a:rPr lang="en-US" dirty="0" err="1" smtClean="0"/>
              <a:t>Carback</a:t>
            </a:r>
            <a:endParaRPr lang="en-US" dirty="0" smtClean="0"/>
          </a:p>
          <a:p>
            <a:pPr marL="514350" indent="-5143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Scanner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scanner is off-the-shelf and runs custom open source software controlled by a Linux </a:t>
            </a:r>
            <a:r>
              <a:rPr lang="en-US" dirty="0" err="1" smtClean="0"/>
              <a:t>netbook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OCR adjusts to the alignment marks, decodes a </a:t>
            </a:r>
            <a:r>
              <a:rPr lang="en-US" dirty="0" err="1" smtClean="0"/>
              <a:t>QRCode</a:t>
            </a:r>
            <a:r>
              <a:rPr lang="en-US" dirty="0" smtClean="0"/>
              <a:t> 2D-barcode, searches </a:t>
            </a:r>
            <a:r>
              <a:rPr lang="en-US" dirty="0" err="1" smtClean="0"/>
              <a:t>markable</a:t>
            </a:r>
            <a:r>
              <a:rPr lang="en-US" dirty="0" smtClean="0"/>
              <a:t> regions of the ballot for dark marks, writes data in random order to a USB stick using a memory mapped file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41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42</a:t>
            </a:fld>
            <a:endParaRPr lang="en-US"/>
          </a:p>
        </p:txBody>
      </p:sp>
      <p:pic>
        <p:nvPicPr>
          <p:cNvPr id="3" name="Content Placeholder 7" descr="IMG_2301.JPG"/>
          <p:cNvPicPr>
            <a:picLocks noChangeAspect="1"/>
          </p:cNvPicPr>
          <p:nvPr/>
        </p:nvPicPr>
        <p:blipFill>
          <a:blip r:embed="rId2"/>
          <a:srcRect t="-24712" b="-24712"/>
          <a:stretch>
            <a:fillRect/>
          </a:stretch>
        </p:blipFill>
        <p:spPr>
          <a:xfrm>
            <a:off x="1867509" y="561085"/>
            <a:ext cx="5142891" cy="5763515"/>
          </a:xfrm>
          <a:prstGeom prst="rect">
            <a:avLst/>
          </a:prstGeom>
          <a:scene3d>
            <a:camera prst="orthographicFront">
              <a:rot lat="0" lon="0" rev="540000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Privacy Sleeves &amp; Scanner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In mock election, we used a clipboard with a physical lock to prevent a “chain-voting” attack. These were heavy and locking procedure was slow</a:t>
            </a:r>
          </a:p>
          <a:p>
            <a:endParaRPr lang="en-US" dirty="0" smtClean="0"/>
          </a:p>
          <a:p>
            <a:r>
              <a:rPr lang="en-US" dirty="0" smtClean="0"/>
              <a:t>Voters would feed their ballot from inside a privacy sleeve into the scanner</a:t>
            </a:r>
          </a:p>
          <a:p>
            <a:endParaRPr lang="en-US" dirty="0" smtClean="0"/>
          </a:p>
          <a:p>
            <a:r>
              <a:rPr lang="en-US" dirty="0" smtClean="0"/>
              <a:t>They pinched the ballot through the folder, jamming the scanner. We used drop-in feeder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44</a:t>
            </a:fld>
            <a:endParaRPr lang="en-US"/>
          </a:p>
        </p:txBody>
      </p:sp>
      <p:pic>
        <p:nvPicPr>
          <p:cNvPr id="5" name="Picture 4" descr="TakomaMock_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4508" y="1981200"/>
            <a:ext cx="5179492" cy="3886200"/>
          </a:xfrm>
          <a:prstGeom prst="rect">
            <a:avLst/>
          </a:prstGeom>
        </p:spPr>
      </p:pic>
      <p:pic>
        <p:nvPicPr>
          <p:cNvPr id="6" name="Picture 5" descr="TakomaMock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762000"/>
            <a:ext cx="3830089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45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420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Issues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If the power goes out or the scanner stops working, ballots are collected in a separate box and scanned afterward</a:t>
            </a:r>
          </a:p>
          <a:p>
            <a:endParaRPr lang="en-US" dirty="0" smtClean="0"/>
          </a:p>
          <a:p>
            <a:r>
              <a:rPr lang="en-US" dirty="0" smtClean="0"/>
              <a:t>For mail-in ballots, voters were given a Scantegrity ballot without the invisible ink (absentee voters can verify inclusion of their vote but cannot be assured it was unmodified). These were scanned in a batch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Auditing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Election audit data is in XML and you can write your own verifier</a:t>
            </a:r>
          </a:p>
          <a:p>
            <a:endParaRPr lang="en-US" dirty="0" smtClean="0"/>
          </a:p>
          <a:p>
            <a:r>
              <a:rPr lang="en-US" dirty="0" smtClean="0"/>
              <a:t>Two independent auditors wrote verification code to audit this election: </a:t>
            </a:r>
            <a:r>
              <a:rPr lang="en-US" dirty="0" smtClean="0">
                <a:solidFill>
                  <a:srgbClr val="9BBB59"/>
                </a:solidFill>
              </a:rPr>
              <a:t>Ben </a:t>
            </a:r>
            <a:r>
              <a:rPr lang="en-US" dirty="0" err="1" smtClean="0">
                <a:solidFill>
                  <a:srgbClr val="9BBB59"/>
                </a:solidFill>
              </a:rPr>
              <a:t>Adida</a:t>
            </a:r>
            <a:r>
              <a:rPr lang="en-US" dirty="0" smtClean="0"/>
              <a:t> (Harvard) and </a:t>
            </a:r>
            <a:r>
              <a:rPr lang="en-US" dirty="0" err="1" smtClean="0">
                <a:solidFill>
                  <a:srgbClr val="9BBB59"/>
                </a:solidFill>
              </a:rPr>
              <a:t>Filip</a:t>
            </a:r>
            <a:r>
              <a:rPr lang="en-US" dirty="0" smtClean="0">
                <a:solidFill>
                  <a:srgbClr val="9BBB59"/>
                </a:solidFill>
              </a:rPr>
              <a:t> </a:t>
            </a:r>
            <a:r>
              <a:rPr lang="en-US" dirty="0" err="1" smtClean="0">
                <a:solidFill>
                  <a:srgbClr val="9BBB59"/>
                </a:solidFill>
              </a:rPr>
              <a:t>Zagorski</a:t>
            </a:r>
            <a:r>
              <a:rPr lang="en-US" dirty="0" smtClean="0"/>
              <a:t> (Wroclaw)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9BBB59"/>
                </a:solidFill>
              </a:rPr>
              <a:t>Lillie Connie</a:t>
            </a:r>
            <a:r>
              <a:rPr lang="en-US" dirty="0" smtClean="0"/>
              <a:t> (EPIC) also performed a print audit of 50 ballots, selected randomly through-out the day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Concluding Remarks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Solving the problem of </a:t>
            </a:r>
            <a:r>
              <a:rPr lang="en-US" dirty="0" smtClean="0">
                <a:solidFill>
                  <a:srgbClr val="9BBB59"/>
                </a:solidFill>
              </a:rPr>
              <a:t>faults </a:t>
            </a:r>
            <a:r>
              <a:rPr lang="en-US" dirty="0" smtClean="0"/>
              <a:t>and </a:t>
            </a:r>
            <a:r>
              <a:rPr lang="en-US" dirty="0" smtClean="0">
                <a:solidFill>
                  <a:srgbClr val="9BBB59"/>
                </a:solidFill>
              </a:rPr>
              <a:t>fraud </a:t>
            </a:r>
            <a:r>
              <a:rPr lang="en-US" dirty="0" smtClean="0"/>
              <a:t>within the vote capture process with </a:t>
            </a:r>
            <a:r>
              <a:rPr lang="en-US" dirty="0" smtClean="0">
                <a:solidFill>
                  <a:schemeClr val="accent1"/>
                </a:solidFill>
              </a:rPr>
              <a:t>end-to-end verification</a:t>
            </a:r>
            <a:r>
              <a:rPr lang="en-US" dirty="0" smtClean="0"/>
              <a:t> can help restore confidence in the electoral process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 smtClean="0">
                <a:solidFill>
                  <a:srgbClr val="9BBB59"/>
                </a:solidFill>
              </a:rPr>
              <a:t>Scantegrity </a:t>
            </a:r>
            <a:r>
              <a:rPr lang="en-US" dirty="0" smtClean="0"/>
              <a:t>election demonstrates this technology can be successfully deployed 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mock1 4-11-09 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49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5631359"/>
            <a:ext cx="9144000" cy="769441"/>
          </a:xfrm>
          <a:prstGeom prst="rect">
            <a:avLst/>
          </a:prstGeom>
          <a:solidFill>
            <a:schemeClr val="bg1">
              <a:alpha val="68000"/>
            </a:schemeClr>
          </a:solidFill>
        </p:spPr>
        <p:txBody>
          <a:bodyPr wrap="square" anchor="t">
            <a:spAutoFit/>
          </a:bodyPr>
          <a:lstStyle/>
          <a:p>
            <a:pPr algn="ctr"/>
            <a:r>
              <a:rPr lang="en-US" sz="4400" dirty="0" err="1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reflection stA="50000" endPos="75000" dist="12700" dir="5400000" sy="-100000" algn="bl" rotWithShape="0"/>
                </a:effectLst>
              </a:rPr>
              <a:t>www.scantegrity.org/takoma</a:t>
            </a:r>
            <a:endParaRPr lang="en-US" sz="4400" dirty="0">
              <a:solidFill>
                <a:schemeClr val="tx2">
                  <a:lumMod val="20000"/>
                  <a:lumOff val="80000"/>
                </a:schemeClr>
              </a:solidFill>
              <a:effectLst>
                <a:reflection stA="50000" endPos="75000" dist="127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228600" y="3559175"/>
            <a:ext cx="8763000" cy="2384425"/>
          </a:xfrm>
        </p:spPr>
        <p:txBody>
          <a:bodyPr>
            <a:normAutofit/>
          </a:bodyPr>
          <a:lstStyle/>
          <a:p>
            <a:pPr algn="r"/>
            <a:r>
              <a:rPr lang="en-US" sz="4889" dirty="0" smtClean="0">
                <a:solidFill>
                  <a:schemeClr val="accent1"/>
                </a:solidFill>
              </a:rPr>
              <a:t>Scantegrity II</a:t>
            </a:r>
            <a:endParaRPr lang="en-US" sz="3556" b="1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Scantegrity II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E2E verifiable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9BBB59"/>
                </a:solidFill>
              </a:rPr>
              <a:t>Add-on</a:t>
            </a:r>
            <a:r>
              <a:rPr lang="en-US" dirty="0" smtClean="0"/>
              <a:t>: add a cryptographically verifiable layer to normal optical scan voting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9BBB59"/>
                </a:solidFill>
              </a:rPr>
              <a:t>Informational Dispute Resolution</a:t>
            </a:r>
            <a:r>
              <a:rPr lang="en-US" dirty="0" smtClean="0"/>
              <a:t> (Accountability): disputes can be resolved and can be resolved remotely by knowing codes (without signatures, franking, etc.)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9BBB59"/>
                </a:solidFill>
              </a:rPr>
              <a:t>Practical</a:t>
            </a:r>
            <a:r>
              <a:rPr lang="en-US" dirty="0" smtClean="0"/>
              <a:t>: Voters do not need specialized knowledge to vote or check their receipts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1" name="Round Same Side Corner Rectangle 30"/>
          <p:cNvSpPr/>
          <p:nvPr/>
        </p:nvSpPr>
        <p:spPr>
          <a:xfrm rot="10800000">
            <a:off x="2297178" y="2304224"/>
            <a:ext cx="4267200" cy="2135188"/>
          </a:xfrm>
          <a:prstGeom prst="round2SameRect">
            <a:avLst>
              <a:gd name="adj1" fmla="val 0"/>
              <a:gd name="adj2" fmla="val 0"/>
            </a:avLst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97104" y="2501065"/>
            <a:ext cx="461967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   President  </a:t>
            </a: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(VOTE FOR ONE)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John Adams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(Federalist)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Aaron Burr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(Democratic-Republican)</a:t>
            </a:r>
            <a:endParaRPr kumimoji="0" lang="en-US" sz="1800" b="0" i="0" u="none" strike="noStrike" kern="0" cap="small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Thomas Jefferson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(Democratic-Republican)</a:t>
            </a:r>
            <a:endParaRPr kumimoji="0" lang="en-US" sz="1800" b="0" i="0" u="none" strike="noStrike" kern="0" cap="small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Thomas Pinckney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(Federalist)</a:t>
            </a:r>
            <a:r>
              <a:rPr kumimoji="0" lang="en-US" sz="18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</a:p>
        </p:txBody>
      </p:sp>
      <p:sp>
        <p:nvSpPr>
          <p:cNvPr id="33" name="Oval 32"/>
          <p:cNvSpPr/>
          <p:nvPr/>
        </p:nvSpPr>
        <p:spPr>
          <a:xfrm>
            <a:off x="2525778" y="2882065"/>
            <a:ext cx="381000" cy="228600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2525778" y="3223480"/>
            <a:ext cx="381000" cy="228600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2525778" y="3906309"/>
            <a:ext cx="381000" cy="228600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2525778" y="3564895"/>
            <a:ext cx="381000" cy="228600"/>
          </a:xfrm>
          <a:prstGeom prst="ellipse">
            <a:avLst/>
          </a:prstGeom>
          <a:solidFill>
            <a:sysClr val="windowText" lastClr="000000">
              <a:lumMod val="65000"/>
              <a:lumOff val="35000"/>
              <a:alpha val="0"/>
            </a:sys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2297178" y="4437825"/>
            <a:ext cx="4267201" cy="1588"/>
          </a:xfrm>
          <a:prstGeom prst="line">
            <a:avLst/>
          </a:prstGeom>
          <a:noFill/>
          <a:ln w="25400" cap="flat" cmpd="sng" algn="ctr">
            <a:solidFill>
              <a:sysClr val="windowText" lastClr="000000"/>
            </a:solidFill>
            <a:prstDash val="sysDot"/>
          </a:ln>
          <a:effectLst/>
        </p:spPr>
      </p:cxnSp>
      <p:pic>
        <p:nvPicPr>
          <p:cNvPr id="45" name="Picture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0963" y="2364551"/>
            <a:ext cx="558800" cy="558800"/>
          </a:xfrm>
          <a:prstGeom prst="rect">
            <a:avLst/>
          </a:prstGeom>
        </p:spPr>
      </p:pic>
      <p:grpSp>
        <p:nvGrpSpPr>
          <p:cNvPr id="4" name="Group 50"/>
          <p:cNvGrpSpPr/>
          <p:nvPr/>
        </p:nvGrpSpPr>
        <p:grpSpPr>
          <a:xfrm rot="21363508">
            <a:off x="2304252" y="4404035"/>
            <a:ext cx="3236134" cy="827857"/>
            <a:chOff x="2280123" y="4587510"/>
            <a:chExt cx="3236134" cy="827857"/>
          </a:xfrm>
        </p:grpSpPr>
        <p:sp>
          <p:nvSpPr>
            <p:cNvPr id="30" name="Round Single Corner Rectangle 29"/>
            <p:cNvSpPr/>
            <p:nvPr/>
          </p:nvSpPr>
          <p:spPr>
            <a:xfrm rot="11031618">
              <a:off x="2280123" y="4621407"/>
              <a:ext cx="3213103" cy="685804"/>
            </a:xfrm>
            <a:prstGeom prst="round1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50800" dist="38100" dir="2700000" algn="br" rotWithShape="0">
                <a:srgbClr val="000000">
                  <a:alpha val="4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40" name="Straight Connector 39"/>
            <p:cNvCxnSpPr/>
            <p:nvPr/>
          </p:nvCxnSpPr>
          <p:spPr>
            <a:xfrm rot="231618">
              <a:off x="2303155" y="4622183"/>
              <a:ext cx="3213102" cy="1589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>
            <a:xfrm rot="5631618" flipH="1" flipV="1">
              <a:off x="5147421" y="5073260"/>
              <a:ext cx="684213" cy="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cxnSp>
          <p:nvCxnSpPr>
            <p:cNvPr id="46" name="Straight Connector 45"/>
            <p:cNvCxnSpPr/>
            <p:nvPr/>
          </p:nvCxnSpPr>
          <p:spPr>
            <a:xfrm rot="16431618" flipV="1">
              <a:off x="3018661" y="4929617"/>
              <a:ext cx="684216" cy="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sp>
          <p:nvSpPr>
            <p:cNvPr id="47" name="Rounded Rectangle 46"/>
            <p:cNvSpPr/>
            <p:nvPr/>
          </p:nvSpPr>
          <p:spPr>
            <a:xfrm rot="231618">
              <a:off x="2429789" y="4894080"/>
              <a:ext cx="774807" cy="232619"/>
            </a:xfrm>
            <a:prstGeom prst="roundRect">
              <a:avLst/>
            </a:prstGeom>
            <a:solidFill>
              <a:sysClr val="windowText" lastClr="000000">
                <a:lumMod val="65000"/>
                <a:lumOff val="35000"/>
                <a:alpha val="0"/>
              </a:sysClr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 rot="222766">
              <a:off x="3406501" y="4655487"/>
              <a:ext cx="160973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Write confirmation code here:</a:t>
              </a:r>
              <a:endPara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" name="Group 52"/>
          <p:cNvGrpSpPr/>
          <p:nvPr/>
        </p:nvGrpSpPr>
        <p:grpSpPr>
          <a:xfrm>
            <a:off x="5494867" y="4436534"/>
            <a:ext cx="1073085" cy="685804"/>
            <a:chOff x="5486400" y="4419600"/>
            <a:chExt cx="1073085" cy="685804"/>
          </a:xfrm>
        </p:grpSpPr>
        <p:sp>
          <p:nvSpPr>
            <p:cNvPr id="28" name="Round Single Corner Rectangle 27"/>
            <p:cNvSpPr/>
            <p:nvPr/>
          </p:nvSpPr>
          <p:spPr>
            <a:xfrm flipV="1">
              <a:off x="5505386" y="4419600"/>
              <a:ext cx="1054099" cy="685804"/>
            </a:xfrm>
            <a:prstGeom prst="round1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50800" dist="38100" dir="2700000" algn="br" rotWithShape="0">
                <a:srgbClr val="000000">
                  <a:alpha val="4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 flipV="1">
              <a:off x="5486400" y="4420127"/>
              <a:ext cx="1054099" cy="159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sp>
          <p:nvSpPr>
            <p:cNvPr id="49" name="Rounded Rectangle 48"/>
            <p:cNvSpPr/>
            <p:nvPr/>
          </p:nvSpPr>
          <p:spPr>
            <a:xfrm rot="10884">
              <a:off x="5645132" y="4753294"/>
              <a:ext cx="774807" cy="232619"/>
            </a:xfrm>
            <a:prstGeom prst="roundRect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40D66-9CD4-3B49-AA50-EEA90D0A5DB9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1" name="Round Same Side Corner Rectangle 30"/>
          <p:cNvSpPr/>
          <p:nvPr/>
        </p:nvSpPr>
        <p:spPr>
          <a:xfrm rot="10800000">
            <a:off x="2297178" y="2304224"/>
            <a:ext cx="4267200" cy="2135188"/>
          </a:xfrm>
          <a:prstGeom prst="round2SameRect">
            <a:avLst>
              <a:gd name="adj1" fmla="val 0"/>
              <a:gd name="adj2" fmla="val 0"/>
            </a:avLst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97104" y="2501065"/>
            <a:ext cx="461967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   President  </a:t>
            </a: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(VOTE FOR ONE)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John Adams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(Federalist)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Aaron Burr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(Democratic-Republican)</a:t>
            </a:r>
            <a:endParaRPr kumimoji="0" lang="en-US" sz="1800" b="0" i="0" u="none" strike="noStrike" kern="0" cap="small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Thomas Jefferson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(Democratic-Republican)</a:t>
            </a:r>
            <a:endParaRPr kumimoji="0" lang="en-US" sz="1800" b="0" i="0" u="none" strike="noStrike" kern="0" cap="small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Thomas Pinckney </a:t>
            </a:r>
            <a:r>
              <a:rPr kumimoji="0" lang="en-US" sz="14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(Federalist)</a:t>
            </a:r>
            <a:r>
              <a:rPr kumimoji="0" lang="en-US" sz="1800" b="0" i="0" u="none" strike="noStrike" kern="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</a:p>
        </p:txBody>
      </p:sp>
      <p:sp>
        <p:nvSpPr>
          <p:cNvPr id="33" name="Oval 32"/>
          <p:cNvSpPr/>
          <p:nvPr/>
        </p:nvSpPr>
        <p:spPr>
          <a:xfrm>
            <a:off x="2525778" y="2882065"/>
            <a:ext cx="381000" cy="228600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2525778" y="3223480"/>
            <a:ext cx="381000" cy="228600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2525778" y="3906309"/>
            <a:ext cx="381000" cy="228600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Wave 35"/>
          <p:cNvSpPr/>
          <p:nvPr/>
        </p:nvSpPr>
        <p:spPr>
          <a:xfrm>
            <a:off x="2466908" y="3502547"/>
            <a:ext cx="533400" cy="341414"/>
          </a:xfrm>
          <a:prstGeom prst="wave">
            <a:avLst>
              <a:gd name="adj1" fmla="val 5878"/>
              <a:gd name="adj2" fmla="val 4191"/>
            </a:avLst>
          </a:prstGeom>
          <a:gradFill flip="none" rotWithShape="1">
            <a:gsLst>
              <a:gs pos="25000">
                <a:srgbClr val="FFFF00"/>
              </a:gs>
              <a:gs pos="100000">
                <a:srgbClr val="FFFFFF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2525778" y="3564895"/>
            <a:ext cx="381000" cy="228600"/>
          </a:xfrm>
          <a:prstGeom prst="ellipse">
            <a:avLst/>
          </a:prstGeom>
          <a:solidFill>
            <a:sysClr val="windowText" lastClr="000000">
              <a:lumMod val="65000"/>
              <a:lumOff val="35000"/>
              <a:alpha val="88000"/>
            </a:sys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95486" y="3508724"/>
            <a:ext cx="504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FD8F"/>
                </a:solidFill>
                <a:latin typeface="Courier New" pitchFamily="49" charset="0"/>
                <a:cs typeface="Courier New" pitchFamily="49" charset="0"/>
              </a:rPr>
              <a:t>ZK</a:t>
            </a:r>
            <a:endParaRPr lang="en-US" sz="1600" b="1" dirty="0">
              <a:solidFill>
                <a:srgbClr val="FFFD8F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2297178" y="4437825"/>
            <a:ext cx="4267201" cy="1588"/>
          </a:xfrm>
          <a:prstGeom prst="line">
            <a:avLst/>
          </a:prstGeom>
          <a:noFill/>
          <a:ln w="25400" cap="flat" cmpd="sng" algn="ctr">
            <a:solidFill>
              <a:sysClr val="windowText" lastClr="000000"/>
            </a:solidFill>
            <a:prstDash val="sysDot"/>
          </a:ln>
          <a:effectLst/>
        </p:spPr>
      </p:cxnSp>
      <p:pic>
        <p:nvPicPr>
          <p:cNvPr id="45" name="Picture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0963" y="2364551"/>
            <a:ext cx="558800" cy="558800"/>
          </a:xfrm>
          <a:prstGeom prst="rect">
            <a:avLst/>
          </a:prstGeom>
        </p:spPr>
      </p:pic>
      <p:grpSp>
        <p:nvGrpSpPr>
          <p:cNvPr id="4" name="Group 50"/>
          <p:cNvGrpSpPr/>
          <p:nvPr/>
        </p:nvGrpSpPr>
        <p:grpSpPr>
          <a:xfrm rot="21363508">
            <a:off x="2304252" y="4404035"/>
            <a:ext cx="3236134" cy="827857"/>
            <a:chOff x="2280123" y="4587510"/>
            <a:chExt cx="3236134" cy="827857"/>
          </a:xfrm>
        </p:grpSpPr>
        <p:sp>
          <p:nvSpPr>
            <p:cNvPr id="30" name="Round Single Corner Rectangle 29"/>
            <p:cNvSpPr/>
            <p:nvPr/>
          </p:nvSpPr>
          <p:spPr>
            <a:xfrm rot="11031618">
              <a:off x="2280123" y="4621407"/>
              <a:ext cx="3213103" cy="685804"/>
            </a:xfrm>
            <a:prstGeom prst="round1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50800" dist="38100" dir="2700000" algn="br" rotWithShape="0">
                <a:srgbClr val="000000">
                  <a:alpha val="4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40" name="Straight Connector 39"/>
            <p:cNvCxnSpPr/>
            <p:nvPr/>
          </p:nvCxnSpPr>
          <p:spPr>
            <a:xfrm rot="231618">
              <a:off x="2303155" y="4622183"/>
              <a:ext cx="3213102" cy="1589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>
            <a:xfrm rot="5631618" flipH="1" flipV="1">
              <a:off x="5147421" y="5073260"/>
              <a:ext cx="684213" cy="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cxnSp>
          <p:nvCxnSpPr>
            <p:cNvPr id="46" name="Straight Connector 45"/>
            <p:cNvCxnSpPr/>
            <p:nvPr/>
          </p:nvCxnSpPr>
          <p:spPr>
            <a:xfrm rot="16431618" flipV="1">
              <a:off x="3018661" y="4929617"/>
              <a:ext cx="684216" cy="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sp>
          <p:nvSpPr>
            <p:cNvPr id="47" name="Rounded Rectangle 46"/>
            <p:cNvSpPr/>
            <p:nvPr/>
          </p:nvSpPr>
          <p:spPr>
            <a:xfrm rot="231618">
              <a:off x="2429789" y="4894080"/>
              <a:ext cx="774807" cy="232619"/>
            </a:xfrm>
            <a:prstGeom prst="roundRect">
              <a:avLst/>
            </a:prstGeom>
            <a:solidFill>
              <a:sysClr val="windowText" lastClr="000000">
                <a:lumMod val="65000"/>
                <a:lumOff val="35000"/>
                <a:alpha val="0"/>
              </a:sysClr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 rot="222766">
              <a:off x="3406501" y="4655487"/>
              <a:ext cx="160973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Write confirmation code here:</a:t>
              </a:r>
              <a:endPara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" name="Group 52"/>
          <p:cNvGrpSpPr/>
          <p:nvPr/>
        </p:nvGrpSpPr>
        <p:grpSpPr>
          <a:xfrm>
            <a:off x="5494867" y="4436534"/>
            <a:ext cx="1073085" cy="685804"/>
            <a:chOff x="5486400" y="4419600"/>
            <a:chExt cx="1073085" cy="685804"/>
          </a:xfrm>
        </p:grpSpPr>
        <p:sp>
          <p:nvSpPr>
            <p:cNvPr id="28" name="Round Single Corner Rectangle 27"/>
            <p:cNvSpPr/>
            <p:nvPr/>
          </p:nvSpPr>
          <p:spPr>
            <a:xfrm flipV="1">
              <a:off x="5505386" y="4419600"/>
              <a:ext cx="1054099" cy="685804"/>
            </a:xfrm>
            <a:prstGeom prst="round1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50800" dist="38100" dir="2700000" algn="br" rotWithShape="0">
                <a:srgbClr val="000000">
                  <a:alpha val="4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 flipV="1">
              <a:off x="5486400" y="4420127"/>
              <a:ext cx="1054099" cy="1591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</a:ln>
            <a:effectLst/>
          </p:spPr>
        </p:cxnSp>
        <p:sp>
          <p:nvSpPr>
            <p:cNvPr id="49" name="Rounded Rectangle 48"/>
            <p:cNvSpPr/>
            <p:nvPr/>
          </p:nvSpPr>
          <p:spPr>
            <a:xfrm rot="10884">
              <a:off x="5645132" y="4753294"/>
              <a:ext cx="774807" cy="232619"/>
            </a:xfrm>
            <a:prstGeom prst="roundRect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261-hidden.tiff"/>
          <p:cNvPicPr>
            <a:picLocks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>
          <a:xfrm>
            <a:off x="381000" y="2087075"/>
            <a:ext cx="8059679" cy="2867861"/>
          </a:xfrm>
          <a:prstGeom prst="rect">
            <a:avLst/>
          </a:prstGeom>
        </p:spPr>
      </p:pic>
      <p:pic>
        <p:nvPicPr>
          <p:cNvPr id="5" name="Picture 4" descr="261-visible.tiff"/>
          <p:cNvPicPr>
            <a:picLocks noChangeAspect="1"/>
          </p:cNvPicPr>
          <p:nvPr/>
        </p:nvPicPr>
        <p:blipFill>
          <a:blip r:embed="rId4">
            <a:alphaModFix/>
            <a:lum/>
          </a:blip>
          <a:stretch>
            <a:fillRect/>
          </a:stretch>
        </p:blipFill>
        <p:spPr>
          <a:xfrm>
            <a:off x="554784" y="1697316"/>
            <a:ext cx="8059679" cy="363668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82384" y="5619396"/>
            <a:ext cx="63690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600 DPI scan of a Confirmation Code before and after it is marked.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JeremyPresentation">
  <a:themeElements>
    <a:clrScheme name="Custom 1">
      <a:dk1>
        <a:sysClr val="windowText" lastClr="000000"/>
      </a:dk1>
      <a:lt1>
        <a:srgbClr val="D9D9D9"/>
      </a:lt1>
      <a:dk2>
        <a:srgbClr val="000000"/>
      </a:dk2>
      <a:lt2>
        <a:srgbClr val="C0C0C0"/>
      </a:lt2>
      <a:accent1>
        <a:srgbClr val="9BBB59"/>
      </a:accent1>
      <a:accent2>
        <a:srgbClr val="C0504D"/>
      </a:accent2>
      <a:accent3>
        <a:srgbClr val="D9D9D9"/>
      </a:accent3>
      <a:accent4>
        <a:srgbClr val="C0C0C0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JeremyPresentation.thmx</Template>
  <TotalTime>3216</TotalTime>
  <Words>1922</Words>
  <Application>Microsoft Macintosh PowerPoint</Application>
  <PresentationFormat>On-screen Show (4:3)</PresentationFormat>
  <Paragraphs>329</Paragraphs>
  <Slides>49</Slides>
  <Notes>4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JeremyPresentation</vt:lpstr>
      <vt:lpstr>Scantegrity II Municipal Election at Takoma Park: The First E2E Binding Governmental Election with Ballot Privacy   </vt:lpstr>
      <vt:lpstr>Slide 2</vt:lpstr>
      <vt:lpstr>Slide 3</vt:lpstr>
      <vt:lpstr>Outline</vt:lpstr>
      <vt:lpstr>Scantegrity II</vt:lpstr>
      <vt:lpstr>Scantegrity II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A Tricky Issue</vt:lpstr>
      <vt:lpstr>A Tricky Issue</vt:lpstr>
      <vt:lpstr>Summary</vt:lpstr>
      <vt:lpstr>Takoma Park</vt:lpstr>
      <vt:lpstr>Takoma Park, Maryland</vt:lpstr>
      <vt:lpstr>They take politics seriously…</vt:lpstr>
      <vt:lpstr>Mock Election</vt:lpstr>
      <vt:lpstr>Real Election</vt:lpstr>
      <vt:lpstr>Voting Details </vt:lpstr>
      <vt:lpstr>Response</vt:lpstr>
      <vt:lpstr>Slide 29</vt:lpstr>
      <vt:lpstr>A Haphazard Collection of Details and Issues</vt:lpstr>
      <vt:lpstr>Invisible Ink and Ballots</vt:lpstr>
      <vt:lpstr>Slide 32</vt:lpstr>
      <vt:lpstr>Slide 33</vt:lpstr>
      <vt:lpstr>Mock Ballot</vt:lpstr>
      <vt:lpstr>Slide 35</vt:lpstr>
      <vt:lpstr>Slide 36</vt:lpstr>
      <vt:lpstr>Slide 37</vt:lpstr>
      <vt:lpstr>Slide 38</vt:lpstr>
      <vt:lpstr>Website Interface</vt:lpstr>
      <vt:lpstr>Scanner</vt:lpstr>
      <vt:lpstr>Slide 41</vt:lpstr>
      <vt:lpstr>Slide 42</vt:lpstr>
      <vt:lpstr>Privacy Sleeves &amp; Scanner</vt:lpstr>
      <vt:lpstr>Slide 44</vt:lpstr>
      <vt:lpstr>Slide 45</vt:lpstr>
      <vt:lpstr>Other Issues</vt:lpstr>
      <vt:lpstr>Auditing</vt:lpstr>
      <vt:lpstr>Concluding Remarks</vt:lpstr>
      <vt:lpstr>Slide 49</vt:lpstr>
    </vt:vector>
  </TitlesOfParts>
  <Company>University of Waterloo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Democracy Enhancing Technologies </dc:title>
  <dc:creator>Jeremy Clark</dc:creator>
  <cp:lastModifiedBy>Jeremy Clark</cp:lastModifiedBy>
  <cp:revision>150</cp:revision>
  <dcterms:created xsi:type="dcterms:W3CDTF">2010-09-02T12:08:51Z</dcterms:created>
  <dcterms:modified xsi:type="dcterms:W3CDTF">2010-09-02T12:10:11Z</dcterms:modified>
</cp:coreProperties>
</file>