
<file path=[Content_Types].xml><?xml version="1.0" encoding="utf-8"?>
<Types xmlns="http://schemas.openxmlformats.org/package/2006/content-types">
  <Override PartName="/ppt/slides/slide41.xml" ContentType="application/vnd.openxmlformats-officedocument.presentationml.slide+xml"/>
  <Override PartName="/ppt/slideLayouts/slideLayout4.xml" ContentType="application/vnd.openxmlformats-officedocument.presentationml.slideLayout+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60.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slides/slide9.xml" ContentType="application/vnd.openxmlformats-officedocument.presentationml.slide+xml"/>
  <Override PartName="/ppt/notesSlides/notesSlide45.xml" ContentType="application/vnd.openxmlformats-officedocument.presentationml.notesSlide+xml"/>
  <Override PartName="/ppt/slides/slide47.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5.xml" ContentType="application/vnd.openxmlformats-officedocument.presentationml.slideLayout+xml"/>
  <Override PartName="/ppt/slides/slide66.xml" ContentType="application/vnd.openxmlformats-officedocument.presentationml.slide+xml"/>
  <Override PartName="/ppt/theme/theme1.xml" ContentType="application/vnd.openxmlformats-officedocument.theme+xml"/>
  <Default Extension="vml" ContentType="application/vnd.openxmlformats-officedocument.vmlDrawing"/>
  <Override PartName="/ppt/notesSlides/notesSlide2.xml" ContentType="application/vnd.openxmlformats-officedocument.presentationml.notesSlide+xml"/>
  <Override PartName="/ppt/slides/slide75.xml" ContentType="application/vnd.openxmlformats-officedocument.presentationml.slide+xml"/>
  <Override PartName="/ppt/slideLayouts/slideLayout24.xml" ContentType="application/vnd.openxmlformats-officedocument.presentationml.slideLayout+xml"/>
  <Override PartName="/ppt/embeddings/oleObject1.bin" ContentType="application/vnd.openxmlformats-officedocument.oleObject"/>
  <Default Extension="jpeg" ContentType="image/jpeg"/>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21.xml" ContentType="application/vnd.openxmlformats-officedocument.presentationml.notesSlide+xml"/>
  <Override PartName="/ppt/slides/slide23.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notesSlides/notesSlide40.xml" ContentType="application/vnd.openxmlformats-officedocument.presentationml.notesSlide+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ppt/slides/slide42.xml" ContentType="application/vnd.openxmlformats-officedocument.presentationml.slide+xml"/>
  <Override PartName="/ppt/notesSlides/notesSlide17.xml" ContentType="application/vnd.openxmlformats-officedocument.presentationml.notesSlide+xml"/>
  <Override PartName="/ppt/notesSlides/notesSlide50.xml" ContentType="application/vnd.openxmlformats-officedocument.presentationml.notesSlide+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61.xml" ContentType="application/vnd.openxmlformats-officedocument.presentationml.slide+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slides/slide71.xml" ContentType="application/vnd.openxmlformats-officedocument.presentationml.slide+xml"/>
  <Override PartName="/ppt/notesSlides/notesSlide46.xml" ContentType="application/vnd.openxmlformats-officedocument.presentationml.notesSlide+xml"/>
  <Override PartName="/ppt/slides/slide80.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16.xml" ContentType="application/vnd.openxmlformats-officedocument.presentationml.slideLayout+xml"/>
  <Override PartName="/ppt/slides/slide67.xml" ContentType="application/vnd.openxmlformats-officedocument.presentationml.slide+xml"/>
  <Override PartName="/ppt/theme/theme2.xml" ContentType="application/vnd.openxmlformats-officedocument.theme+xml"/>
  <Override PartName="/ppt/notesSlides/notesSlide3.xml" ContentType="application/vnd.openxmlformats-officedocument.presentationml.notesSlide+xml"/>
  <Override PartName="/ppt/slides/slide76.xml" ContentType="application/vnd.openxmlformats-officedocument.presentationml.slide+xml"/>
  <Override PartName="/ppt/slideLayouts/slideLayout25.xml" ContentType="application/vnd.openxmlformats-officedocument.presentationml.slideLayout+xml"/>
  <Override PartName="/ppt/embeddings/oleObject2.bin" ContentType="application/vnd.openxmlformats-officedocument.oleObject"/>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tableStyles.xml" ContentType="application/vnd.openxmlformats-officedocument.presentationml.tableStyles+xml"/>
  <Override PartName="/ppt/slides/slide43.xml" ContentType="application/vnd.openxmlformats-officedocument.presentationml.slide+xml"/>
  <Override PartName="/ppt/notesSlides/notesSlide41.xml" ContentType="application/vnd.openxmlformats-officedocument.presentationml.notesSlide+xml"/>
  <Override PartName="/ppt/notesSlides/notesSlide18.xml" ContentType="application/vnd.openxmlformats-officedocument.presentationml.notesSlide+xml"/>
  <Override PartName="/ppt/notesSlides/notesSlide51.xml" ContentType="application/vnd.openxmlformats-officedocument.presentationml.notesSlide+xml"/>
  <Override PartName="/ppt/slides/slide52.xml" ContentType="application/vnd.openxmlformats-officedocument.presentationml.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slides/slide62.xml" ContentType="application/vnd.openxmlformats-officedocument.presentationml.slide+xml"/>
  <Override PartName="/ppt/notesSlides/notesSlide37.xml" ContentType="application/vnd.openxmlformats-officedocument.presentationml.notesSlide+xml"/>
  <Override PartName="/ppt/slideLayouts/slideLayout20.xml" ContentType="application/vnd.openxmlformats-officedocument.presentationml.slideLayout+xml"/>
  <Override PartName="/docProps/app.xml" ContentType="application/vnd.openxmlformats-officedocument.extended-properties+xml"/>
  <Override PartName="/ppt/slides/slide39.xml" ContentType="application/vnd.openxmlformats-officedocument.presentationml.slide+xml"/>
  <Override PartName="/ppt/notesSlides/notesSlide47.xml" ContentType="application/vnd.openxmlformats-officedocument.presentationml.notesSlide+xml"/>
  <Override PartName="/ppt/slides/slide81.xml" ContentType="application/vnd.openxmlformats-officedocument.presentationml.slide+xml"/>
  <Override PartName="/ppt/slides/slide49.xml" ContentType="application/vnd.openxmlformats-officedocument.presentationml.slide+xml"/>
  <Override PartName="/ppt/slides/slide58.xml" ContentType="application/vnd.openxmlformats-officedocument.presentationml.slide+xml"/>
  <Override PartName="/docProps/core.xml" ContentType="application/vnd.openxmlformats-package.core-properties+xml"/>
  <Override PartName="/ppt/slideLayouts/slideLayout17.xml" ContentType="application/vnd.openxmlformats-officedocument.presentationml.slideLayout+xml"/>
  <Override PartName="/ppt/slides/slide68.xml" ContentType="application/vnd.openxmlformats-officedocument.presentationml.slide+xml"/>
  <Override PartName="/ppt/theme/theme3.xml" ContentType="application/vnd.openxmlformats-officedocument.theme+xml"/>
  <Override PartName="/ppt/theme/themeOverride1.xml" ContentType="application/vnd.openxmlformats-officedocument.themeOverride+xml"/>
  <Override PartName="/ppt/notesSlides/notesSlide4.xml" ContentType="application/vnd.openxmlformats-officedocument.presentationml.notesSlide+xml"/>
  <Override PartName="/ppt/slides/slide77.xml" ContentType="application/vnd.openxmlformats-officedocument.presentationml.slide+xml"/>
  <Override PartName="/ppt/slideLayouts/slideLayout26.xml" ContentType="application/vnd.openxmlformats-officedocument.presentationml.slideLayout+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notesSlides/notesSlide23.xml" ContentType="application/vnd.openxmlformats-officedocument.presentationml.notesSlide+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42.xml" ContentType="application/vnd.openxmlformats-officedocument.presentationml.notesSlide+xml"/>
  <Override PartName="/ppt/slides/slide44.xml" ContentType="application/vnd.openxmlformats-officedocument.presentationml.slide+xml"/>
  <Override PartName="/ppt/notesSlides/notesSlide19.xml" ContentType="application/vnd.openxmlformats-officedocument.presentationml.notesSlide+xml"/>
  <Override PartName="/ppt/notesSlides/notesSlide52.xml" ContentType="application/vnd.openxmlformats-officedocument.presentationml.notesSlide+xml"/>
  <Override PartName="/ppt/slides/slide53.xml" ContentType="application/vnd.openxmlformats-officedocument.presentationml.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slides/slide63.xml" ContentType="application/vnd.openxmlformats-officedocument.presentationml.slide+xml"/>
  <Override PartName="/ppt/notesSlides/notesSlide38.xml" ContentType="application/vnd.openxmlformats-officedocument.presentationml.notesSlide+xml"/>
  <Override PartName="/ppt/slideLayouts/slideLayout21.xml" ContentType="application/vnd.openxmlformats-officedocument.presentationml.slideLayout+xml"/>
  <Override PartName="/ppt/slides/slide72.xml" ContentType="application/vnd.openxmlformats-officedocument.presentationml.slide+xml"/>
  <Override PartName="/ppt/notesSlides/notesSlide48.xml" ContentType="application/vnd.openxmlformats-officedocument.presentationml.notesSlide+xml"/>
  <Override PartName="/ppt/slides/slide82.xml" ContentType="application/vnd.openxmlformats-officedocument.presentationml.slide+xml"/>
  <Override PartName="/ppt/slides/slide59.xml" ContentType="application/vnd.openxmlformats-officedocument.presentationml.slide+xml"/>
  <Override PartName="/ppt/slideLayouts/slideLayout18.xml" ContentType="application/vnd.openxmlformats-officedocument.presentationml.slideLayout+xml"/>
  <Override PartName="/ppt/slides/slide69.xml" ContentType="application/vnd.openxmlformats-officedocument.presentationml.slide+xml"/>
  <Override PartName="/ppt/theme/theme4.xml" ContentType="application/vnd.openxmlformats-officedocument.theme+xml"/>
  <Override PartName="/ppt/notesSlides/notesSlide5.xml" ContentType="application/vnd.openxmlformats-officedocument.presentationml.notesSlide+xml"/>
  <Override PartName="/ppt/slides/slide78.xml" ContentType="application/vnd.openxmlformats-officedocument.presentationml.slide+xml"/>
  <Override PartName="/ppt/slides/slide10.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Default Extension="rels" ContentType="application/vnd.openxmlformats-package.relationships+xml"/>
  <Override PartName="/ppt/slides/slide26.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slides/slide7.xml" ContentType="application/vnd.openxmlformats-officedocument.presentationml.slide+xml"/>
  <Override PartName="/ppt/notesSlides/notesSlide43.xml" ContentType="application/vnd.openxmlformats-officedocument.presentationml.notesSlide+xml"/>
  <Override PartName="/ppt/slideLayouts/slideLayout8.xml" ContentType="application/vnd.openxmlformats-officedocument.presentationml.slideLayout+xml"/>
  <Override PartName="/ppt/slides/slide45.xml" ContentType="application/vnd.openxmlformats-officedocument.presentationml.slide+xml"/>
  <Override PartName="/ppt/notesSlides/notesSlide53.xml" ContentType="application/vnd.openxmlformats-officedocument.presentationml.notesSlide+xml"/>
  <Override PartName="/ppt/slides/slide54.xml" ContentType="application/vnd.openxmlformats-officedocument.presentationml.slide+xml"/>
  <Override PartName="/ppt/slideLayouts/slideLayout13.xml" ContentType="application/vnd.openxmlformats-officedocument.presentationml.slideLayout+xml"/>
  <Override PartName="/ppt/slides/slide6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Layouts/slideLayout22.xml" ContentType="application/vnd.openxmlformats-officedocument.presentationml.slideLayout+xml"/>
  <Override PartName="/ppt/slides/slide73.xml" ContentType="application/vnd.openxmlformats-officedocument.presentationml.slide+xml"/>
  <Override PartName="/ppt/presentation.xml" ContentType="application/vnd.openxmlformats-officedocument.presentationml.presentation.main+xml"/>
  <Override PartName="/ppt/notesSlides/notesSlide49.xml" ContentType="application/vnd.openxmlformats-officedocument.presentationml.notesSlide+xml"/>
  <Override PartName="/ppt/slideLayouts/slideLayout19.xml" ContentType="application/vnd.openxmlformats-officedocument.presentationml.slideLayout+xml"/>
  <Override PartName="/ppt/notesSlides/notesSlide6.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notesSlides/notesSlide44.xml" ContentType="application/vnd.openxmlformats-officedocument.presentationml.notesSlide+xml"/>
  <Override PartName="/ppt/slideLayouts/slideLayout9.xml" ContentType="application/vnd.openxmlformats-officedocument.presentationml.slideLayout+xml"/>
  <Override PartName="/ppt/slides/slide46.xml" ContentType="application/vnd.openxmlformats-officedocument.presentationml.slide+xml"/>
  <Override PartName="/ppt/notesSlides/notesSlide54.xml" ContentType="application/vnd.openxmlformats-officedocument.presentationml.notesSlide+xml"/>
  <Override PartName="/ppt/slides/slide55.xml" ContentType="application/vnd.openxmlformats-officedocument.presentationml.slide+xml"/>
  <Override PartName="/ppt/slideLayouts/slideLayout14.xml" ContentType="application/vnd.openxmlformats-officedocument.presentationml.slideLayout+xml"/>
  <Override PartName="/ppt/slides/slide65.xml" ContentType="application/vnd.openxmlformats-officedocument.presentationml.slide+xml"/>
  <Override PartName="/ppt/notesSlides/notesSlide1.xml" ContentType="application/vnd.openxmlformats-officedocument.presentationml.notesSlide+xml"/>
  <Override PartName="/ppt/slides/slide74.xml" ContentType="application/vnd.openxmlformats-officedocument.presentationml.slide+xml"/>
  <Override PartName="/ppt/slideLayouts/slideLayout23.xml" ContentType="application/vnd.openxmlformats-officedocument.presentationml.slideLayout+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20.xml" ContentType="application/vnd.openxmlformats-officedocument.presentationml.notesSlide+xml"/>
  <Override PartName="/ppt/slides/slide22.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Default Extension="fntdata" ContentType="application/x-fontdata"/>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embedTrueTypeFonts="1" autoCompressPictures="0">
  <p:sldMasterIdLst>
    <p:sldMasterId id="2147483651" r:id="rId1"/>
    <p:sldMasterId id="2147483653" r:id="rId2"/>
  </p:sldMasterIdLst>
  <p:notesMasterIdLst>
    <p:notesMasterId r:id="rId85"/>
  </p:notesMasterIdLst>
  <p:handoutMasterIdLst>
    <p:handoutMasterId r:id="rId86"/>
  </p:handoutMasterIdLst>
  <p:sldIdLst>
    <p:sldId id="256" r:id="rId3"/>
    <p:sldId id="602" r:id="rId4"/>
    <p:sldId id="601" r:id="rId5"/>
    <p:sldId id="600" r:id="rId6"/>
    <p:sldId id="603" r:id="rId7"/>
    <p:sldId id="589" r:id="rId8"/>
    <p:sldId id="590" r:id="rId9"/>
    <p:sldId id="591" r:id="rId10"/>
    <p:sldId id="605" r:id="rId11"/>
    <p:sldId id="606" r:id="rId12"/>
    <p:sldId id="676" r:id="rId13"/>
    <p:sldId id="689" r:id="rId14"/>
    <p:sldId id="608" r:id="rId15"/>
    <p:sldId id="592" r:id="rId16"/>
    <p:sldId id="609" r:id="rId17"/>
    <p:sldId id="610" r:id="rId18"/>
    <p:sldId id="611" r:id="rId19"/>
    <p:sldId id="456" r:id="rId20"/>
    <p:sldId id="489" r:id="rId21"/>
    <p:sldId id="613" r:id="rId22"/>
    <p:sldId id="614" r:id="rId23"/>
    <p:sldId id="688" r:id="rId24"/>
    <p:sldId id="607" r:id="rId25"/>
    <p:sldId id="621" r:id="rId26"/>
    <p:sldId id="622" r:id="rId27"/>
    <p:sldId id="680" r:id="rId28"/>
    <p:sldId id="615" r:id="rId29"/>
    <p:sldId id="618" r:id="rId30"/>
    <p:sldId id="631" r:id="rId31"/>
    <p:sldId id="681" r:id="rId32"/>
    <p:sldId id="623" r:id="rId33"/>
    <p:sldId id="624" r:id="rId34"/>
    <p:sldId id="625" r:id="rId35"/>
    <p:sldId id="626" r:id="rId36"/>
    <p:sldId id="627" r:id="rId37"/>
    <p:sldId id="628" r:id="rId38"/>
    <p:sldId id="630" r:id="rId39"/>
    <p:sldId id="682" r:id="rId40"/>
    <p:sldId id="629" r:id="rId41"/>
    <p:sldId id="616" r:id="rId42"/>
    <p:sldId id="619" r:id="rId43"/>
    <p:sldId id="683" r:id="rId44"/>
    <p:sldId id="686" r:id="rId45"/>
    <p:sldId id="687" r:id="rId46"/>
    <p:sldId id="634" r:id="rId47"/>
    <p:sldId id="685" r:id="rId48"/>
    <p:sldId id="684" r:id="rId49"/>
    <p:sldId id="639" r:id="rId50"/>
    <p:sldId id="640" r:id="rId51"/>
    <p:sldId id="641" r:id="rId52"/>
    <p:sldId id="642" r:id="rId53"/>
    <p:sldId id="643" r:id="rId54"/>
    <p:sldId id="620" r:id="rId55"/>
    <p:sldId id="644" r:id="rId56"/>
    <p:sldId id="645" r:id="rId57"/>
    <p:sldId id="648" r:id="rId58"/>
    <p:sldId id="662" r:id="rId59"/>
    <p:sldId id="647" r:id="rId60"/>
    <p:sldId id="664" r:id="rId61"/>
    <p:sldId id="665" r:id="rId62"/>
    <p:sldId id="654" r:id="rId63"/>
    <p:sldId id="666" r:id="rId64"/>
    <p:sldId id="657" r:id="rId65"/>
    <p:sldId id="659" r:id="rId66"/>
    <p:sldId id="660" r:id="rId67"/>
    <p:sldId id="668" r:id="rId68"/>
    <p:sldId id="669" r:id="rId69"/>
    <p:sldId id="262" r:id="rId70"/>
    <p:sldId id="667" r:id="rId71"/>
    <p:sldId id="670" r:id="rId72"/>
    <p:sldId id="488" r:id="rId73"/>
    <p:sldId id="340" r:id="rId74"/>
    <p:sldId id="508" r:id="rId75"/>
    <p:sldId id="509" r:id="rId76"/>
    <p:sldId id="510" r:id="rId77"/>
    <p:sldId id="576" r:id="rId78"/>
    <p:sldId id="512" r:id="rId79"/>
    <p:sldId id="595" r:id="rId80"/>
    <p:sldId id="274" r:id="rId81"/>
    <p:sldId id="585" r:id="rId82"/>
    <p:sldId id="673" r:id="rId83"/>
    <p:sldId id="675" r:id="rId84"/>
  </p:sldIdLst>
  <p:sldSz cx="9144000" cy="6858000" type="screen4x3"/>
  <p:notesSz cx="6997700" cy="9271000"/>
  <p:embeddedFontLst>
    <p:embeddedFont>
      <p:font typeface="Maiandra GD"/>
      <p:regular r:id="rId87"/>
    </p:embeddedFont>
    <p:embeddedFont>
      <p:font typeface="Cronos Pro"/>
      <p:regular r:id="rId88"/>
      <p:bold r:id="rId89"/>
      <p:italic r:id="rId90"/>
    </p:embeddedFont>
    <p:embeddedFont>
      <p:font typeface="Verdana"/>
      <p:regular r:id="rId91"/>
      <p:bold r:id="rId92"/>
      <p:italic r:id="rId93"/>
      <p:boldItalic r:id="rId94"/>
    </p:embeddedFont>
    <p:embeddedFont>
      <p:font typeface="Lucida Sans"/>
      <p:regular r:id="rId95"/>
      <p:bold r:id="rId96"/>
      <p:italic r:id="rId97"/>
      <p:boldItalic r:id="rId98"/>
    </p:embeddedFont>
    <p:embeddedFont>
      <p:font typeface="Palatino Linotype"/>
      <p:regular r:id="rId99"/>
      <p:bold r:id="rId100"/>
      <p:italic r:id="rId101"/>
      <p:boldItalic r:id="rId102"/>
    </p:embeddedFont>
    <p:embeddedFont>
      <p:font typeface="cmsy9"/>
      <p:regular r:id="rId103"/>
    </p:embeddedFont>
    <p:embeddedFont>
      <p:font typeface="Wingdings 3" charset="2"/>
      <p:regular r:id="rId104"/>
    </p:embeddedFont>
    <p:embeddedFont>
      <p:font typeface="Trebuchet MS"/>
      <p:regular r:id="rId105"/>
      <p:bold r:id="rId106"/>
      <p:italic r:id="rId107"/>
      <p:boldItalic r:id="rId108"/>
    </p:embeddedFont>
    <p:embeddedFont>
      <p:font typeface="Lucida Console"/>
      <p:regular r:id="rId109"/>
    </p:embeddedFont>
    <p:embeddedFont>
      <p:font typeface="cmmi10"/>
      <p:regular r:id="rId110"/>
    </p:embeddedFont>
  </p:embeddedFontLst>
  <p:custDataLst>
    <p:tags r:id="rId112"/>
  </p:custDataLst>
  <p:defaultTextStyle>
    <a:defPPr>
      <a:defRPr lang="en-US"/>
    </a:defPPr>
    <a:lvl1pPr algn="l" rtl="0" eaLnBrk="0" fontAlgn="base" hangingPunct="0">
      <a:spcBef>
        <a:spcPct val="0"/>
      </a:spcBef>
      <a:spcAft>
        <a:spcPct val="0"/>
      </a:spcAft>
      <a:defRPr b="1" kern="1200">
        <a:solidFill>
          <a:schemeClr val="tx1"/>
        </a:solidFill>
        <a:latin typeface="cmmi10" pitchFamily="34" charset="0"/>
        <a:ea typeface="Times New Roman" charset="0"/>
        <a:cs typeface="Times New Roman" charset="0"/>
      </a:defRPr>
    </a:lvl1pPr>
    <a:lvl2pPr marL="457200" algn="l" rtl="0" eaLnBrk="0" fontAlgn="base" hangingPunct="0">
      <a:spcBef>
        <a:spcPct val="0"/>
      </a:spcBef>
      <a:spcAft>
        <a:spcPct val="0"/>
      </a:spcAft>
      <a:defRPr b="1" kern="1200">
        <a:solidFill>
          <a:schemeClr val="tx1"/>
        </a:solidFill>
        <a:latin typeface="cmmi10" pitchFamily="34" charset="0"/>
        <a:ea typeface="Times New Roman" charset="0"/>
        <a:cs typeface="Times New Roman" charset="0"/>
      </a:defRPr>
    </a:lvl2pPr>
    <a:lvl3pPr marL="914400" algn="l" rtl="0" eaLnBrk="0" fontAlgn="base" hangingPunct="0">
      <a:spcBef>
        <a:spcPct val="0"/>
      </a:spcBef>
      <a:spcAft>
        <a:spcPct val="0"/>
      </a:spcAft>
      <a:defRPr b="1" kern="1200">
        <a:solidFill>
          <a:schemeClr val="tx1"/>
        </a:solidFill>
        <a:latin typeface="cmmi10" pitchFamily="34" charset="0"/>
        <a:ea typeface="Times New Roman" charset="0"/>
        <a:cs typeface="Times New Roman" charset="0"/>
      </a:defRPr>
    </a:lvl3pPr>
    <a:lvl4pPr marL="1371600" algn="l" rtl="0" eaLnBrk="0" fontAlgn="base" hangingPunct="0">
      <a:spcBef>
        <a:spcPct val="0"/>
      </a:spcBef>
      <a:spcAft>
        <a:spcPct val="0"/>
      </a:spcAft>
      <a:defRPr b="1" kern="1200">
        <a:solidFill>
          <a:schemeClr val="tx1"/>
        </a:solidFill>
        <a:latin typeface="cmmi10" pitchFamily="34" charset="0"/>
        <a:ea typeface="Times New Roman" charset="0"/>
        <a:cs typeface="Times New Roman" charset="0"/>
      </a:defRPr>
    </a:lvl4pPr>
    <a:lvl5pPr marL="1828800" algn="l" rtl="0" eaLnBrk="0" fontAlgn="base" hangingPunct="0">
      <a:spcBef>
        <a:spcPct val="0"/>
      </a:spcBef>
      <a:spcAft>
        <a:spcPct val="0"/>
      </a:spcAft>
      <a:defRPr b="1" kern="1200">
        <a:solidFill>
          <a:schemeClr val="tx1"/>
        </a:solidFill>
        <a:latin typeface="cmmi10" pitchFamily="34" charset="0"/>
        <a:ea typeface="Times New Roman" charset="0"/>
        <a:cs typeface="Times New Roman" charset="0"/>
      </a:defRPr>
    </a:lvl5pPr>
    <a:lvl6pPr marL="2286000" algn="l" defTabSz="457200" rtl="0" eaLnBrk="1" latinLnBrk="0" hangingPunct="1">
      <a:defRPr b="1" kern="1200">
        <a:solidFill>
          <a:schemeClr val="tx1"/>
        </a:solidFill>
        <a:latin typeface="cmmi10" pitchFamily="34" charset="0"/>
        <a:ea typeface="Times New Roman" charset="0"/>
        <a:cs typeface="Times New Roman" charset="0"/>
      </a:defRPr>
    </a:lvl6pPr>
    <a:lvl7pPr marL="2743200" algn="l" defTabSz="457200" rtl="0" eaLnBrk="1" latinLnBrk="0" hangingPunct="1">
      <a:defRPr b="1" kern="1200">
        <a:solidFill>
          <a:schemeClr val="tx1"/>
        </a:solidFill>
        <a:latin typeface="cmmi10" pitchFamily="34" charset="0"/>
        <a:ea typeface="Times New Roman" charset="0"/>
        <a:cs typeface="Times New Roman" charset="0"/>
      </a:defRPr>
    </a:lvl7pPr>
    <a:lvl8pPr marL="3200400" algn="l" defTabSz="457200" rtl="0" eaLnBrk="1" latinLnBrk="0" hangingPunct="1">
      <a:defRPr b="1" kern="1200">
        <a:solidFill>
          <a:schemeClr val="tx1"/>
        </a:solidFill>
        <a:latin typeface="cmmi10" pitchFamily="34" charset="0"/>
        <a:ea typeface="Times New Roman" charset="0"/>
        <a:cs typeface="Times New Roman" charset="0"/>
      </a:defRPr>
    </a:lvl8pPr>
    <a:lvl9pPr marL="3657600" algn="l" defTabSz="457200" rtl="0" eaLnBrk="1" latinLnBrk="0" hangingPunct="1">
      <a:defRPr b="1" kern="1200">
        <a:solidFill>
          <a:schemeClr val="tx1"/>
        </a:solidFill>
        <a:latin typeface="cmmi10" pitchFamily="34" charset="0"/>
        <a:ea typeface="Times New Roman" charset="0"/>
        <a:cs typeface="Times New Roman"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6FCF"/>
    <a:srgbClr val="66FFCC"/>
    <a:srgbClr val="FFFF99"/>
    <a:srgbClr val="E6E6E6"/>
    <a:srgbClr val="0080FF"/>
    <a:srgbClr val="FF66FF"/>
    <a:srgbClr val="66FF66"/>
    <a:srgbClr val="66FFFF"/>
    <a:srgbClr val="00FF80"/>
    <a:srgbClr val="00804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148" autoAdjust="0"/>
    <p:restoredTop sz="88420" autoAdjust="0"/>
  </p:normalViewPr>
  <p:slideViewPr>
    <p:cSldViewPr>
      <p:cViewPr>
        <p:scale>
          <a:sx n="130" d="100"/>
          <a:sy n="130" d="100"/>
        </p:scale>
        <p:origin x="-1720" y="-4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2744"/>
    </p:cViewPr>
  </p:sorterViewPr>
  <p:gridSpacing cx="78028800" cy="78028800"/>
</p:viewPr>
</file>

<file path=ppt/_rels/presentation.xml.rels><?xml version="1.0" encoding="UTF-8" standalone="yes"?>
<Relationships xmlns="http://schemas.openxmlformats.org/package/2006/relationships"><Relationship Id="rId101" Type="http://schemas.openxmlformats.org/officeDocument/2006/relationships/font" Target="fonts/font15.fntdata"/><Relationship Id="rId102" Type="http://schemas.openxmlformats.org/officeDocument/2006/relationships/font" Target="fonts/font16.fntdata"/><Relationship Id="rId103" Type="http://schemas.openxmlformats.org/officeDocument/2006/relationships/font" Target="fonts/font17.fntdata"/><Relationship Id="rId104" Type="http://schemas.openxmlformats.org/officeDocument/2006/relationships/font" Target="fonts/font18.fntdata"/><Relationship Id="rId105" Type="http://schemas.openxmlformats.org/officeDocument/2006/relationships/font" Target="fonts/font19.fntdata"/><Relationship Id="rId106" Type="http://schemas.openxmlformats.org/officeDocument/2006/relationships/font" Target="fonts/font20.fntdata"/><Relationship Id="rId107" Type="http://schemas.openxmlformats.org/officeDocument/2006/relationships/font" Target="fonts/font21.fntdata"/><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8" Type="http://schemas.openxmlformats.org/officeDocument/2006/relationships/font" Target="fonts/font22.fntdata"/><Relationship Id="rId109" Type="http://schemas.openxmlformats.org/officeDocument/2006/relationships/font" Target="fonts/font23.fntdata"/><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110" Type="http://schemas.openxmlformats.org/officeDocument/2006/relationships/font" Target="fonts/font24.fntdata"/><Relationship Id="rId90" Type="http://schemas.openxmlformats.org/officeDocument/2006/relationships/font" Target="fonts/font4.fntdata"/><Relationship Id="rId91" Type="http://schemas.openxmlformats.org/officeDocument/2006/relationships/font" Target="fonts/font5.fntdata"/><Relationship Id="rId92" Type="http://schemas.openxmlformats.org/officeDocument/2006/relationships/font" Target="fonts/font6.fntdata"/><Relationship Id="rId93" Type="http://schemas.openxmlformats.org/officeDocument/2006/relationships/font" Target="fonts/font7.fntdata"/><Relationship Id="rId94" Type="http://schemas.openxmlformats.org/officeDocument/2006/relationships/font" Target="fonts/font8.fntdata"/><Relationship Id="rId95" Type="http://schemas.openxmlformats.org/officeDocument/2006/relationships/font" Target="fonts/font9.fntdata"/><Relationship Id="rId96" Type="http://schemas.openxmlformats.org/officeDocument/2006/relationships/font" Target="fonts/font10.fntdata"/><Relationship Id="rId97" Type="http://schemas.openxmlformats.org/officeDocument/2006/relationships/font" Target="fonts/font11.fntdata"/><Relationship Id="rId98" Type="http://schemas.openxmlformats.org/officeDocument/2006/relationships/font" Target="fonts/font12.fntdata"/><Relationship Id="rId99" Type="http://schemas.openxmlformats.org/officeDocument/2006/relationships/font" Target="fonts/font13.fntdata"/><Relationship Id="rId111" Type="http://schemas.openxmlformats.org/officeDocument/2006/relationships/printerSettings" Target="printerSettings/printerSettings1.bin"/><Relationship Id="rId112" Type="http://schemas.openxmlformats.org/officeDocument/2006/relationships/tags" Target="tags/tag1.xml"/><Relationship Id="rId113" Type="http://schemas.openxmlformats.org/officeDocument/2006/relationships/presProps" Target="presProps.xml"/><Relationship Id="rId114" Type="http://schemas.openxmlformats.org/officeDocument/2006/relationships/viewProps" Target="viewProps.xml"/><Relationship Id="rId115" Type="http://schemas.openxmlformats.org/officeDocument/2006/relationships/theme" Target="theme/theme1.xml"/><Relationship Id="rId116"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00" Type="http://schemas.openxmlformats.org/officeDocument/2006/relationships/font" Target="fonts/font14.fntdata"/><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notesMaster" Target="notesMasters/notesMaster1.xml"/><Relationship Id="rId86" Type="http://schemas.openxmlformats.org/officeDocument/2006/relationships/handoutMaster" Target="handoutMasters/handoutMaster1.xml"/><Relationship Id="rId87" Type="http://schemas.openxmlformats.org/officeDocument/2006/relationships/font" Target="fonts/font1.fntdata"/><Relationship Id="rId88" Type="http://schemas.openxmlformats.org/officeDocument/2006/relationships/font" Target="fonts/font2.fntdata"/><Relationship Id="rId89" Type="http://schemas.openxmlformats.org/officeDocument/2006/relationships/font" Target="fonts/font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3032125" cy="465138"/>
          </a:xfrm>
          <a:prstGeom prst="rect">
            <a:avLst/>
          </a:prstGeom>
          <a:noFill/>
          <a:ln w="9525">
            <a:noFill/>
            <a:miter lim="800000"/>
            <a:headEnd/>
            <a:tailEnd/>
          </a:ln>
          <a:effectLst/>
        </p:spPr>
        <p:txBody>
          <a:bodyPr vert="horz" wrap="square" lIns="92944" tIns="46472" rIns="92944" bIns="46472" numCol="1" anchor="t" anchorCtr="0" compatLnSpc="1">
            <a:prstTxWarp prst="textNoShape">
              <a:avLst/>
            </a:prstTxWarp>
          </a:bodyPr>
          <a:lstStyle>
            <a:lvl1pPr defTabSz="930275" eaLnBrk="1" hangingPunct="1">
              <a:defRPr sz="1200" b="0">
                <a:latin typeface="Times New Roman" charset="0"/>
              </a:defRPr>
            </a:lvl1pPr>
          </a:lstStyle>
          <a:p>
            <a:endParaRPr lang="en-US"/>
          </a:p>
        </p:txBody>
      </p:sp>
      <p:sp>
        <p:nvSpPr>
          <p:cNvPr id="33795" name="Rectangle 3"/>
          <p:cNvSpPr>
            <a:spLocks noGrp="1" noChangeArrowheads="1"/>
          </p:cNvSpPr>
          <p:nvPr>
            <p:ph type="dt" sz="quarter" idx="1"/>
          </p:nvPr>
        </p:nvSpPr>
        <p:spPr bwMode="auto">
          <a:xfrm>
            <a:off x="3965575" y="0"/>
            <a:ext cx="3032125" cy="465138"/>
          </a:xfrm>
          <a:prstGeom prst="rect">
            <a:avLst/>
          </a:prstGeom>
          <a:noFill/>
          <a:ln w="9525">
            <a:noFill/>
            <a:miter lim="800000"/>
            <a:headEnd/>
            <a:tailEnd/>
          </a:ln>
          <a:effectLst/>
        </p:spPr>
        <p:txBody>
          <a:bodyPr vert="horz" wrap="square" lIns="92944" tIns="46472" rIns="92944" bIns="46472" numCol="1" anchor="t" anchorCtr="0" compatLnSpc="1">
            <a:prstTxWarp prst="textNoShape">
              <a:avLst/>
            </a:prstTxWarp>
          </a:bodyPr>
          <a:lstStyle>
            <a:lvl1pPr algn="r" defTabSz="930275" eaLnBrk="1" hangingPunct="1">
              <a:defRPr sz="1200" b="0">
                <a:latin typeface="Times New Roman" charset="0"/>
              </a:defRPr>
            </a:lvl1pPr>
          </a:lstStyle>
          <a:p>
            <a:endParaRPr lang="en-US"/>
          </a:p>
        </p:txBody>
      </p:sp>
      <p:sp>
        <p:nvSpPr>
          <p:cNvPr id="33796" name="Rectangle 4"/>
          <p:cNvSpPr>
            <a:spLocks noGrp="1" noChangeArrowheads="1"/>
          </p:cNvSpPr>
          <p:nvPr>
            <p:ph type="ftr" sz="quarter" idx="2"/>
          </p:nvPr>
        </p:nvSpPr>
        <p:spPr bwMode="auto">
          <a:xfrm>
            <a:off x="0" y="8805863"/>
            <a:ext cx="3032125" cy="465137"/>
          </a:xfrm>
          <a:prstGeom prst="rect">
            <a:avLst/>
          </a:prstGeom>
          <a:noFill/>
          <a:ln w="9525">
            <a:noFill/>
            <a:miter lim="800000"/>
            <a:headEnd/>
            <a:tailEnd/>
          </a:ln>
          <a:effectLst/>
        </p:spPr>
        <p:txBody>
          <a:bodyPr vert="horz" wrap="square" lIns="92944" tIns="46472" rIns="92944" bIns="46472" numCol="1" anchor="b" anchorCtr="0" compatLnSpc="1">
            <a:prstTxWarp prst="textNoShape">
              <a:avLst/>
            </a:prstTxWarp>
          </a:bodyPr>
          <a:lstStyle>
            <a:lvl1pPr defTabSz="930275" eaLnBrk="1" hangingPunct="1">
              <a:defRPr sz="1200" b="0">
                <a:latin typeface="Times New Roman" charset="0"/>
              </a:defRPr>
            </a:lvl1pPr>
          </a:lstStyle>
          <a:p>
            <a:endParaRPr lang="en-US"/>
          </a:p>
        </p:txBody>
      </p:sp>
      <p:sp>
        <p:nvSpPr>
          <p:cNvPr id="33797" name="Rectangle 5"/>
          <p:cNvSpPr>
            <a:spLocks noGrp="1" noChangeArrowheads="1"/>
          </p:cNvSpPr>
          <p:nvPr>
            <p:ph type="sldNum" sz="quarter" idx="3"/>
          </p:nvPr>
        </p:nvSpPr>
        <p:spPr bwMode="auto">
          <a:xfrm>
            <a:off x="3965575" y="8805863"/>
            <a:ext cx="3032125" cy="465137"/>
          </a:xfrm>
          <a:prstGeom prst="rect">
            <a:avLst/>
          </a:prstGeom>
          <a:noFill/>
          <a:ln w="9525">
            <a:noFill/>
            <a:miter lim="800000"/>
            <a:headEnd/>
            <a:tailEnd/>
          </a:ln>
          <a:effectLst/>
        </p:spPr>
        <p:txBody>
          <a:bodyPr vert="horz" wrap="square" lIns="92944" tIns="46472" rIns="92944" bIns="46472" numCol="1" anchor="b" anchorCtr="0" compatLnSpc="1">
            <a:prstTxWarp prst="textNoShape">
              <a:avLst/>
            </a:prstTxWarp>
          </a:bodyPr>
          <a:lstStyle>
            <a:lvl1pPr algn="r" defTabSz="930275" eaLnBrk="1" hangingPunct="1">
              <a:defRPr sz="1200" b="0">
                <a:latin typeface="Times New Roman" charset="0"/>
              </a:defRPr>
            </a:lvl1pPr>
          </a:lstStyle>
          <a:p>
            <a:fld id="{2734190E-2A19-404F-8BE5-CBBB5DDC6B7A}"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2125" cy="465138"/>
          </a:xfrm>
          <a:prstGeom prst="rect">
            <a:avLst/>
          </a:prstGeom>
          <a:noFill/>
          <a:ln w="9525">
            <a:noFill/>
            <a:miter lim="800000"/>
            <a:headEnd/>
            <a:tailEnd/>
          </a:ln>
          <a:effectLst/>
        </p:spPr>
        <p:txBody>
          <a:bodyPr vert="horz" wrap="square" lIns="92944" tIns="46472" rIns="92944" bIns="46472" numCol="1" anchor="t" anchorCtr="0" compatLnSpc="1">
            <a:prstTxWarp prst="textNoShape">
              <a:avLst/>
            </a:prstTxWarp>
          </a:bodyPr>
          <a:lstStyle>
            <a:lvl1pPr defTabSz="930275" eaLnBrk="1" hangingPunct="1">
              <a:defRPr sz="1200" b="0">
                <a:latin typeface="Times New Roman" charset="0"/>
              </a:defRPr>
            </a:lvl1pPr>
          </a:lstStyle>
          <a:p>
            <a:endParaRPr lang="en-US"/>
          </a:p>
        </p:txBody>
      </p:sp>
      <p:sp>
        <p:nvSpPr>
          <p:cNvPr id="5123" name="Rectangle 3"/>
          <p:cNvSpPr>
            <a:spLocks noGrp="1" noChangeArrowheads="1"/>
          </p:cNvSpPr>
          <p:nvPr>
            <p:ph type="dt" idx="1"/>
          </p:nvPr>
        </p:nvSpPr>
        <p:spPr bwMode="auto">
          <a:xfrm>
            <a:off x="3965575" y="0"/>
            <a:ext cx="3032125" cy="465138"/>
          </a:xfrm>
          <a:prstGeom prst="rect">
            <a:avLst/>
          </a:prstGeom>
          <a:noFill/>
          <a:ln w="9525">
            <a:noFill/>
            <a:miter lim="800000"/>
            <a:headEnd/>
            <a:tailEnd/>
          </a:ln>
          <a:effectLst/>
        </p:spPr>
        <p:txBody>
          <a:bodyPr vert="horz" wrap="square" lIns="92944" tIns="46472" rIns="92944" bIns="46472" numCol="1" anchor="t" anchorCtr="0" compatLnSpc="1">
            <a:prstTxWarp prst="textNoShape">
              <a:avLst/>
            </a:prstTxWarp>
          </a:bodyPr>
          <a:lstStyle>
            <a:lvl1pPr algn="r" defTabSz="930275" eaLnBrk="1" hangingPunct="1">
              <a:defRPr sz="1200" b="0">
                <a:latin typeface="Times New Roman" charset="0"/>
              </a:defRPr>
            </a:lvl1pPr>
          </a:lstStyle>
          <a:p>
            <a:endParaRPr lang="en-US"/>
          </a:p>
        </p:txBody>
      </p:sp>
      <p:sp>
        <p:nvSpPr>
          <p:cNvPr id="5124" name="Rectangle 4"/>
          <p:cNvSpPr>
            <a:spLocks noGrp="1" noRot="1" noChangeAspect="1" noChangeArrowheads="1" noTextEdit="1"/>
          </p:cNvSpPr>
          <p:nvPr>
            <p:ph type="sldImg" idx="2"/>
          </p:nvPr>
        </p:nvSpPr>
        <p:spPr bwMode="auto">
          <a:xfrm>
            <a:off x="1181100" y="693738"/>
            <a:ext cx="4635500" cy="3476625"/>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33450" y="4403725"/>
            <a:ext cx="5130800" cy="4173538"/>
          </a:xfrm>
          <a:prstGeom prst="rect">
            <a:avLst/>
          </a:prstGeom>
          <a:noFill/>
          <a:ln w="9525">
            <a:noFill/>
            <a:miter lim="800000"/>
            <a:headEnd/>
            <a:tailEnd/>
          </a:ln>
          <a:effectLst/>
        </p:spPr>
        <p:txBody>
          <a:bodyPr vert="horz" wrap="square" lIns="92944" tIns="46472" rIns="92944" bIns="4647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805863"/>
            <a:ext cx="3032125" cy="465137"/>
          </a:xfrm>
          <a:prstGeom prst="rect">
            <a:avLst/>
          </a:prstGeom>
          <a:noFill/>
          <a:ln w="9525">
            <a:noFill/>
            <a:miter lim="800000"/>
            <a:headEnd/>
            <a:tailEnd/>
          </a:ln>
          <a:effectLst/>
        </p:spPr>
        <p:txBody>
          <a:bodyPr vert="horz" wrap="square" lIns="92944" tIns="46472" rIns="92944" bIns="46472" numCol="1" anchor="b" anchorCtr="0" compatLnSpc="1">
            <a:prstTxWarp prst="textNoShape">
              <a:avLst/>
            </a:prstTxWarp>
          </a:bodyPr>
          <a:lstStyle>
            <a:lvl1pPr defTabSz="930275" eaLnBrk="1" hangingPunct="1">
              <a:defRPr sz="1200" b="0">
                <a:latin typeface="Times New Roman" charset="0"/>
              </a:defRPr>
            </a:lvl1pPr>
          </a:lstStyle>
          <a:p>
            <a:endParaRPr lang="en-US"/>
          </a:p>
        </p:txBody>
      </p:sp>
      <p:sp>
        <p:nvSpPr>
          <p:cNvPr id="5127" name="Rectangle 7"/>
          <p:cNvSpPr>
            <a:spLocks noGrp="1" noChangeArrowheads="1"/>
          </p:cNvSpPr>
          <p:nvPr>
            <p:ph type="sldNum" sz="quarter" idx="5"/>
          </p:nvPr>
        </p:nvSpPr>
        <p:spPr bwMode="auto">
          <a:xfrm>
            <a:off x="3965575" y="8805863"/>
            <a:ext cx="3032125" cy="465137"/>
          </a:xfrm>
          <a:prstGeom prst="rect">
            <a:avLst/>
          </a:prstGeom>
          <a:noFill/>
          <a:ln w="9525">
            <a:noFill/>
            <a:miter lim="800000"/>
            <a:headEnd/>
            <a:tailEnd/>
          </a:ln>
          <a:effectLst/>
        </p:spPr>
        <p:txBody>
          <a:bodyPr vert="horz" wrap="square" lIns="92944" tIns="46472" rIns="92944" bIns="46472" numCol="1" anchor="b" anchorCtr="0" compatLnSpc="1">
            <a:prstTxWarp prst="textNoShape">
              <a:avLst/>
            </a:prstTxWarp>
          </a:bodyPr>
          <a:lstStyle>
            <a:lvl1pPr algn="r" defTabSz="930275" eaLnBrk="1" hangingPunct="1">
              <a:defRPr sz="1200" b="0">
                <a:latin typeface="Times New Roman" charset="0"/>
              </a:defRPr>
            </a:lvl1pPr>
          </a:lstStyle>
          <a:p>
            <a:fld id="{7BA77921-68C1-8B48-BE1E-658D0C7CF6E9}"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Times New Roman" charset="0"/>
        <a:ea typeface="Times New Roman" charset="0"/>
        <a:cs typeface="Times New Roman" charset="0"/>
      </a:defRPr>
    </a:lvl1pPr>
    <a:lvl2pPr marL="457200" algn="l" rtl="0" fontAlgn="base">
      <a:spcBef>
        <a:spcPct val="30000"/>
      </a:spcBef>
      <a:spcAft>
        <a:spcPct val="0"/>
      </a:spcAft>
      <a:defRPr sz="1200" kern="1200">
        <a:solidFill>
          <a:schemeClr val="tx1"/>
        </a:solidFill>
        <a:latin typeface="Times New Roman" charset="0"/>
        <a:ea typeface="Times New Roman" charset="0"/>
        <a:cs typeface="Times New Roman" charset="0"/>
      </a:defRPr>
    </a:lvl2pPr>
    <a:lvl3pPr marL="914400" algn="l" rtl="0" fontAlgn="base">
      <a:spcBef>
        <a:spcPct val="30000"/>
      </a:spcBef>
      <a:spcAft>
        <a:spcPct val="0"/>
      </a:spcAft>
      <a:defRPr sz="1200" kern="1200">
        <a:solidFill>
          <a:schemeClr val="tx1"/>
        </a:solidFill>
        <a:latin typeface="Times New Roman" charset="0"/>
        <a:ea typeface="Times New Roman" charset="0"/>
        <a:cs typeface="Times New Roman" charset="0"/>
      </a:defRPr>
    </a:lvl3pPr>
    <a:lvl4pPr marL="1371600" algn="l" rtl="0" fontAlgn="base">
      <a:spcBef>
        <a:spcPct val="30000"/>
      </a:spcBef>
      <a:spcAft>
        <a:spcPct val="0"/>
      </a:spcAft>
      <a:defRPr sz="1200" kern="1200">
        <a:solidFill>
          <a:schemeClr val="tx1"/>
        </a:solidFill>
        <a:latin typeface="Times New Roman" charset="0"/>
        <a:ea typeface="Times New Roman" charset="0"/>
        <a:cs typeface="Times New Roman" charset="0"/>
      </a:defRPr>
    </a:lvl4pPr>
    <a:lvl5pPr marL="1828800" algn="l" rtl="0" fontAlgn="base">
      <a:spcBef>
        <a:spcPct val="30000"/>
      </a:spcBef>
      <a:spcAft>
        <a:spcPct val="0"/>
      </a:spcAft>
      <a:defRPr sz="1200" kern="1200">
        <a:solidFill>
          <a:schemeClr val="tx1"/>
        </a:solidFill>
        <a:latin typeface="Times New Roman" charset="0"/>
        <a:ea typeface="Times New Roman" charset="0"/>
        <a:cs typeface="Times New Roman"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88D850-DC8C-2845-8116-0D54D0EF165A}" type="slidenum">
              <a:rPr lang="en-US"/>
              <a:pPr/>
              <a:t>1</a:t>
            </a:fld>
            <a:endParaRPr lang="en-US"/>
          </a:p>
        </p:txBody>
      </p:sp>
      <p:sp>
        <p:nvSpPr>
          <p:cNvPr id="122882" name="Rectangle 1026"/>
          <p:cNvSpPr>
            <a:spLocks noGrp="1" noRot="1" noChangeAspect="1" noChangeArrowheads="1" noTextEdit="1"/>
          </p:cNvSpPr>
          <p:nvPr>
            <p:ph type="sldImg"/>
          </p:nvPr>
        </p:nvSpPr>
        <p:spPr>
          <a:ln/>
        </p:spPr>
      </p:sp>
      <p:sp>
        <p:nvSpPr>
          <p:cNvPr id="12288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7DF7D4-A514-5842-AC58-1E413B2D0F55}" type="slidenum">
              <a:rPr lang="en-US"/>
              <a:pPr/>
              <a:t>12</a:t>
            </a:fld>
            <a:endParaRPr lang="en-US"/>
          </a:p>
        </p:txBody>
      </p:sp>
      <p:sp>
        <p:nvSpPr>
          <p:cNvPr id="762882" name="Rectangle 2"/>
          <p:cNvSpPr>
            <a:spLocks noGrp="1" noRot="1" noChangeAspect="1" noChangeArrowheads="1" noTextEdit="1"/>
          </p:cNvSpPr>
          <p:nvPr>
            <p:ph type="sldImg"/>
          </p:nvPr>
        </p:nvSpPr>
        <p:spPr>
          <a:ln/>
        </p:spPr>
      </p:sp>
      <p:sp>
        <p:nvSpPr>
          <p:cNvPr id="762883" name="Rectangle 3"/>
          <p:cNvSpPr>
            <a:spLocks noGrp="1" noChangeArrowheads="1"/>
          </p:cNvSpPr>
          <p:nvPr>
            <p:ph type="body" idx="1"/>
          </p:nvPr>
        </p:nvSpPr>
        <p:spPr/>
        <p:txBody>
          <a:bodyPr/>
          <a:lstStyle/>
          <a:p>
            <a:r>
              <a:rPr lang="en-US"/>
              <a:t>After implementing Civitas, we ended up with the following LOC.  About 13,000 are in Jif, which makes this the largest system yet implemented in Jif.  About 8000 LOC are Java, with a tiny bit of C, to implement numeric operations for crypto, and to implement low-level I/O.</a:t>
            </a:r>
          </a:p>
          <a:p>
            <a:endParaRPr lang="en-US"/>
          </a:p>
          <a:p>
            <a:r>
              <a:rPr lang="en-US"/>
              <a:t>In the Jif code, there are 20 distinct confidentiality policies, and 26 distinct integrity policies.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Signatures, of course, fail to be coercion resistant.</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Credential is capability; makes vote count.</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 property we want:</a:t>
            </a:r>
          </a:p>
          <a:p>
            <a:r>
              <a:rPr lang="en-US" dirty="0" smtClean="0"/>
              <a:t>Voter can make up fake credential.  Do whatever adversary</a:t>
            </a:r>
            <a:r>
              <a:rPr lang="en-US" baseline="0" dirty="0" smtClean="0"/>
              <a:t> demands.</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8026A3-134E-4149-867D-21F8254BF857}" type="slidenum">
              <a:rPr lang="en-US"/>
              <a:pPr/>
              <a:t>17</a:t>
            </a:fld>
            <a:endParaRPr lang="en-US"/>
          </a:p>
        </p:txBody>
      </p:sp>
      <p:sp>
        <p:nvSpPr>
          <p:cNvPr id="551938" name="Rectangle 2"/>
          <p:cNvSpPr>
            <a:spLocks noGrp="1" noRot="1" noChangeAspect="1" noChangeArrowheads="1" noTextEdit="1"/>
          </p:cNvSpPr>
          <p:nvPr>
            <p:ph type="sldImg"/>
          </p:nvPr>
        </p:nvSpPr>
        <p:spPr>
          <a:ln/>
        </p:spPr>
      </p:sp>
      <p:sp>
        <p:nvSpPr>
          <p:cNvPr id="551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8026A3-134E-4149-867D-21F8254BF857}" type="slidenum">
              <a:rPr lang="en-US"/>
              <a:pPr/>
              <a:t>18</a:t>
            </a:fld>
            <a:endParaRPr lang="en-US"/>
          </a:p>
        </p:txBody>
      </p:sp>
      <p:sp>
        <p:nvSpPr>
          <p:cNvPr id="551938" name="Rectangle 2"/>
          <p:cNvSpPr>
            <a:spLocks noGrp="1" noRot="1" noChangeAspect="1" noChangeArrowheads="1" noTextEdit="1"/>
          </p:cNvSpPr>
          <p:nvPr>
            <p:ph type="sldImg"/>
          </p:nvPr>
        </p:nvSpPr>
        <p:spPr>
          <a:ln/>
        </p:spPr>
      </p:sp>
      <p:sp>
        <p:nvSpPr>
          <p:cNvPr id="551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19FBE-EC2C-5D40-8224-F58B34593698}" type="slidenum">
              <a:rPr lang="en-US"/>
              <a:pPr/>
              <a:t>19</a:t>
            </a:fld>
            <a:endParaRPr lang="en-US"/>
          </a:p>
        </p:txBody>
      </p:sp>
      <p:sp>
        <p:nvSpPr>
          <p:cNvPr id="950274" name="Rectangle 2"/>
          <p:cNvSpPr>
            <a:spLocks noGrp="1" noRot="1" noChangeAspect="1" noChangeArrowheads="1" noTextEdit="1"/>
          </p:cNvSpPr>
          <p:nvPr>
            <p:ph type="sldImg"/>
          </p:nvPr>
        </p:nvSpPr>
        <p:spPr>
          <a:ln/>
        </p:spPr>
      </p:sp>
      <p:sp>
        <p:nvSpPr>
          <p:cNvPr id="950275" name="Rectangle 3"/>
          <p:cNvSpPr>
            <a:spLocks noGrp="1" noChangeArrowheads="1"/>
          </p:cNvSpPr>
          <p:nvPr>
            <p:ph type="body" idx="1"/>
          </p:nvPr>
        </p:nvSpPr>
        <p:spPr/>
        <p:txBody>
          <a:bodyPr/>
          <a:lstStyle/>
          <a:p>
            <a:pPr marL="0" lvl="1" indent="0">
              <a:lnSpc>
                <a:spcPct val="100000"/>
              </a:lnSpc>
              <a:spcBef>
                <a:spcPts val="0"/>
              </a:spcBef>
              <a:buFont typeface="Wingdings" charset="2"/>
              <a:buNone/>
            </a:pPr>
            <a:r>
              <a:rPr lang="en-US" sz="2400" dirty="0" smtClean="0"/>
              <a:t>Properties we want to hold of credentials.</a:t>
            </a:r>
          </a:p>
          <a:p>
            <a:pPr marL="0" lvl="1" indent="0">
              <a:lnSpc>
                <a:spcPct val="100000"/>
              </a:lnSpc>
              <a:spcBef>
                <a:spcPts val="0"/>
              </a:spcBef>
              <a:buFont typeface="Wingdings" charset="2"/>
              <a:buNone/>
            </a:pPr>
            <a:endParaRPr lang="en-US" sz="24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20</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21</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just verifiable, but accountable.</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traditional model of voting,</a:t>
            </a:r>
            <a:r>
              <a:rPr lang="en-US" baseline="0" dirty="0" smtClean="0"/>
              <a:t> the voting booth keeps voters isolated.  Protects from coercion.</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24</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Private</a:t>
            </a:r>
            <a:r>
              <a:rPr lang="en-US" baseline="0" dirty="0" smtClean="0"/>
              <a:t> key distribution could be </a:t>
            </a:r>
            <a:r>
              <a:rPr lang="en-US" baseline="0" dirty="0" err="1" smtClean="0"/>
              <a:t>thresholded</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27</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Untappable</a:t>
            </a:r>
            <a:r>
              <a:rPr lang="en-US" dirty="0" smtClean="0"/>
              <a:t> to prevent any coercer from seeing credential</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trusted</a:t>
            </a:r>
            <a:r>
              <a:rPr lang="en-US" baseline="0" dirty="0" smtClean="0"/>
              <a:t>:  Voter trusts that public and private credential match!</a:t>
            </a:r>
            <a:endParaRPr lang="en-US" dirty="0" smtClean="0"/>
          </a:p>
          <a:p>
            <a:endParaRPr lang="en-US" dirty="0" smtClean="0"/>
          </a:p>
          <a:p>
            <a:r>
              <a:rPr lang="en-US" dirty="0" smtClean="0"/>
              <a:t>JCJ assumed one,</a:t>
            </a:r>
            <a:r>
              <a:rPr lang="en-US" baseline="0" dirty="0" smtClean="0"/>
              <a:t> trusted---but suggested ways of generalizing to many, untrusted.  I’ll tell you how </a:t>
            </a:r>
            <a:r>
              <a:rPr lang="en-US" baseline="0" dirty="0" err="1" smtClean="0"/>
              <a:t>Civitas</a:t>
            </a:r>
            <a:r>
              <a:rPr lang="en-US" baseline="0" dirty="0" smtClean="0"/>
              <a:t> does that.</a:t>
            </a:r>
          </a:p>
          <a:p>
            <a:endParaRPr lang="en-US" baseline="0" dirty="0" smtClean="0"/>
          </a:p>
        </p:txBody>
      </p:sp>
      <p:sp>
        <p:nvSpPr>
          <p:cNvPr id="4" name="Slide Number Placeholder 3"/>
          <p:cNvSpPr>
            <a:spLocks noGrp="1"/>
          </p:cNvSpPr>
          <p:nvPr>
            <p:ph type="sldNum" sz="quarter" idx="10"/>
          </p:nvPr>
        </p:nvSpPr>
        <p:spPr/>
        <p:txBody>
          <a:bodyPr/>
          <a:lstStyle/>
          <a:p>
            <a:fld id="{7BA77921-68C1-8B48-BE1E-658D0C7CF6E9}" type="slidenum">
              <a:rPr lang="en-US" smtClean="0"/>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a:t>
            </a:r>
            <a:r>
              <a:rPr lang="en-US" baseline="0" dirty="0" smtClean="0"/>
              <a:t> not just ZKPF???</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Civitas</a:t>
            </a:r>
            <a:r>
              <a:rPr lang="en-US" dirty="0" smtClean="0"/>
              <a:t> tag:  cha</a:t>
            </a:r>
            <a:r>
              <a:rPr lang="en-US" baseline="0" dirty="0" smtClean="0"/>
              <a:t>nge in design.  Other places where </a:t>
            </a:r>
            <a:r>
              <a:rPr lang="en-US" baseline="0" dirty="0" err="1" smtClean="0"/>
              <a:t>Civitas</a:t>
            </a:r>
            <a:r>
              <a:rPr lang="en-US" baseline="0" dirty="0" smtClean="0"/>
              <a:t> fills in spec with specific construction; not identifying those.</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35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 forced erasure</a:t>
            </a:r>
            <a:r>
              <a:rPr lang="en-US" baseline="0" dirty="0" smtClean="0"/>
              <a:t> of proofs.</a:t>
            </a:r>
          </a:p>
          <a:p>
            <a:endParaRPr lang="en-US" baseline="0" dirty="0" smtClean="0"/>
          </a:p>
          <a:p>
            <a:r>
              <a:rPr lang="en-US" baseline="0" dirty="0" smtClean="0"/>
              <a:t>Moreover, if adversary could see channel that DVP is transmitted over, could detect lie.  So need </a:t>
            </a:r>
            <a:r>
              <a:rPr lang="en-US" baseline="0" dirty="0" err="1" smtClean="0"/>
              <a:t>untappable</a:t>
            </a:r>
            <a:r>
              <a:rPr lang="en-US" baseline="0" dirty="0" smtClean="0"/>
              <a:t> channel.</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37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19FBE-EC2C-5D40-8224-F58B34593698}" type="slidenum">
              <a:rPr lang="en-US"/>
              <a:pPr/>
              <a:t>39</a:t>
            </a:fld>
            <a:endParaRPr lang="en-US"/>
          </a:p>
        </p:txBody>
      </p:sp>
      <p:sp>
        <p:nvSpPr>
          <p:cNvPr id="950274" name="Rectangle 2"/>
          <p:cNvSpPr>
            <a:spLocks noGrp="1" noRot="1" noChangeAspect="1" noChangeArrowheads="1" noTextEdit="1"/>
          </p:cNvSpPr>
          <p:nvPr>
            <p:ph type="sldImg"/>
          </p:nvPr>
        </p:nvSpPr>
        <p:spPr>
          <a:ln/>
        </p:spPr>
      </p:sp>
      <p:sp>
        <p:nvSpPr>
          <p:cNvPr id="950275" name="Rectangle 3"/>
          <p:cNvSpPr>
            <a:spLocks noGrp="1" noChangeArrowheads="1"/>
          </p:cNvSpPr>
          <p:nvPr>
            <p:ph type="body" idx="1"/>
          </p:nvPr>
        </p:nvSpPr>
        <p:spPr/>
        <p:txBody>
          <a:bodyPr/>
          <a:lstStyle/>
          <a:p>
            <a:pPr marL="0" lvl="1" indent="0">
              <a:lnSpc>
                <a:spcPct val="100000"/>
              </a:lnSpc>
              <a:spcBef>
                <a:spcPts val="0"/>
              </a:spcBef>
              <a:buFont typeface="Wingdings" charset="2"/>
              <a:buNone/>
            </a:pPr>
            <a:r>
              <a:rPr lang="en-US" sz="2400" dirty="0" smtClean="0"/>
              <a:t>Properties we want to hold of credentials.</a:t>
            </a:r>
          </a:p>
          <a:p>
            <a:pPr marL="0" lvl="1" indent="0">
              <a:lnSpc>
                <a:spcPct val="100000"/>
              </a:lnSpc>
              <a:spcBef>
                <a:spcPts val="0"/>
              </a:spcBef>
              <a:buFont typeface="Wingdings" charset="2"/>
              <a:buNone/>
            </a:pPr>
            <a:endParaRPr lang="en-US" sz="2400" dirty="0" smtClean="0"/>
          </a:p>
          <a:p>
            <a:pPr marL="0" lvl="1" indent="0">
              <a:lnSpc>
                <a:spcPct val="100000"/>
              </a:lnSpc>
              <a:spcBef>
                <a:spcPts val="0"/>
              </a:spcBef>
              <a:buFont typeface="Wingdings" charset="2"/>
              <a:buNone/>
            </a:pPr>
            <a:r>
              <a:rPr lang="en-US" sz="2400" dirty="0" smtClean="0"/>
              <a:t>Teller must prove that share is good, but proof is convincing only to voter</a:t>
            </a:r>
          </a:p>
          <a:p>
            <a:pPr marL="0" lvl="1" indent="0">
              <a:lnSpc>
                <a:spcPct val="100000"/>
              </a:lnSpc>
              <a:spcBef>
                <a:spcPts val="0"/>
              </a:spcBef>
              <a:buClr>
                <a:srgbClr val="003399"/>
              </a:buClr>
              <a:buFont typeface="Wingdings" charset="2"/>
              <a:buChar char="è"/>
            </a:pPr>
            <a:r>
              <a:rPr lang="en-US" sz="2400" dirty="0" smtClean="0">
                <a:solidFill>
                  <a:srgbClr val="003399"/>
                </a:solidFill>
              </a:rPr>
              <a:t>Voter can’t sell share</a:t>
            </a:r>
          </a:p>
          <a:p>
            <a:pPr marL="0" lvl="1" indent="0">
              <a:lnSpc>
                <a:spcPct val="100000"/>
              </a:lnSpc>
              <a:spcBef>
                <a:spcPts val="0"/>
              </a:spcBef>
              <a:buClr>
                <a:srgbClr val="003399"/>
              </a:buClr>
              <a:buFont typeface="Wingdings" charset="2"/>
              <a:buChar char="è"/>
            </a:pPr>
            <a:endParaRPr lang="en-US" sz="2400" dirty="0" smtClean="0">
              <a:solidFill>
                <a:srgbClr val="003399"/>
              </a:solidFill>
            </a:endParaRPr>
          </a:p>
          <a:p>
            <a:pPr marL="0" lvl="1" indent="0">
              <a:lnSpc>
                <a:spcPct val="100000"/>
              </a:lnSpc>
              <a:spcBef>
                <a:spcPts val="0"/>
              </a:spcBef>
              <a:buFont typeface="Wingdings" charset="2"/>
              <a:buNone/>
            </a:pPr>
            <a:r>
              <a:rPr lang="en-US" sz="1200" dirty="0" smtClean="0"/>
              <a:t>No subset of shares reveals information about credential</a:t>
            </a:r>
          </a:p>
          <a:p>
            <a:pPr marL="0" lvl="1" indent="0">
              <a:lnSpc>
                <a:spcPct val="100000"/>
              </a:lnSpc>
              <a:spcBef>
                <a:spcPts val="0"/>
              </a:spcBef>
              <a:buClr>
                <a:srgbClr val="003399"/>
              </a:buClr>
              <a:buFont typeface="Wingdings" charset="2"/>
              <a:buChar char="è"/>
            </a:pPr>
            <a:r>
              <a:rPr lang="en-US" sz="1200" dirty="0" smtClean="0">
                <a:solidFill>
                  <a:srgbClr val="003399"/>
                </a:solidFill>
              </a:rPr>
              <a:t>Credentials can’t be linked to voters</a:t>
            </a:r>
          </a:p>
          <a:p>
            <a:pPr marL="0" lvl="1" indent="0">
              <a:lnSpc>
                <a:spcPct val="100000"/>
              </a:lnSpc>
              <a:spcBef>
                <a:spcPts val="0"/>
              </a:spcBef>
              <a:buClr>
                <a:srgbClr val="003399"/>
              </a:buClr>
              <a:buFont typeface="Wingdings" charset="2"/>
              <a:buChar char="è"/>
            </a:pPr>
            <a:endParaRPr lang="en-US" dirty="0" smtClean="0"/>
          </a:p>
          <a:p>
            <a:pPr marL="0" lvl="1" indent="0">
              <a:lnSpc>
                <a:spcPct val="100000"/>
              </a:lnSpc>
              <a:spcBef>
                <a:spcPts val="0"/>
              </a:spcBef>
              <a:buFont typeface="Wingdings" charset="2"/>
              <a:buNone/>
            </a:pPr>
            <a:r>
              <a:rPr lang="en-US" sz="1200" dirty="0" smtClean="0"/>
              <a:t>Creating new credential requires participation of all tellers</a:t>
            </a:r>
          </a:p>
          <a:p>
            <a:pPr marL="0" lvl="1" indent="0">
              <a:lnSpc>
                <a:spcPct val="100000"/>
              </a:lnSpc>
              <a:spcBef>
                <a:spcPts val="0"/>
              </a:spcBef>
              <a:buClr>
                <a:srgbClr val="003399"/>
              </a:buClr>
              <a:buFont typeface="Wingdings" charset="2"/>
              <a:buChar char="è"/>
            </a:pPr>
            <a:r>
              <a:rPr lang="en-US" sz="1200" dirty="0" smtClean="0">
                <a:solidFill>
                  <a:srgbClr val="003399"/>
                </a:solidFill>
              </a:rPr>
              <a:t>Tellers can’t “stuff the ballot box”</a:t>
            </a:r>
          </a:p>
          <a:p>
            <a:pPr marL="0" lvl="1" indent="0">
              <a:lnSpc>
                <a:spcPct val="100000"/>
              </a:lnSpc>
              <a:spcBef>
                <a:spcPts val="0"/>
              </a:spcBef>
              <a:buClr>
                <a:srgbClr val="003399"/>
              </a:buClr>
              <a:buFont typeface="Wingdings" charset="2"/>
              <a:buChar char="è"/>
            </a:pP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40</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But</a:t>
            </a:r>
            <a:r>
              <a:rPr lang="en-US" baseline="0" dirty="0" smtClean="0"/>
              <a:t> s</a:t>
            </a:r>
            <a:r>
              <a:rPr lang="en-US" dirty="0" smtClean="0"/>
              <a:t>ociety:</a:t>
            </a:r>
            <a:r>
              <a:rPr lang="en-US" baseline="0" dirty="0" smtClean="0"/>
              <a:t>  c</a:t>
            </a:r>
            <a:r>
              <a:rPr lang="en-US" dirty="0" smtClean="0"/>
              <a:t>arry</a:t>
            </a:r>
            <a:r>
              <a:rPr lang="en-US" baseline="0" dirty="0" smtClean="0"/>
              <a:t> </a:t>
            </a:r>
            <a:r>
              <a:rPr lang="en-US" dirty="0" smtClean="0"/>
              <a:t>out actions</a:t>
            </a:r>
            <a:r>
              <a:rPr lang="en-US" baseline="0" dirty="0" smtClean="0"/>
              <a:t> </a:t>
            </a:r>
            <a:r>
              <a:rPr lang="en-US" dirty="0" smtClean="0"/>
              <a:t>from any place at any time.  This includes voting.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Remote voting is becoming more common in both public elections and organizational elections.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For example, the states of Oregon and Washington now vote (almost) entirely remotely.</a:t>
            </a:r>
            <a:r>
              <a:rPr lang="en-US" baseline="0" dirty="0" smtClean="0"/>
              <a:t>  Estonia, Switzerland---over the Internet</a:t>
            </a:r>
            <a:endParaRPr lang="en-US" dirty="0" smtClean="0"/>
          </a:p>
          <a:p>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neither </a:t>
            </a:r>
            <a:r>
              <a:rPr lang="en-US" dirty="0" err="1" smtClean="0"/>
              <a:t>s</a:t>
            </a:r>
            <a:r>
              <a:rPr lang="en-US" dirty="0" smtClean="0"/>
              <a:t> nor </a:t>
            </a:r>
            <a:r>
              <a:rPr lang="en-US" dirty="0" err="1" smtClean="0"/>
              <a:t>c</a:t>
            </a:r>
            <a:r>
              <a:rPr lang="en-US" dirty="0" smtClean="0"/>
              <a:t> can be</a:t>
            </a:r>
            <a:r>
              <a:rPr lang="en-US" baseline="0" dirty="0" smtClean="0"/>
              <a:t> decrypted unless all </a:t>
            </a:r>
            <a:r>
              <a:rPr lang="en-US" baseline="0" dirty="0" err="1" smtClean="0"/>
              <a:t>talliers</a:t>
            </a:r>
            <a:r>
              <a:rPr lang="en-US" baseline="0" dirty="0" smtClean="0"/>
              <a:t> act together</a:t>
            </a:r>
          </a:p>
          <a:p>
            <a:endParaRPr lang="en-US" baseline="0" dirty="0" smtClean="0"/>
          </a:p>
          <a:p>
            <a:r>
              <a:rPr lang="en-US" baseline="0" dirty="0" smtClean="0"/>
              <a:t>Note that </a:t>
            </a:r>
            <a:r>
              <a:rPr lang="en-US" baseline="0" dirty="0" err="1" smtClean="0"/>
              <a:t>enc(s</a:t>
            </a:r>
            <a:r>
              <a:rPr lang="en-US" baseline="0" dirty="0" smtClean="0"/>
              <a:t>; KT) is different from S because enc is probabilistic.</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Replay:  post new choices under existing credentials  (revote).</a:t>
            </a:r>
          </a:p>
          <a:p>
            <a:r>
              <a:rPr lang="en-US" dirty="0" smtClean="0"/>
              <a:t>Normally prevent with MIC, but no shared secret to use for</a:t>
            </a:r>
            <a:r>
              <a:rPr lang="en-US" baseline="0" dirty="0" smtClean="0"/>
              <a:t> integrity protection here.</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Replay:  post new choices under existing credentials  (revote).</a:t>
            </a:r>
          </a:p>
          <a:p>
            <a:r>
              <a:rPr lang="en-US" dirty="0" smtClean="0"/>
              <a:t>Normally prevent with MIC, but no shared secret to use for</a:t>
            </a:r>
            <a:r>
              <a:rPr lang="en-US" baseline="0" dirty="0" smtClean="0"/>
              <a:t> integrity protection here.</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proof requires well-known</a:t>
            </a:r>
            <a:r>
              <a:rPr lang="en-US" baseline="0" dirty="0" smtClean="0"/>
              <a:t> </a:t>
            </a:r>
            <a:r>
              <a:rPr lang="en-US" baseline="0" dirty="0" err="1" smtClean="0"/>
              <a:t>ciphertexts</a:t>
            </a:r>
            <a:r>
              <a:rPr lang="en-US" baseline="0" dirty="0" smtClean="0"/>
              <a:t> to be posted on bulletin board during setup.</a:t>
            </a:r>
          </a:p>
          <a:p>
            <a:r>
              <a:rPr lang="en-US" baseline="0" dirty="0" smtClean="0"/>
              <a:t>E.g., encryption of each candidate with well-known randomization factor.</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proof requires well-known</a:t>
            </a:r>
            <a:r>
              <a:rPr lang="en-US" baseline="0" dirty="0" smtClean="0"/>
              <a:t> </a:t>
            </a:r>
            <a:r>
              <a:rPr lang="en-US" baseline="0" dirty="0" err="1" smtClean="0"/>
              <a:t>ciphertexts</a:t>
            </a:r>
            <a:r>
              <a:rPr lang="en-US" baseline="0" dirty="0" smtClean="0"/>
              <a:t> to be posted on bulletin board during setup.</a:t>
            </a:r>
          </a:p>
          <a:p>
            <a:r>
              <a:rPr lang="en-US" baseline="0" dirty="0" smtClean="0"/>
              <a:t>E.g., encryption of each candidate with well-known randomization factor.</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50</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51</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r>
              <a:rPr lang="en-US" dirty="0" smtClean="0"/>
              <a:t>Lightweight, dumb replication of</a:t>
            </a:r>
            <a:r>
              <a:rPr lang="en-US" baseline="0" dirty="0" smtClean="0"/>
              <a:t> vote.  </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52</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Quadratic</a:t>
            </a:r>
            <a:r>
              <a:rPr lang="en-US" baseline="0" dirty="0" smtClean="0"/>
              <a:t> scaling</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60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No trusted supervision of polling places, including voters, procedures, hardware, software</a:t>
            </a:r>
          </a:p>
          <a:p>
            <a:endParaRPr lang="en-US" dirty="0" smtClean="0"/>
          </a:p>
          <a:p>
            <a:r>
              <a:rPr lang="en-US" dirty="0" smtClean="0"/>
              <a:t>Voting could take place anywhere.  Generalization of voting by Internet, post, </a:t>
            </a:r>
            <a:r>
              <a:rPr lang="en-US" baseline="0" dirty="0" smtClean="0"/>
              <a:t>phone, fax…</a:t>
            </a:r>
            <a:endParaRPr lang="en-US" dirty="0" smtClean="0"/>
          </a:p>
          <a:p>
            <a:r>
              <a:rPr lang="en-US" dirty="0" smtClean="0"/>
              <a:t>Voters</a:t>
            </a:r>
            <a:r>
              <a:rPr lang="en-US" baseline="0" dirty="0" smtClean="0"/>
              <a:t> could use (e.g.) home or office machines, mobile phones, etc.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Tabulation could even take place anywhere.  Have to worry about dishonest </a:t>
            </a:r>
            <a:r>
              <a:rPr lang="en-US" baseline="0" dirty="0" err="1" smtClean="0"/>
              <a:t>talliers</a:t>
            </a:r>
            <a:r>
              <a:rPr lang="en-US" baseline="0" dirty="0" smtClean="0"/>
              <a:t>, how to make results verifiable.  </a:t>
            </a:r>
            <a:endParaRPr lang="en-US" dirty="0" smtClean="0"/>
          </a:p>
          <a:p>
            <a:endParaRPr lang="en-US" baseline="0" dirty="0" smtClean="0"/>
          </a:p>
          <a:p>
            <a:r>
              <a:rPr lang="en-US" baseline="0" dirty="0" smtClean="0"/>
              <a:t>Other people might be around voters---have to worry about selling of votes and coercion of voters.  Need to keep votes secret to prevent improper influence.</a:t>
            </a:r>
          </a:p>
          <a:p>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19FBE-EC2C-5D40-8224-F58B34593698}" type="slidenum">
              <a:rPr lang="en-US"/>
              <a:pPr/>
              <a:t>66</a:t>
            </a:fld>
            <a:endParaRPr lang="en-US"/>
          </a:p>
        </p:txBody>
      </p:sp>
      <p:sp>
        <p:nvSpPr>
          <p:cNvPr id="950274" name="Rectangle 2"/>
          <p:cNvSpPr>
            <a:spLocks noGrp="1" noRot="1" noChangeAspect="1" noChangeArrowheads="1" noTextEdit="1"/>
          </p:cNvSpPr>
          <p:nvPr>
            <p:ph type="sldImg"/>
          </p:nvPr>
        </p:nvSpPr>
        <p:spPr>
          <a:ln/>
        </p:spPr>
      </p:sp>
      <p:sp>
        <p:nvSpPr>
          <p:cNvPr id="950275" name="Rectangle 3"/>
          <p:cNvSpPr>
            <a:spLocks noGrp="1" noChangeArrowheads="1"/>
          </p:cNvSpPr>
          <p:nvPr>
            <p:ph type="body" idx="1"/>
          </p:nvPr>
        </p:nvSpPr>
        <p:spPr/>
        <p:txBody>
          <a:bodyPr/>
          <a:lstStyle/>
          <a:p>
            <a:pPr marL="0" lvl="1" indent="0">
              <a:lnSpc>
                <a:spcPct val="100000"/>
              </a:lnSpc>
              <a:spcBef>
                <a:spcPts val="0"/>
              </a:spcBef>
              <a:buFont typeface="Wingdings" charset="2"/>
              <a:buNone/>
            </a:pPr>
            <a:r>
              <a:rPr lang="en-US" sz="2400" dirty="0" smtClean="0"/>
              <a:t>Properties we want to hold of credentials.</a:t>
            </a:r>
          </a:p>
          <a:p>
            <a:pPr marL="0" lvl="1" indent="0">
              <a:lnSpc>
                <a:spcPct val="100000"/>
              </a:lnSpc>
              <a:spcBef>
                <a:spcPts val="0"/>
              </a:spcBef>
              <a:buFont typeface="Wingdings" charset="2"/>
              <a:buNone/>
            </a:pPr>
            <a:endParaRPr lang="en-US" sz="2400" dirty="0" smtClean="0"/>
          </a:p>
          <a:p>
            <a:pPr marL="0" lvl="1" indent="0">
              <a:lnSpc>
                <a:spcPct val="100000"/>
              </a:lnSpc>
              <a:spcBef>
                <a:spcPts val="0"/>
              </a:spcBef>
              <a:buFont typeface="Wingdings" charset="2"/>
              <a:buNone/>
            </a:pPr>
            <a:r>
              <a:rPr lang="en-US" sz="2400" dirty="0" smtClean="0"/>
              <a:t>Teller must prove that share is good, but proof is convincing only to voter</a:t>
            </a:r>
          </a:p>
          <a:p>
            <a:pPr marL="0" lvl="1" indent="0">
              <a:lnSpc>
                <a:spcPct val="100000"/>
              </a:lnSpc>
              <a:spcBef>
                <a:spcPts val="0"/>
              </a:spcBef>
              <a:buClr>
                <a:srgbClr val="003399"/>
              </a:buClr>
              <a:buFont typeface="Wingdings" charset="2"/>
              <a:buChar char="è"/>
            </a:pPr>
            <a:r>
              <a:rPr lang="en-US" sz="2400" dirty="0" smtClean="0">
                <a:solidFill>
                  <a:srgbClr val="003399"/>
                </a:solidFill>
              </a:rPr>
              <a:t>Voter can’t sell share</a:t>
            </a:r>
          </a:p>
          <a:p>
            <a:pPr marL="0" lvl="1" indent="0">
              <a:lnSpc>
                <a:spcPct val="100000"/>
              </a:lnSpc>
              <a:spcBef>
                <a:spcPts val="0"/>
              </a:spcBef>
              <a:buClr>
                <a:srgbClr val="003399"/>
              </a:buClr>
              <a:buFont typeface="Wingdings" charset="2"/>
              <a:buChar char="è"/>
            </a:pPr>
            <a:endParaRPr lang="en-US" sz="2400" dirty="0" smtClean="0">
              <a:solidFill>
                <a:srgbClr val="003399"/>
              </a:solidFill>
            </a:endParaRPr>
          </a:p>
          <a:p>
            <a:pPr marL="0" lvl="1" indent="0">
              <a:lnSpc>
                <a:spcPct val="100000"/>
              </a:lnSpc>
              <a:spcBef>
                <a:spcPts val="0"/>
              </a:spcBef>
              <a:buFont typeface="Wingdings" charset="2"/>
              <a:buNone/>
            </a:pPr>
            <a:r>
              <a:rPr lang="en-US" sz="1200" dirty="0" smtClean="0"/>
              <a:t>No subset of shares reveals information about credential</a:t>
            </a:r>
          </a:p>
          <a:p>
            <a:pPr marL="0" lvl="1" indent="0">
              <a:lnSpc>
                <a:spcPct val="100000"/>
              </a:lnSpc>
              <a:spcBef>
                <a:spcPts val="0"/>
              </a:spcBef>
              <a:buClr>
                <a:srgbClr val="003399"/>
              </a:buClr>
              <a:buFont typeface="Wingdings" charset="2"/>
              <a:buChar char="è"/>
            </a:pPr>
            <a:r>
              <a:rPr lang="en-US" sz="1200" dirty="0" smtClean="0">
                <a:solidFill>
                  <a:srgbClr val="003399"/>
                </a:solidFill>
              </a:rPr>
              <a:t>Credentials can’t be linked to voters</a:t>
            </a:r>
          </a:p>
          <a:p>
            <a:pPr marL="0" lvl="1" indent="0">
              <a:lnSpc>
                <a:spcPct val="100000"/>
              </a:lnSpc>
              <a:spcBef>
                <a:spcPts val="0"/>
              </a:spcBef>
              <a:buClr>
                <a:srgbClr val="003399"/>
              </a:buClr>
              <a:buFont typeface="Wingdings" charset="2"/>
              <a:buChar char="è"/>
            </a:pPr>
            <a:endParaRPr lang="en-US" dirty="0" smtClean="0"/>
          </a:p>
          <a:p>
            <a:pPr marL="0" lvl="1" indent="0">
              <a:lnSpc>
                <a:spcPct val="100000"/>
              </a:lnSpc>
              <a:spcBef>
                <a:spcPts val="0"/>
              </a:spcBef>
              <a:buFont typeface="Wingdings" charset="2"/>
              <a:buNone/>
            </a:pPr>
            <a:r>
              <a:rPr lang="en-US" sz="1200" dirty="0" smtClean="0"/>
              <a:t>Creating new credential requires participation of all tellers</a:t>
            </a:r>
          </a:p>
          <a:p>
            <a:pPr marL="0" lvl="1" indent="0">
              <a:lnSpc>
                <a:spcPct val="100000"/>
              </a:lnSpc>
              <a:spcBef>
                <a:spcPts val="0"/>
              </a:spcBef>
              <a:buClr>
                <a:srgbClr val="003399"/>
              </a:buClr>
              <a:buFont typeface="Wingdings" charset="2"/>
              <a:buChar char="è"/>
            </a:pPr>
            <a:r>
              <a:rPr lang="en-US" sz="1200" dirty="0" smtClean="0">
                <a:solidFill>
                  <a:srgbClr val="003399"/>
                </a:solidFill>
              </a:rPr>
              <a:t>Tellers can’t “stuff the ballot box”</a:t>
            </a:r>
          </a:p>
          <a:p>
            <a:pPr marL="0" lvl="1" indent="0">
              <a:lnSpc>
                <a:spcPct val="100000"/>
              </a:lnSpc>
              <a:spcBef>
                <a:spcPts val="0"/>
              </a:spcBef>
              <a:buClr>
                <a:srgbClr val="003399"/>
              </a:buClr>
              <a:buFont typeface="Wingdings" charset="2"/>
              <a:buChar char="è"/>
            </a:pP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D44FA-ABC0-254E-B00A-4EBEB30F4AD9}" type="slidenum">
              <a:rPr lang="en-US"/>
              <a:pPr/>
              <a:t>67</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D7F56D-ABDF-9945-9CD2-14ABCCBB2A21}" type="slidenum">
              <a:rPr lang="en-US"/>
              <a:pPr/>
              <a:t>68</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…under assumptions I</a:t>
            </a:r>
            <a:r>
              <a:rPr lang="en-US" baseline="0" dirty="0" smtClean="0"/>
              <a:t> made.</a:t>
            </a:r>
          </a:p>
          <a:p>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70</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535634-D248-5E4C-8648-0ADCC857EF42}" type="slidenum">
              <a:rPr lang="en-US"/>
              <a:pPr/>
              <a:t>71</a:t>
            </a:fld>
            <a:endParaRPr lang="en-US"/>
          </a:p>
        </p:txBody>
      </p:sp>
      <p:sp>
        <p:nvSpPr>
          <p:cNvPr id="954370" name="Rectangle 2"/>
          <p:cNvSpPr>
            <a:spLocks noGrp="1" noRot="1" noChangeAspect="1" noChangeArrowheads="1" noTextEdit="1"/>
          </p:cNvSpPr>
          <p:nvPr>
            <p:ph type="sldImg"/>
          </p:nvPr>
        </p:nvSpPr>
        <p:spPr>
          <a:ln/>
        </p:spPr>
      </p:sp>
      <p:sp>
        <p:nvSpPr>
          <p:cNvPr id="954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1DBAA-AB25-2A4D-91AB-19AE8A0350C8}" type="slidenum">
              <a:rPr lang="en-US"/>
              <a:pPr/>
              <a:t>72</a:t>
            </a:fld>
            <a:endParaRPr lang="en-US"/>
          </a:p>
        </p:txBody>
      </p:sp>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p:txBody>
          <a:bodyPr/>
          <a:lstStyle/>
          <a:p>
            <a:r>
              <a:rPr lang="en-US"/>
              <a:t>Protocols may be secure in their design, but their implementation can be another story.  We wanted assurance that our implementation of Civitas was itself secure.</a:t>
            </a:r>
          </a:p>
          <a:p>
            <a:endParaRPr lang="en-US"/>
          </a:p>
          <a:p>
            <a:r>
              <a:rPr lang="en-US"/>
              <a:t>We gained this by implementing Civitas in a language called Jif, whose name stands for Java plus information flow.  It is a security typed language, in which types contain information flow policies.  These policies express requirements on the confidentiality and integrity of information.  The Jif compiler and runtime enforce those policies.  This means that if the policies in the code express the right security requirements, and the Jif compiler is correct, then the code is secure w.r.t. the requirements.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D170F0-E1D6-BB4B-817C-298F93726451}" type="slidenum">
              <a:rPr lang="en-US"/>
              <a:pPr/>
              <a:t>73</a:t>
            </a:fld>
            <a:endParaRPr lang="en-US"/>
          </a:p>
        </p:txBody>
      </p:sp>
      <p:sp>
        <p:nvSpPr>
          <p:cNvPr id="781314" name="Rectangle 2"/>
          <p:cNvSpPr>
            <a:spLocks noGrp="1" noRot="1" noChangeAspect="1" noChangeArrowheads="1" noTextEdit="1"/>
          </p:cNvSpPr>
          <p:nvPr>
            <p:ph type="sldImg"/>
          </p:nvPr>
        </p:nvSpPr>
        <p:spPr>
          <a:ln/>
        </p:spPr>
      </p:sp>
      <p:sp>
        <p:nvSpPr>
          <p:cNvPr id="781315" name="Rectangle 3"/>
          <p:cNvSpPr>
            <a:spLocks noGrp="1" noChangeArrowheads="1"/>
          </p:cNvSpPr>
          <p:nvPr>
            <p:ph type="body" idx="1"/>
          </p:nvPr>
        </p:nvSpPr>
        <p:spPr/>
        <p:txBody>
          <a:bodyPr/>
          <a:lstStyle/>
          <a:p>
            <a:r>
              <a:rPr lang="en-US"/>
              <a:t>First, you’ll recall that tabulation time is quadratic in the block size.  This graph shows wall clock time to tabulate on the y axis vs. the block size on the x axis.  We assume that there are four tabulation tellers.  You can see that, for a tabulation time of 1 hour, we can have up to 100 voters in a block.  Also, the graph confirms that tabulation is quadratic in the block size.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9D7CEC-C506-E24E-A27F-1D2F4204B54C}" type="slidenum">
              <a:rPr lang="en-US"/>
              <a:pPr/>
              <a:t>74</a:t>
            </a:fld>
            <a:endParaRPr lang="en-US"/>
          </a:p>
        </p:txBody>
      </p:sp>
      <p:sp>
        <p:nvSpPr>
          <p:cNvPr id="783362" name="Rectangle 2"/>
          <p:cNvSpPr>
            <a:spLocks noGrp="1" noRot="1" noChangeAspect="1" noChangeArrowheads="1" noTextEdit="1"/>
          </p:cNvSpPr>
          <p:nvPr>
            <p:ph type="sldImg"/>
          </p:nvPr>
        </p:nvSpPr>
        <p:spPr>
          <a:ln/>
        </p:spPr>
      </p:sp>
      <p:sp>
        <p:nvSpPr>
          <p:cNvPr id="783363" name="Rectangle 3"/>
          <p:cNvSpPr>
            <a:spLocks noGrp="1" noChangeArrowheads="1"/>
          </p:cNvSpPr>
          <p:nvPr>
            <p:ph type="body" idx="1"/>
          </p:nvPr>
        </p:nvSpPr>
        <p:spPr/>
        <p:txBody>
          <a:bodyPr/>
          <a:lstStyle/>
          <a:p>
            <a:r>
              <a:rPr lang="en-US"/>
              <a:t>So fixing the block size at 100, Let’s look at how what happens when we vary the number of voters.  In this graph, the y-axis is still wall clock time to tabulate the election, and the x-axis is now the number of voters. </a:t>
            </a:r>
          </a:p>
          <a:p>
            <a:endParaRPr lang="en-US"/>
          </a:p>
          <a:p>
            <a:r>
              <a:rPr lang="en-US"/>
              <a:t>A single set of machines is used to tally all the blocks.  As you can see, we get exactly the linear performance that we expected.  However, given a set of machines per block, Civitas could tally any number of voters in about an hour.</a:t>
            </a:r>
          </a:p>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8C8C19-1D33-F34D-9B2F-B6F82B056752}" type="slidenum">
              <a:rPr lang="en-US"/>
              <a:pPr/>
              <a:t>75</a:t>
            </a:fld>
            <a:endParaRPr lang="en-US"/>
          </a:p>
        </p:txBody>
      </p:sp>
      <p:sp>
        <p:nvSpPr>
          <p:cNvPr id="785410" name="Rectangle 2"/>
          <p:cNvSpPr>
            <a:spLocks noGrp="1" noRot="1" noChangeAspect="1" noChangeArrowheads="1" noTextEdit="1"/>
          </p:cNvSpPr>
          <p:nvPr>
            <p:ph type="sldImg"/>
          </p:nvPr>
        </p:nvSpPr>
        <p:spPr>
          <a:ln/>
        </p:spPr>
      </p:sp>
      <p:sp>
        <p:nvSpPr>
          <p:cNvPr id="785411" name="Rectangle 3"/>
          <p:cNvSpPr>
            <a:spLocks noGrp="1" noChangeArrowheads="1"/>
          </p:cNvSpPr>
          <p:nvPr>
            <p:ph type="body" idx="1"/>
          </p:nvPr>
        </p:nvSpPr>
        <p:spPr/>
        <p:txBody>
          <a:bodyPr/>
          <a:lstStyle/>
          <a:p>
            <a:r>
              <a:rPr lang="en-US"/>
              <a:t>But in the real-world, it isn’t just asymptotics that matter.  It’s cost.  The previous graph’s data reveal that tabulation takes about 39 sec / voter / authority.  Suppose that you had to buy all the hardware to tally the selection, use it for 5 hours, then throw it away afterwards.  Then at a cost of $1500 per machine (which is what the machines we ran these experiments on cost at the time we ran the experiments), the cost to tabulate the election would be $12 per voter.  Or, suppose that you could rent CPU time at a price of one dollar per CPU per hour --- in fact Sun offers just this --- than the cost to tabulate the election would be four cents per voter. </a:t>
            </a:r>
          </a:p>
          <a:p>
            <a:endParaRPr lang="en-US"/>
          </a:p>
          <a:p>
            <a:r>
              <a:rPr lang="en-US"/>
              <a:t>Would society pay this extra cost for more secure elections?  I don’t know.  As I said before, it’s a tradeoff.</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0FF110-4F88-EB4B-AE26-357C4DDC7B36}" type="slidenum">
              <a:rPr lang="en-US"/>
              <a:pPr/>
              <a:t>76</a:t>
            </a:fld>
            <a:endParaRPr lang="en-US"/>
          </a:p>
        </p:txBody>
      </p:sp>
      <p:sp>
        <p:nvSpPr>
          <p:cNvPr id="921602" name="Rectangle 2"/>
          <p:cNvSpPr>
            <a:spLocks noGrp="1" noRot="1" noChangeAspect="1" noChangeArrowheads="1" noTextEdit="1"/>
          </p:cNvSpPr>
          <p:nvPr>
            <p:ph type="sldImg"/>
          </p:nvPr>
        </p:nvSpPr>
        <p:spPr>
          <a:xfrm>
            <a:off x="1181100" y="695325"/>
            <a:ext cx="4635500" cy="3476625"/>
          </a:xfrm>
          <a:ln/>
        </p:spPr>
      </p:sp>
      <p:sp>
        <p:nvSpPr>
          <p:cNvPr id="921603" name="Rectangle 3"/>
          <p:cNvSpPr>
            <a:spLocks noGrp="1" noChangeArrowheads="1"/>
          </p:cNvSpPr>
          <p:nvPr>
            <p:ph type="body" idx="1"/>
          </p:nvPr>
        </p:nvSpPr>
        <p:spPr>
          <a:xfrm>
            <a:off x="933450" y="4403725"/>
            <a:ext cx="5130800" cy="4171950"/>
          </a:xfrm>
        </p:spPr>
        <p:txBody>
          <a:bodyPr/>
          <a:lstStyle/>
          <a:p>
            <a:r>
              <a:rPr lang="en-US"/>
              <a:t>Captures more info than plurality</a:t>
            </a:r>
          </a:p>
          <a:p>
            <a:r>
              <a:rPr lang="en-US"/>
              <a:t>Resistant to spoiler candidates</a:t>
            </a:r>
          </a:p>
          <a:p>
            <a:endParaRPr lang="en-US"/>
          </a:p>
          <a:p>
            <a:r>
              <a:rPr lang="en-US"/>
              <a:t>Some examples of Condorcet are ranked pairs and Schultze</a:t>
            </a:r>
          </a:p>
          <a:p>
            <a:r>
              <a:rPr lang="en-US"/>
              <a:t>STV/IRV: Australia, Ireland</a:t>
            </a:r>
          </a:p>
          <a:p>
            <a:r>
              <a:rPr lang="en-US"/>
              <a:t>Borda: Olympics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in remote setting, improper influence on election becomes critical</a:t>
            </a:r>
            <a:r>
              <a:rPr lang="en-US" baseline="0" dirty="0" smtClean="0"/>
              <a:t> problem.  </a:t>
            </a:r>
          </a:p>
          <a:p>
            <a:r>
              <a:rPr lang="en-US" baseline="0" dirty="0" smtClean="0"/>
              <a:t>Have to worry about vote buying, and about coercion of voters</a:t>
            </a:r>
          </a:p>
          <a:p>
            <a:r>
              <a:rPr lang="en-US" baseline="0" dirty="0" smtClean="0"/>
              <a:t>Both might happen electronically or physically.</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E04019-E263-7544-A89D-1F726A782AA9}" type="slidenum">
              <a:rPr lang="en-US"/>
              <a:pPr/>
              <a:t>77</a:t>
            </a:fld>
            <a:endParaRPr lang="en-US"/>
          </a:p>
        </p:txBody>
      </p:sp>
      <p:sp>
        <p:nvSpPr>
          <p:cNvPr id="789506" name="Rectangle 2"/>
          <p:cNvSpPr>
            <a:spLocks noGrp="1" noRot="1" noChangeAspect="1" noChangeArrowheads="1" noTextEdit="1"/>
          </p:cNvSpPr>
          <p:nvPr>
            <p:ph type="sldImg"/>
          </p:nvPr>
        </p:nvSpPr>
        <p:spPr>
          <a:ln/>
        </p:spPr>
      </p:sp>
      <p:sp>
        <p:nvSpPr>
          <p:cNvPr id="789507" name="Rectangle 3"/>
          <p:cNvSpPr>
            <a:spLocks noGrp="1" noChangeArrowheads="1"/>
          </p:cNvSpPr>
          <p:nvPr>
            <p:ph type="body" idx="1"/>
          </p:nvPr>
        </p:nvSpPr>
        <p:spPr/>
        <p:txBody>
          <a:bodyPr/>
          <a:lstStyle/>
          <a:p>
            <a:r>
              <a:rPr lang="en-US" i="1"/>
              <a:t>Ranked voting </a:t>
            </a:r>
            <a:r>
              <a:rPr lang="en-US"/>
              <a:t>methods allow voters to express more detailed preferences than standard (plurality) voting.  Examples include Condorcet, Borda, STV/IRV, etc.  These methods are desirable because they can help to eliminate spoiler effects and to defend against strategic voting.</a:t>
            </a:r>
          </a:p>
          <a:p>
            <a:endParaRPr lang="en-US"/>
          </a:p>
          <a:p>
            <a:r>
              <a:rPr lang="en-US"/>
              <a:t>Implementing coercion-resistant ranked voting is tricky, because rankings can be used to signal a voter’s identity.  (Italian attack is like the “Netflix attack”---another high dimensional space.)</a:t>
            </a:r>
          </a:p>
          <a:p>
            <a:endParaRPr lang="en-US"/>
          </a:p>
          <a:p>
            <a:r>
              <a:rPr lang="en-US"/>
              <a:t>Civitas implements Condorcet, approval, and plurality voting.  And in principle, we could implement any </a:t>
            </a:r>
            <a:r>
              <a:rPr lang="en-US" i="1"/>
              <a:t>summable</a:t>
            </a:r>
            <a:r>
              <a:rPr lang="en-US"/>
              <a:t> voting method (in which a ballot can be decomposed in a particular way).  The TR for this paper gives a new construction for coercion-resistant Condorcet, based on homomorphic encryption, that is far more efficient than previous constructions.</a:t>
            </a:r>
          </a:p>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BD5988-5B83-DF48-94A2-315A6EE04566}" type="slidenum">
              <a:rPr lang="en-US"/>
              <a:pPr/>
              <a:t>79</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F96277-9502-A94B-B3B7-573AC5EB11BD}" type="slidenum">
              <a:rPr lang="en-US"/>
              <a:pPr/>
              <a:t>80</a:t>
            </a:fld>
            <a:endParaRPr lang="en-US"/>
          </a:p>
        </p:txBody>
      </p:sp>
      <p:sp>
        <p:nvSpPr>
          <p:cNvPr id="942082" name="Rectangle 2"/>
          <p:cNvSpPr>
            <a:spLocks noGrp="1" noRot="1" noChangeAspect="1" noChangeArrowheads="1" noTextEdit="1"/>
          </p:cNvSpPr>
          <p:nvPr>
            <p:ph type="sldImg"/>
          </p:nvPr>
        </p:nvSpPr>
        <p:spPr>
          <a:ln/>
        </p:spPr>
      </p:sp>
      <p:sp>
        <p:nvSpPr>
          <p:cNvPr id="942083" name="Rectangle 3"/>
          <p:cNvSpPr>
            <a:spLocks noGrp="1" noChangeArrowheads="1"/>
          </p:cNvSpPr>
          <p:nvPr>
            <p:ph type="body" idx="1"/>
          </p:nvPr>
        </p:nvSpPr>
        <p:spPr/>
        <p:txBody>
          <a:bodyPr/>
          <a:lstStyle/>
          <a:p>
            <a:r>
              <a:rPr lang="en-US"/>
              <a:t>I've told you today about Civitas, a secure remote voting system that we implemented.</a:t>
            </a:r>
          </a:p>
          <a:p>
            <a:endParaRPr lang="en-US"/>
          </a:p>
          <a:p>
            <a:r>
              <a:rPr lang="en-US"/>
              <a:t>Building Civitas contributed to the design of protocols for voting.  We introduced protocols for distributed trust in registration to improve confidentiality, distributing vote storage to improve availability, and blocks for scalability. We also stated and analyzed the trust assumptions on which the protocols are based, and implemented efficient Condorcet voting.</a:t>
            </a:r>
          </a:p>
          <a:p>
            <a:endParaRPr lang="en-US"/>
          </a:p>
          <a:p>
            <a:r>
              <a:rPr lang="en-US"/>
              <a:t>Building Civitas also contributed a new voting system.  We finished developing many of the protocols that were necessary to completely implement the scheme, and we studied the performance of the resulting system.</a:t>
            </a:r>
          </a:p>
          <a:p>
            <a:endParaRPr lang="en-US"/>
          </a:p>
          <a:p>
            <a:endParaRPr lang="en-US"/>
          </a:p>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84A50D-02D1-934E-B5BC-4BA05C0F8EAD}" type="slidenum">
              <a:rPr lang="en-US"/>
              <a:pPr/>
              <a:t>81</a:t>
            </a:fld>
            <a:endParaRPr lang="en-US"/>
          </a:p>
        </p:txBody>
      </p:sp>
      <p:sp>
        <p:nvSpPr>
          <p:cNvPr id="535554" name="Rectangle 2"/>
          <p:cNvSpPr>
            <a:spLocks noGrp="1" noRot="1" noChangeAspect="1" noChangeArrowheads="1" noTextEdit="1"/>
          </p:cNvSpPr>
          <p:nvPr>
            <p:ph type="sldImg"/>
          </p:nvPr>
        </p:nvSpPr>
        <p:spPr>
          <a:ln/>
        </p:spPr>
      </p:sp>
      <p:sp>
        <p:nvSpPr>
          <p:cNvPr id="535555" name="Rectangle 3"/>
          <p:cNvSpPr>
            <a:spLocks noGrp="1" noChangeArrowheads="1"/>
          </p:cNvSpPr>
          <p:nvPr>
            <p:ph type="body" idx="1"/>
          </p:nvPr>
        </p:nvSpPr>
        <p:spPr/>
        <p:txBody>
          <a:bodyPr/>
          <a:lstStyle/>
          <a:p>
            <a:r>
              <a:rPr lang="en-US" dirty="0" smtClean="0"/>
              <a:t>Technical report with concrete protocols</a:t>
            </a:r>
          </a:p>
          <a:p>
            <a:r>
              <a:rPr lang="en-US" dirty="0" smtClean="0"/>
              <a:t>Source code of our prototype</a:t>
            </a:r>
          </a:p>
          <a:p>
            <a:endParaRPr lang="en-US" dirty="0" smtClean="0"/>
          </a:p>
          <a:p>
            <a:r>
              <a:rPr lang="en-US" dirty="0" smtClean="0"/>
              <a:t>Just </a:t>
            </a:r>
            <a:r>
              <a:rPr lang="en-US" dirty="0" err="1" smtClean="0"/>
              <a:t>google</a:t>
            </a:r>
            <a:r>
              <a:rPr lang="en-US" dirty="0" smtClean="0"/>
              <a:t> “</a:t>
            </a:r>
            <a:r>
              <a:rPr lang="en-US" dirty="0" err="1" smtClean="0"/>
              <a:t>civitas</a:t>
            </a:r>
            <a:r>
              <a:rPr lang="en-US" dirty="0" smtClean="0"/>
              <a:t> voting”</a:t>
            </a: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88D850-DC8C-2845-8116-0D54D0EF165A}" type="slidenum">
              <a:rPr lang="en-US"/>
              <a:pPr/>
              <a:t>82</a:t>
            </a:fld>
            <a:endParaRPr lang="en-US"/>
          </a:p>
        </p:txBody>
      </p:sp>
      <p:sp>
        <p:nvSpPr>
          <p:cNvPr id="122882" name="Rectangle 1026"/>
          <p:cNvSpPr>
            <a:spLocks noGrp="1" noRot="1" noChangeAspect="1" noChangeArrowheads="1" noTextEdit="1"/>
          </p:cNvSpPr>
          <p:nvPr>
            <p:ph type="sldImg"/>
          </p:nvPr>
        </p:nvSpPr>
        <p:spPr>
          <a:ln/>
        </p:spPr>
      </p:sp>
      <p:sp>
        <p:nvSpPr>
          <p:cNvPr id="12288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attacks slip by normal RF</a:t>
            </a:r>
            <a:r>
              <a:rPr lang="en-US" baseline="0" dirty="0" smtClean="0"/>
              <a:t> definitions.  In many cases because those fail to model authentication of voter to system during casting of vote.</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*Moran and Naor:  called RF, doesn’t defend against forced abstention</a:t>
            </a:r>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A77921-68C1-8B48-BE1E-658D0C7CF6E9}"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32164" name="Rectangle 4"/>
          <p:cNvSpPr>
            <a:spLocks noGrp="1" noChangeArrowheads="1"/>
          </p:cNvSpPr>
          <p:nvPr>
            <p:ph type="ctrTitle"/>
          </p:nvPr>
        </p:nvSpPr>
        <p:spPr>
          <a:xfrm>
            <a:off x="990600" y="1524000"/>
            <a:ext cx="7239000" cy="1444625"/>
          </a:xfrm>
        </p:spPr>
        <p:txBody>
          <a:bodyPr/>
          <a:lstStyle>
            <a:lvl1pPr algn="ctr">
              <a:defRPr sz="5400" b="0">
                <a:effectLst>
                  <a:outerShdw blurRad="38100" dist="38100" dir="2700000" algn="tl">
                    <a:srgbClr val="DDDDDD"/>
                  </a:outerShdw>
                </a:effectLst>
              </a:defRPr>
            </a:lvl1pPr>
          </a:lstStyle>
          <a:p>
            <a:r>
              <a:rPr lang="en-US" dirty="0"/>
              <a:t>Click to edit Master title style</a:t>
            </a:r>
          </a:p>
        </p:txBody>
      </p:sp>
      <p:sp>
        <p:nvSpPr>
          <p:cNvPr id="732165" name="Rectangle 5"/>
          <p:cNvSpPr>
            <a:spLocks noGrp="1" noChangeArrowheads="1"/>
          </p:cNvSpPr>
          <p:nvPr>
            <p:ph type="subTitle" idx="1"/>
          </p:nvPr>
        </p:nvSpPr>
        <p:spPr>
          <a:xfrm>
            <a:off x="990600" y="3505200"/>
            <a:ext cx="7239000" cy="1752600"/>
          </a:xfrm>
        </p:spPr>
        <p:txBody>
          <a:bodyPr/>
          <a:lstStyle>
            <a:lvl1pPr marL="0" indent="0" algn="ctr">
              <a:buFont typeface="Wingdings" charset="2"/>
              <a:buNone/>
              <a:defRPr/>
            </a:lvl1pPr>
          </a:lstStyle>
          <a:p>
            <a:r>
              <a:rPr lang="en-US"/>
              <a:t>Click to edit Master subtitle style</a:t>
            </a:r>
          </a:p>
        </p:txBody>
      </p:sp>
      <p:sp>
        <p:nvSpPr>
          <p:cNvPr id="732166" name="Rectangle 6"/>
          <p:cNvSpPr>
            <a:spLocks noGrp="1" noChangeArrowheads="1"/>
          </p:cNvSpPr>
          <p:nvPr>
            <p:ph type="dt" sz="half" idx="2"/>
          </p:nvPr>
        </p:nvSpPr>
        <p:spPr>
          <a:xfrm>
            <a:off x="457200" y="6248400"/>
            <a:ext cx="2133600" cy="457200"/>
          </a:xfrm>
        </p:spPr>
        <p:txBody>
          <a:bodyPr/>
          <a:lstStyle>
            <a:lvl1pPr algn="l">
              <a:defRPr>
                <a:latin typeface="Verdana" charset="0"/>
              </a:defRPr>
            </a:lvl1pPr>
          </a:lstStyle>
          <a:p>
            <a:endParaRPr lang="en-US"/>
          </a:p>
        </p:txBody>
      </p:sp>
      <p:sp>
        <p:nvSpPr>
          <p:cNvPr id="732167" name="Rectangle 7"/>
          <p:cNvSpPr>
            <a:spLocks noGrp="1" noChangeArrowheads="1"/>
          </p:cNvSpPr>
          <p:nvPr>
            <p:ph type="ftr" sz="quarter" idx="3"/>
          </p:nvPr>
        </p:nvSpPr>
        <p:spPr>
          <a:xfrm>
            <a:off x="3124200" y="6248400"/>
            <a:ext cx="2895600" cy="457200"/>
          </a:xfrm>
        </p:spPr>
        <p:txBody>
          <a:bodyPr/>
          <a:lstStyle>
            <a:lvl1pPr algn="ctr">
              <a:defRPr>
                <a:latin typeface="Verdana" charset="0"/>
              </a:defRPr>
            </a:lvl1pPr>
          </a:lstStyle>
          <a:p>
            <a:r>
              <a:rPr lang="en-US" smtClean="0"/>
              <a:t>Clarkson:  JCJ &amp; Civitas</a:t>
            </a:r>
            <a:endParaRPr lang="en-US"/>
          </a:p>
        </p:txBody>
      </p:sp>
      <p:sp>
        <p:nvSpPr>
          <p:cNvPr id="732168" name="Rectangle 8"/>
          <p:cNvSpPr>
            <a:spLocks noGrp="1" noChangeArrowheads="1"/>
          </p:cNvSpPr>
          <p:nvPr>
            <p:ph type="sldNum" sz="quarter" idx="4"/>
          </p:nvPr>
        </p:nvSpPr>
        <p:spPr/>
        <p:txBody>
          <a:bodyPr/>
          <a:lstStyle>
            <a:lvl1pPr>
              <a:defRPr>
                <a:latin typeface="Verdana" charset="0"/>
              </a:defRPr>
            </a:lvl1pPr>
          </a:lstStyle>
          <a:p>
            <a:fld id="{86F0EBC9-0006-2849-87D4-E2623BF9A089}" type="slidenum">
              <a:rPr lang="en-US"/>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5D97564A-EDFE-FF43-B473-2A2DD29567F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6E3B4577-124D-0846-A38C-74425C1CD83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301625"/>
            <a:ext cx="2055812" cy="56403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1625"/>
            <a:ext cx="6018213"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3ECE6478-64CE-7947-B280-2B9D8EC2975B}"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5"/>
            <a:ext cx="8226425" cy="6889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7013" cy="457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371600"/>
            <a:ext cx="4037012" cy="457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343400" y="6248400"/>
            <a:ext cx="1600200" cy="457200"/>
          </a:xfrm>
        </p:spPr>
        <p:txBody>
          <a:bodyPr/>
          <a:lstStyle>
            <a:lvl1pPr>
              <a:defRPr/>
            </a:lvl1pPr>
          </a:lstStyle>
          <a:p>
            <a:endParaRPr lang="en-US"/>
          </a:p>
        </p:txBody>
      </p:sp>
      <p:sp>
        <p:nvSpPr>
          <p:cNvPr id="6" name="Footer Placeholder 5"/>
          <p:cNvSpPr>
            <a:spLocks noGrp="1"/>
          </p:cNvSpPr>
          <p:nvPr>
            <p:ph type="ftr" sz="quarter" idx="11"/>
          </p:nvPr>
        </p:nvSpPr>
        <p:spPr>
          <a:xfrm>
            <a:off x="457200" y="6248400"/>
            <a:ext cx="3352800" cy="457200"/>
          </a:xfrm>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smtClean="0"/>
            </a:lvl1pPr>
          </a:lstStyle>
          <a:p>
            <a:fld id="{9926FF74-0A33-1746-A46D-9E80846DA4E9}"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5"/>
            <a:ext cx="8226425" cy="6889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6425" cy="4570413"/>
          </a:xfrm>
        </p:spPr>
        <p:txBody>
          <a:bodyPr/>
          <a:lstStyle/>
          <a:p>
            <a:endParaRPr lang="en-US"/>
          </a:p>
        </p:txBody>
      </p:sp>
      <p:sp>
        <p:nvSpPr>
          <p:cNvPr id="4" name="Date Placeholder 3"/>
          <p:cNvSpPr>
            <a:spLocks noGrp="1"/>
          </p:cNvSpPr>
          <p:nvPr>
            <p:ph type="dt" sz="half" idx="10"/>
          </p:nvPr>
        </p:nvSpPr>
        <p:spPr>
          <a:xfrm>
            <a:off x="4343400" y="6248400"/>
            <a:ext cx="1600200" cy="457200"/>
          </a:xfrm>
        </p:spPr>
        <p:txBody>
          <a:bodyPr/>
          <a:lstStyle>
            <a:lvl1pPr>
              <a:defRPr/>
            </a:lvl1pPr>
          </a:lstStyle>
          <a:p>
            <a:endParaRPr lang="en-US"/>
          </a:p>
        </p:txBody>
      </p:sp>
      <p:sp>
        <p:nvSpPr>
          <p:cNvPr id="5" name="Footer Placeholder 4"/>
          <p:cNvSpPr>
            <a:spLocks noGrp="1"/>
          </p:cNvSpPr>
          <p:nvPr>
            <p:ph type="ftr" sz="quarter" idx="11"/>
          </p:nvPr>
        </p:nvSpPr>
        <p:spPr>
          <a:xfrm>
            <a:off x="457200" y="6248400"/>
            <a:ext cx="3352800" cy="457200"/>
          </a:xfrm>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a:xfrm>
            <a:off x="6553200" y="6248400"/>
            <a:ext cx="2133600" cy="457200"/>
          </a:xfrm>
        </p:spPr>
        <p:txBody>
          <a:bodyPr/>
          <a:lstStyle>
            <a:lvl1pPr>
              <a:defRPr smtClean="0"/>
            </a:lvl1pPr>
          </a:lstStyle>
          <a:p>
            <a:fld id="{A5EC2AD2-C354-144E-86D7-6EA34AA69865}"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cSld name="1_Title Slide">
    <p:spTree>
      <p:nvGrpSpPr>
        <p:cNvPr id="1" name=""/>
        <p:cNvGrpSpPr/>
        <p:nvPr/>
      </p:nvGrpSpPr>
      <p:grpSpPr>
        <a:xfrm>
          <a:off x="0" y="0"/>
          <a:ext cx="0" cy="0"/>
          <a:chOff x="0" y="0"/>
          <a:chExt cx="0" cy="0"/>
        </a:xfrm>
      </p:grpSpPr>
      <p:sp>
        <p:nvSpPr>
          <p:cNvPr id="2" name="Slide Number Placeholder 3"/>
          <p:cNvSpPr>
            <a:spLocks noGrp="1"/>
          </p:cNvSpPr>
          <p:nvPr>
            <p:ph type="sldNum" sz="quarter" idx="11"/>
          </p:nvPr>
        </p:nvSpPr>
        <p:spPr>
          <a:xfrm flipH="1">
            <a:off x="8153400" y="6477000"/>
            <a:ext cx="609600" cy="228600"/>
          </a:xfrm>
        </p:spPr>
        <p:txBody>
          <a:bodyPr/>
          <a:lstStyle/>
          <a:p>
            <a:fld id="{8DFADD3B-DA11-0244-864F-9F0FD4944D8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85F9EEEE-51B5-E248-B183-3AAB980153FF}"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0318724B-1E23-7746-B6CE-79EA4BB5C28D}"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9525FDB0-8455-EE46-8B73-49553C7E0EDA}"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8E0651FF-ABFF-8345-96CB-045DB5B2DD1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E557A6EC-3A6E-6F49-8B32-628A7287655B}"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smtClean="0"/>
              <a:t>Clarkson:  JCJ &amp; Civitas</a:t>
            </a:r>
            <a:endParaRPr lang="en-US"/>
          </a:p>
        </p:txBody>
      </p:sp>
      <p:sp>
        <p:nvSpPr>
          <p:cNvPr id="9" name="Slide Number Placeholder 8"/>
          <p:cNvSpPr>
            <a:spLocks noGrp="1"/>
          </p:cNvSpPr>
          <p:nvPr>
            <p:ph type="sldNum" sz="quarter" idx="12"/>
          </p:nvPr>
        </p:nvSpPr>
        <p:spPr/>
        <p:txBody>
          <a:bodyPr/>
          <a:lstStyle>
            <a:lvl1pPr>
              <a:defRPr smtClean="0"/>
            </a:lvl1pPr>
          </a:lstStyle>
          <a:p>
            <a:fld id="{F140EA1D-F880-BD46-9689-1928E73F4275}"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smtClean="0"/>
              <a:t>Clarkson:  JCJ &amp; Civitas</a:t>
            </a:r>
            <a:endParaRPr lang="en-US"/>
          </a:p>
        </p:txBody>
      </p:sp>
      <p:sp>
        <p:nvSpPr>
          <p:cNvPr id="5" name="Slide Number Placeholder 4"/>
          <p:cNvSpPr>
            <a:spLocks noGrp="1"/>
          </p:cNvSpPr>
          <p:nvPr>
            <p:ph type="sldNum" sz="quarter" idx="12"/>
          </p:nvPr>
        </p:nvSpPr>
        <p:spPr/>
        <p:txBody>
          <a:bodyPr/>
          <a:lstStyle>
            <a:lvl1pPr>
              <a:defRPr smtClean="0"/>
            </a:lvl1pPr>
          </a:lstStyle>
          <a:p>
            <a:fld id="{8557EF5E-C962-8E42-A619-3BD5512A8CD4}"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smtClean="0"/>
              <a:t>Clarkson:  JCJ &amp; Civitas</a:t>
            </a:r>
            <a:endParaRPr lang="en-US"/>
          </a:p>
        </p:txBody>
      </p:sp>
      <p:sp>
        <p:nvSpPr>
          <p:cNvPr id="4" name="Slide Number Placeholder 3"/>
          <p:cNvSpPr>
            <a:spLocks noGrp="1"/>
          </p:cNvSpPr>
          <p:nvPr>
            <p:ph type="sldNum" sz="quarter" idx="12"/>
          </p:nvPr>
        </p:nvSpPr>
        <p:spPr/>
        <p:txBody>
          <a:bodyPr/>
          <a:lstStyle>
            <a:lvl1pPr>
              <a:defRPr smtClean="0"/>
            </a:lvl1pPr>
          </a:lstStyle>
          <a:p>
            <a:fld id="{62D27CA5-D85B-1443-A7EA-54030AAFEA0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754BDFBA-27F8-7844-8BBA-E5758EC629A5}"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667D1BB4-F20D-7A44-BA1A-F71C9C0F8CA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AE1CDACC-9299-B742-B25E-719859C69744}"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73AB92E2-7083-7945-B811-FFBC03B053A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Clarkson:  JCJ &amp; Civitas</a:t>
            </a:r>
            <a:endParaRPr lang="en-US"/>
          </a:p>
        </p:txBody>
      </p:sp>
      <p:sp>
        <p:nvSpPr>
          <p:cNvPr id="6" name="Slide Number Placeholder 5"/>
          <p:cNvSpPr>
            <a:spLocks noGrp="1"/>
          </p:cNvSpPr>
          <p:nvPr>
            <p:ph type="sldNum" sz="quarter" idx="12"/>
          </p:nvPr>
        </p:nvSpPr>
        <p:spPr/>
        <p:txBody>
          <a:bodyPr/>
          <a:lstStyle>
            <a:lvl1pPr>
              <a:defRPr smtClean="0"/>
            </a:lvl1pPr>
          </a:lstStyle>
          <a:p>
            <a:fld id="{0F5EC7E8-F2F3-4142-AC18-47A8005EE45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7013"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371600"/>
            <a:ext cx="4037012"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63556965-389D-6F4A-9FFC-75D163FC33C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smtClean="0"/>
              <a:t>Clarkson:  JCJ &amp; Civitas</a:t>
            </a:r>
            <a:endParaRPr lang="en-US"/>
          </a:p>
        </p:txBody>
      </p:sp>
      <p:sp>
        <p:nvSpPr>
          <p:cNvPr id="9" name="Slide Number Placeholder 8"/>
          <p:cNvSpPr>
            <a:spLocks noGrp="1"/>
          </p:cNvSpPr>
          <p:nvPr>
            <p:ph type="sldNum" sz="quarter" idx="12"/>
          </p:nvPr>
        </p:nvSpPr>
        <p:spPr/>
        <p:txBody>
          <a:bodyPr/>
          <a:lstStyle>
            <a:lvl1pPr>
              <a:defRPr smtClean="0"/>
            </a:lvl1pPr>
          </a:lstStyle>
          <a:p>
            <a:fld id="{6121BD82-B9DD-D64E-A798-C6D7B9FFCC4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smtClean="0"/>
              <a:t>Clarkson:  JCJ &amp; Civitas</a:t>
            </a:r>
            <a:endParaRPr lang="en-US"/>
          </a:p>
        </p:txBody>
      </p:sp>
      <p:sp>
        <p:nvSpPr>
          <p:cNvPr id="5" name="Slide Number Placeholder 4"/>
          <p:cNvSpPr>
            <a:spLocks noGrp="1"/>
          </p:cNvSpPr>
          <p:nvPr>
            <p:ph type="sldNum" sz="quarter" idx="12"/>
          </p:nvPr>
        </p:nvSpPr>
        <p:spPr/>
        <p:txBody>
          <a:bodyPr/>
          <a:lstStyle>
            <a:lvl1pPr>
              <a:defRPr smtClean="0"/>
            </a:lvl1pPr>
          </a:lstStyle>
          <a:p>
            <a:fld id="{22B9F9C0-0942-904A-B195-08B1C90EB47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Centere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6425" cy="688975"/>
          </a:xfrm>
        </p:spPr>
        <p:txBody>
          <a:bodyPr/>
          <a:lstStyle>
            <a:lvl1pPr algn="ctr">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smtClean="0"/>
              <a:t>Clarkson:  JCJ &amp; Civitas</a:t>
            </a:r>
            <a:endParaRPr lang="en-US"/>
          </a:p>
        </p:txBody>
      </p:sp>
      <p:sp>
        <p:nvSpPr>
          <p:cNvPr id="5" name="Slide Number Placeholder 4"/>
          <p:cNvSpPr>
            <a:spLocks noGrp="1"/>
          </p:cNvSpPr>
          <p:nvPr>
            <p:ph type="sldNum" sz="quarter" idx="12"/>
          </p:nvPr>
        </p:nvSpPr>
        <p:spPr/>
        <p:txBody>
          <a:bodyPr/>
          <a:lstStyle>
            <a:lvl1pPr>
              <a:defRPr smtClean="0"/>
            </a:lvl1pPr>
          </a:lstStyle>
          <a:p>
            <a:fld id="{22B9F9C0-0942-904A-B195-08B1C90EB47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smtClean="0"/>
              <a:t>Clarkson:  JCJ &amp; Civitas</a:t>
            </a:r>
            <a:endParaRPr lang="en-US"/>
          </a:p>
        </p:txBody>
      </p:sp>
      <p:sp>
        <p:nvSpPr>
          <p:cNvPr id="4" name="Slide Number Placeholder 3"/>
          <p:cNvSpPr>
            <a:spLocks noGrp="1"/>
          </p:cNvSpPr>
          <p:nvPr>
            <p:ph type="sldNum" sz="quarter" idx="12"/>
          </p:nvPr>
        </p:nvSpPr>
        <p:spPr/>
        <p:txBody>
          <a:bodyPr/>
          <a:lstStyle>
            <a:lvl1pPr>
              <a:defRPr smtClean="0"/>
            </a:lvl1pPr>
          </a:lstStyle>
          <a:p>
            <a:fld id="{3208F286-536B-9241-9A77-C1891250CEB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Clarkson:  JCJ &amp; Civitas</a:t>
            </a:r>
            <a:endParaRPr lang="en-US"/>
          </a:p>
        </p:txBody>
      </p:sp>
      <p:sp>
        <p:nvSpPr>
          <p:cNvPr id="7" name="Slide Number Placeholder 6"/>
          <p:cNvSpPr>
            <a:spLocks noGrp="1"/>
          </p:cNvSpPr>
          <p:nvPr>
            <p:ph type="sldNum" sz="quarter" idx="12"/>
          </p:nvPr>
        </p:nvSpPr>
        <p:spPr/>
        <p:txBody>
          <a:bodyPr/>
          <a:lstStyle>
            <a:lvl1pPr>
              <a:defRPr smtClean="0"/>
            </a:lvl1pPr>
          </a:lstStyle>
          <a:p>
            <a:fld id="{9C242FD1-D45C-3B4F-8A41-8002FC7B85D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731138" name="Rectangle 2"/>
          <p:cNvSpPr>
            <a:spLocks noGrp="1" noChangeArrowheads="1"/>
          </p:cNvSpPr>
          <p:nvPr>
            <p:ph type="title"/>
          </p:nvPr>
        </p:nvSpPr>
        <p:spPr bwMode="auto">
          <a:xfrm>
            <a:off x="457200" y="454025"/>
            <a:ext cx="8226425" cy="1069975"/>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p>
            <a:pPr lvl="0"/>
            <a:r>
              <a:rPr lang="en-US" dirty="0"/>
              <a:t>Click to edit Master title style</a:t>
            </a:r>
          </a:p>
        </p:txBody>
      </p:sp>
      <p:sp>
        <p:nvSpPr>
          <p:cNvPr id="731139" name="Rectangle 3"/>
          <p:cNvSpPr>
            <a:spLocks noGrp="1" noChangeArrowheads="1"/>
          </p:cNvSpPr>
          <p:nvPr>
            <p:ph type="body" idx="1"/>
          </p:nvPr>
        </p:nvSpPr>
        <p:spPr bwMode="auto">
          <a:xfrm>
            <a:off x="457200" y="1828800"/>
            <a:ext cx="8226425" cy="41132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31140" name="Rectangle 4"/>
          <p:cNvSpPr>
            <a:spLocks noGrp="1" noChangeArrowheads="1"/>
          </p:cNvSpPr>
          <p:nvPr>
            <p:ph type="dt" sz="half" idx="2"/>
          </p:nvPr>
        </p:nvSpPr>
        <p:spPr bwMode="auto">
          <a:xfrm>
            <a:off x="4343400" y="6248400"/>
            <a:ext cx="1600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b="0">
                <a:latin typeface="Arial" charset="0"/>
              </a:defRPr>
            </a:lvl1pPr>
          </a:lstStyle>
          <a:p>
            <a:endParaRPr lang="en-US"/>
          </a:p>
        </p:txBody>
      </p:sp>
      <p:sp>
        <p:nvSpPr>
          <p:cNvPr id="731141" name="Rectangle 5"/>
          <p:cNvSpPr>
            <a:spLocks noGrp="1" noChangeArrowheads="1"/>
          </p:cNvSpPr>
          <p:nvPr>
            <p:ph type="ftr" sz="quarter" idx="3"/>
          </p:nvPr>
        </p:nvSpPr>
        <p:spPr bwMode="auto">
          <a:xfrm>
            <a:off x="457200" y="6248400"/>
            <a:ext cx="3352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defRPr>
            </a:lvl1pPr>
          </a:lstStyle>
          <a:p>
            <a:r>
              <a:rPr lang="en-US" smtClean="0"/>
              <a:t>Clarkson:  JCJ &amp; Civitas</a:t>
            </a:r>
            <a:endParaRPr lang="en-US" dirty="0"/>
          </a:p>
        </p:txBody>
      </p:sp>
      <p:sp>
        <p:nvSpPr>
          <p:cNvPr id="731142"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defRPr>
            </a:lvl1pPr>
          </a:lstStyle>
          <a:p>
            <a:fld id="{9F0649EB-F4DA-C44C-8605-029ACCF9CEB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4" r:id="rId2"/>
    <p:sldLayoutId id="2147483655" r:id="rId3"/>
    <p:sldLayoutId id="2147483656" r:id="rId4"/>
    <p:sldLayoutId id="2147483657" r:id="rId5"/>
    <p:sldLayoutId id="2147483658" r:id="rId6"/>
    <p:sldLayoutId id="2147483678" r:id="rId7"/>
    <p:sldLayoutId id="2147483659" r:id="rId8"/>
    <p:sldLayoutId id="2147483660" r:id="rId9"/>
    <p:sldLayoutId id="2147483661" r:id="rId10"/>
    <p:sldLayoutId id="2147483662" r:id="rId11"/>
    <p:sldLayoutId id="2147483663" r:id="rId12"/>
    <p:sldLayoutId id="2147483675" r:id="rId13"/>
    <p:sldLayoutId id="2147483676" r:id="rId14"/>
    <p:sldLayoutId id="2147483679" r:id="rId15"/>
  </p:sldLayoutIdLst>
  <p:hf hdr="0" ftr="0" dt="0"/>
  <p:txStyles>
    <p:titleStyle>
      <a:lvl1pPr algn="ctr" rtl="0" fontAlgn="base">
        <a:spcBef>
          <a:spcPct val="0"/>
        </a:spcBef>
        <a:spcAft>
          <a:spcPct val="0"/>
        </a:spcAft>
        <a:defRPr sz="8000" b="0" i="0">
          <a:solidFill>
            <a:srgbClr val="000099"/>
          </a:solidFill>
          <a:latin typeface="Gill Sans"/>
          <a:ea typeface="+mj-ea"/>
          <a:cs typeface="Gill Sans"/>
        </a:defRPr>
      </a:lvl1pPr>
      <a:lvl2pPr algn="l" rtl="0" fontAlgn="base">
        <a:spcBef>
          <a:spcPct val="0"/>
        </a:spcBef>
        <a:spcAft>
          <a:spcPct val="0"/>
        </a:spcAft>
        <a:defRPr sz="3600" b="1">
          <a:solidFill>
            <a:srgbClr val="000099"/>
          </a:solidFill>
          <a:latin typeface="Maiandra GD" charset="0"/>
        </a:defRPr>
      </a:lvl2pPr>
      <a:lvl3pPr algn="l" rtl="0" fontAlgn="base">
        <a:spcBef>
          <a:spcPct val="0"/>
        </a:spcBef>
        <a:spcAft>
          <a:spcPct val="0"/>
        </a:spcAft>
        <a:defRPr sz="3600" b="1">
          <a:solidFill>
            <a:srgbClr val="000099"/>
          </a:solidFill>
          <a:latin typeface="Maiandra GD" charset="0"/>
        </a:defRPr>
      </a:lvl3pPr>
      <a:lvl4pPr algn="l" rtl="0" fontAlgn="base">
        <a:spcBef>
          <a:spcPct val="0"/>
        </a:spcBef>
        <a:spcAft>
          <a:spcPct val="0"/>
        </a:spcAft>
        <a:defRPr sz="3600" b="1">
          <a:solidFill>
            <a:srgbClr val="000099"/>
          </a:solidFill>
          <a:latin typeface="Maiandra GD" charset="0"/>
        </a:defRPr>
      </a:lvl4pPr>
      <a:lvl5pPr algn="l" rtl="0" fontAlgn="base">
        <a:spcBef>
          <a:spcPct val="0"/>
        </a:spcBef>
        <a:spcAft>
          <a:spcPct val="0"/>
        </a:spcAft>
        <a:defRPr sz="3600" b="1">
          <a:solidFill>
            <a:srgbClr val="000099"/>
          </a:solidFill>
          <a:latin typeface="Maiandra GD" charset="0"/>
        </a:defRPr>
      </a:lvl5pPr>
      <a:lvl6pPr marL="457200" algn="l" rtl="0" fontAlgn="base">
        <a:spcBef>
          <a:spcPct val="0"/>
        </a:spcBef>
        <a:spcAft>
          <a:spcPct val="0"/>
        </a:spcAft>
        <a:defRPr sz="3600" b="1">
          <a:solidFill>
            <a:srgbClr val="000099"/>
          </a:solidFill>
          <a:latin typeface="Maiandra GD" charset="0"/>
        </a:defRPr>
      </a:lvl6pPr>
      <a:lvl7pPr marL="914400" algn="l" rtl="0" fontAlgn="base">
        <a:spcBef>
          <a:spcPct val="0"/>
        </a:spcBef>
        <a:spcAft>
          <a:spcPct val="0"/>
        </a:spcAft>
        <a:defRPr sz="3600" b="1">
          <a:solidFill>
            <a:srgbClr val="000099"/>
          </a:solidFill>
          <a:latin typeface="Maiandra GD" charset="0"/>
        </a:defRPr>
      </a:lvl7pPr>
      <a:lvl8pPr marL="1371600" algn="l" rtl="0" fontAlgn="base">
        <a:spcBef>
          <a:spcPct val="0"/>
        </a:spcBef>
        <a:spcAft>
          <a:spcPct val="0"/>
        </a:spcAft>
        <a:defRPr sz="3600" b="1">
          <a:solidFill>
            <a:srgbClr val="000099"/>
          </a:solidFill>
          <a:latin typeface="Maiandra GD" charset="0"/>
        </a:defRPr>
      </a:lvl8pPr>
      <a:lvl9pPr marL="1828800" algn="l" rtl="0" fontAlgn="base">
        <a:spcBef>
          <a:spcPct val="0"/>
        </a:spcBef>
        <a:spcAft>
          <a:spcPct val="0"/>
        </a:spcAft>
        <a:defRPr sz="3600" b="1">
          <a:solidFill>
            <a:srgbClr val="000099"/>
          </a:solidFill>
          <a:latin typeface="Maiandra GD" charset="0"/>
        </a:defRPr>
      </a:lvl9pPr>
    </p:titleStyle>
    <p:bodyStyle>
      <a:lvl1pPr marL="342900" indent="-342900" algn="l" rtl="0" fontAlgn="base">
        <a:spcBef>
          <a:spcPct val="20000"/>
        </a:spcBef>
        <a:spcAft>
          <a:spcPct val="0"/>
        </a:spcAft>
        <a:buClr>
          <a:schemeClr val="tx2"/>
        </a:buClr>
        <a:buSzPct val="70000"/>
        <a:buFont typeface="Wingdings" charset="2"/>
        <a:buChar char="¡"/>
        <a:defRPr sz="4200">
          <a:solidFill>
            <a:schemeClr val="tx1"/>
          </a:solidFill>
          <a:latin typeface="Gill Sans"/>
          <a:ea typeface="+mn-ea"/>
          <a:cs typeface="Gill Sans"/>
        </a:defRPr>
      </a:lvl1pPr>
      <a:lvl2pPr marL="742950" indent="-285750" algn="l" rtl="0" fontAlgn="base">
        <a:spcBef>
          <a:spcPct val="20000"/>
        </a:spcBef>
        <a:spcAft>
          <a:spcPct val="0"/>
        </a:spcAft>
        <a:buClr>
          <a:schemeClr val="accent2"/>
        </a:buClr>
        <a:buSzPct val="70000"/>
        <a:buFont typeface="Wingdings" charset="2"/>
        <a:buChar char="l"/>
        <a:defRPr sz="3600">
          <a:solidFill>
            <a:schemeClr val="tx1"/>
          </a:solidFill>
          <a:latin typeface="Gill Sans"/>
          <a:ea typeface="ＭＳ Ｐゴシック" charset="-128"/>
          <a:cs typeface="Gill Sans"/>
        </a:defRPr>
      </a:lvl2pPr>
      <a:lvl3pPr marL="1143000" indent="-228600" algn="l" rtl="0" fontAlgn="base">
        <a:spcBef>
          <a:spcPct val="20000"/>
        </a:spcBef>
        <a:spcAft>
          <a:spcPct val="0"/>
        </a:spcAft>
        <a:buClr>
          <a:schemeClr val="tx2"/>
        </a:buClr>
        <a:buSzPct val="65000"/>
        <a:buFont typeface="Wingdings" charset="2"/>
        <a:buChar char="¡"/>
        <a:defRPr sz="2800">
          <a:solidFill>
            <a:schemeClr val="tx1"/>
          </a:solidFill>
          <a:latin typeface="Gill Sans"/>
          <a:ea typeface="ＭＳ Ｐゴシック" charset="-128"/>
          <a:cs typeface="Gill Sans"/>
        </a:defRPr>
      </a:lvl3pPr>
      <a:lvl4pPr marL="1600200" indent="-228600" algn="l" rtl="0" fontAlgn="base">
        <a:spcBef>
          <a:spcPct val="20000"/>
        </a:spcBef>
        <a:spcAft>
          <a:spcPct val="0"/>
        </a:spcAft>
        <a:buClr>
          <a:schemeClr val="accent2"/>
        </a:buClr>
        <a:buSzPct val="70000"/>
        <a:buFont typeface="Wingdings" charset="2"/>
        <a:buChar char="l"/>
        <a:defRPr sz="2000">
          <a:solidFill>
            <a:schemeClr val="tx1"/>
          </a:solidFill>
          <a:latin typeface="Gill Sans"/>
          <a:ea typeface="ＭＳ Ｐゴシック" charset="-128"/>
          <a:cs typeface="Gill Sans"/>
        </a:defRPr>
      </a:lvl4pPr>
      <a:lvl5pPr marL="2057400" indent="-228600" algn="l" rtl="0" fontAlgn="base">
        <a:spcBef>
          <a:spcPct val="20000"/>
        </a:spcBef>
        <a:spcAft>
          <a:spcPct val="0"/>
        </a:spcAft>
        <a:buClr>
          <a:schemeClr val="tx2"/>
        </a:buClr>
        <a:buSzPct val="60000"/>
        <a:buFont typeface="Wingdings" charset="2"/>
        <a:buChar char="¡"/>
        <a:defRPr>
          <a:solidFill>
            <a:schemeClr val="tx1"/>
          </a:solidFill>
          <a:latin typeface="Gill Sans"/>
          <a:ea typeface="ＭＳ Ｐゴシック" charset="-128"/>
          <a:cs typeface="Gill Sans"/>
        </a:defRPr>
      </a:lvl5pPr>
      <a:lvl6pPr marL="2514600" indent="-228600" algn="l" rtl="0" fontAlgn="base">
        <a:spcBef>
          <a:spcPct val="20000"/>
        </a:spcBef>
        <a:spcAft>
          <a:spcPct val="0"/>
        </a:spcAft>
        <a:buClr>
          <a:schemeClr val="tx2"/>
        </a:buClr>
        <a:buSzPct val="60000"/>
        <a:buFont typeface="Wingdings" charset="2"/>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2"/>
        </a:buClr>
        <a:buSzPct val="60000"/>
        <a:buFont typeface="Wingdings" charset="2"/>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2"/>
        </a:buClr>
        <a:buSzPct val="60000"/>
        <a:buFont typeface="Wingdings" charset="2"/>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2"/>
        </a:buClr>
        <a:buSzPct val="60000"/>
        <a:buFont typeface="Wingdings" charset="2"/>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734210" name="Rectangle 2"/>
          <p:cNvSpPr>
            <a:spLocks noGrp="1" noChangeArrowheads="1"/>
          </p:cNvSpPr>
          <p:nvPr>
            <p:ph type="dt" sz="half" idx="2"/>
          </p:nvPr>
        </p:nvSpPr>
        <p:spPr bwMode="auto">
          <a:xfrm>
            <a:off x="3733800" y="62484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b="0">
                <a:latin typeface="+mn-lt"/>
              </a:defRPr>
            </a:lvl1pPr>
          </a:lstStyle>
          <a:p>
            <a:endParaRPr lang="en-US"/>
          </a:p>
        </p:txBody>
      </p:sp>
      <p:sp>
        <p:nvSpPr>
          <p:cNvPr id="734211" name="Rectangle 3"/>
          <p:cNvSpPr>
            <a:spLocks noGrp="1" noChangeArrowheads="1"/>
          </p:cNvSpPr>
          <p:nvPr>
            <p:ph type="ftr" sz="quarter" idx="3"/>
          </p:nvPr>
        </p:nvSpPr>
        <p:spPr bwMode="auto">
          <a:xfrm>
            <a:off x="228600" y="6553200"/>
            <a:ext cx="3429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mn-lt"/>
              </a:defRPr>
            </a:lvl1pPr>
          </a:lstStyle>
          <a:p>
            <a:r>
              <a:rPr lang="en-US" smtClean="0"/>
              <a:t>Clarkson:  JCJ &amp; Civitas</a:t>
            </a:r>
            <a:endParaRPr lang="en-US"/>
          </a:p>
        </p:txBody>
      </p:sp>
      <p:sp>
        <p:nvSpPr>
          <p:cNvPr id="734212" name="Rectangle 4"/>
          <p:cNvSpPr>
            <a:spLocks noGrp="1" noChangeArrowheads="1"/>
          </p:cNvSpPr>
          <p:nvPr>
            <p:ph type="sldNum" sz="quarter" idx="4"/>
          </p:nvPr>
        </p:nvSpPr>
        <p:spPr bwMode="auto">
          <a:xfrm>
            <a:off x="6781800" y="65532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mn-lt"/>
              </a:defRPr>
            </a:lvl1pPr>
          </a:lstStyle>
          <a:p>
            <a:fld id="{0789982E-39B3-814D-BF41-CB0473E43C2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ＭＳ Ｐゴシック" charset="-128"/>
        </a:defRPr>
      </a:lvl2pPr>
      <a:lvl3pPr marL="1143000" indent="-228600" algn="l" rtl="0" fontAlgn="base">
        <a:spcBef>
          <a:spcPct val="20000"/>
        </a:spcBef>
        <a:spcAft>
          <a:spcPct val="0"/>
        </a:spcAft>
        <a:buChar char="•"/>
        <a:defRPr sz="2400">
          <a:solidFill>
            <a:schemeClr val="tx1"/>
          </a:solidFill>
          <a:latin typeface="+mn-lt"/>
          <a:ea typeface="ＭＳ Ｐゴシック" charset="-128"/>
        </a:defRPr>
      </a:lvl3pPr>
      <a:lvl4pPr marL="1600200" indent="-228600" algn="l" rtl="0" fontAlgn="base">
        <a:spcBef>
          <a:spcPct val="20000"/>
        </a:spcBef>
        <a:spcAft>
          <a:spcPct val="0"/>
        </a:spcAft>
        <a:buChar char="–"/>
        <a:defRPr sz="2000">
          <a:solidFill>
            <a:schemeClr val="tx1"/>
          </a:solidFill>
          <a:latin typeface="+mn-lt"/>
          <a:ea typeface="ＭＳ Ｐゴシック" charset="-128"/>
        </a:defRPr>
      </a:lvl4pPr>
      <a:lvl5pPr marL="2057400" indent="-228600" algn="l" rtl="0" fontAlgn="base">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7.xml"/><Relationship Id="rId4" Type="http://schemas.openxmlformats.org/officeDocument/2006/relationships/oleObject" Target="../embeddings/oleObject2.bin"/><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65" name="Picture 17"/>
          <p:cNvPicPr>
            <a:picLocks noChangeAspect="1" noChangeArrowheads="1"/>
          </p:cNvPicPr>
          <p:nvPr/>
        </p:nvPicPr>
        <p:blipFill>
          <a:blip r:embed="rId3">
            <a:lum bright="70000" contrast="-70000"/>
          </a:blip>
          <a:srcRect/>
          <a:stretch>
            <a:fillRect/>
          </a:stretch>
        </p:blipFill>
        <p:spPr bwMode="auto">
          <a:xfrm>
            <a:off x="762000" y="-457200"/>
            <a:ext cx="7696200" cy="7546975"/>
          </a:xfrm>
          <a:prstGeom prst="rect">
            <a:avLst/>
          </a:prstGeom>
          <a:noFill/>
          <a:ln w="9525">
            <a:noFill/>
            <a:miter lim="800000"/>
            <a:headEnd/>
            <a:tailEnd/>
          </a:ln>
          <a:effectLst/>
        </p:spPr>
      </p:pic>
      <p:sp>
        <p:nvSpPr>
          <p:cNvPr id="2072" name="Rectangle 24"/>
          <p:cNvSpPr>
            <a:spLocks noGrp="1" noChangeArrowheads="1"/>
          </p:cNvSpPr>
          <p:nvPr>
            <p:ph type="ctrTitle"/>
          </p:nvPr>
        </p:nvSpPr>
        <p:spPr>
          <a:xfrm>
            <a:off x="914400" y="1219201"/>
            <a:ext cx="7239000" cy="1676400"/>
          </a:xfrm>
        </p:spPr>
        <p:txBody>
          <a:bodyPr/>
          <a:lstStyle/>
          <a:p>
            <a:r>
              <a:rPr lang="en-US" sz="4800" dirty="0" smtClean="0"/>
              <a:t>Coercion-Resistant </a:t>
            </a:r>
            <a:br>
              <a:rPr lang="en-US" sz="4800" dirty="0" smtClean="0"/>
            </a:br>
            <a:r>
              <a:rPr lang="en-US" sz="4800" dirty="0" smtClean="0"/>
              <a:t>Remote Voting</a:t>
            </a:r>
            <a:br>
              <a:rPr lang="en-US" sz="4800" dirty="0" smtClean="0"/>
            </a:br>
            <a:endParaRPr lang="en-US" sz="2000" dirty="0">
              <a:solidFill>
                <a:srgbClr val="FF0000"/>
              </a:solidFill>
            </a:endParaRPr>
          </a:p>
        </p:txBody>
      </p:sp>
      <p:sp>
        <p:nvSpPr>
          <p:cNvPr id="2073" name="Rectangle 25"/>
          <p:cNvSpPr>
            <a:spLocks noGrp="1" noChangeArrowheads="1"/>
          </p:cNvSpPr>
          <p:nvPr>
            <p:ph type="subTitle" idx="1"/>
          </p:nvPr>
        </p:nvSpPr>
        <p:spPr>
          <a:xfrm>
            <a:off x="990600" y="3581400"/>
            <a:ext cx="7239000" cy="990600"/>
          </a:xfrm>
        </p:spPr>
        <p:txBody>
          <a:bodyPr/>
          <a:lstStyle/>
          <a:p>
            <a:r>
              <a:rPr lang="en-US" sz="3600" dirty="0"/>
              <a:t>Michael Clarkson</a:t>
            </a:r>
            <a:r>
              <a:rPr lang="en-US" dirty="0"/>
              <a:t/>
            </a:r>
            <a:br>
              <a:rPr lang="en-US" dirty="0"/>
            </a:br>
            <a:r>
              <a:rPr lang="en-US" sz="2400" dirty="0"/>
              <a:t>Cornell University</a:t>
            </a:r>
          </a:p>
          <a:p>
            <a:endParaRPr lang="en-US" sz="2400" dirty="0"/>
          </a:p>
        </p:txBody>
      </p:sp>
      <p:sp>
        <p:nvSpPr>
          <p:cNvPr id="2056" name="Text Box 8"/>
          <p:cNvSpPr txBox="1">
            <a:spLocks noChangeArrowheads="1"/>
          </p:cNvSpPr>
          <p:nvPr/>
        </p:nvSpPr>
        <p:spPr bwMode="auto">
          <a:xfrm>
            <a:off x="1295400" y="6583363"/>
            <a:ext cx="6781800" cy="274637"/>
          </a:xfrm>
          <a:prstGeom prst="rect">
            <a:avLst/>
          </a:prstGeom>
          <a:noFill/>
          <a:ln w="9525">
            <a:noFill/>
            <a:miter lim="800000"/>
            <a:headEnd/>
            <a:tailEnd/>
          </a:ln>
          <a:effectLst/>
        </p:spPr>
        <p:txBody>
          <a:bodyPr>
            <a:prstTxWarp prst="textNoShape">
              <a:avLst/>
            </a:prstTxWarp>
            <a:spAutoFit/>
          </a:bodyPr>
          <a:lstStyle/>
          <a:p>
            <a:pPr algn="ctr" eaLnBrk="1" hangingPunct="1"/>
            <a:r>
              <a:rPr lang="en-US" sz="1200" b="0" dirty="0">
                <a:latin typeface="Gill Sans"/>
              </a:rPr>
              <a:t>Coin (ca. 63 B.C.) commemorating introduction of secret ballot in 137 B.C.</a:t>
            </a:r>
          </a:p>
        </p:txBody>
      </p:sp>
      <p:sp>
        <p:nvSpPr>
          <p:cNvPr id="2057" name="Text Box 9"/>
          <p:cNvSpPr txBox="1">
            <a:spLocks noChangeArrowheads="1"/>
          </p:cNvSpPr>
          <p:nvPr/>
        </p:nvSpPr>
        <p:spPr bwMode="auto">
          <a:xfrm>
            <a:off x="3180944" y="5181600"/>
            <a:ext cx="2721794" cy="707886"/>
          </a:xfrm>
          <a:prstGeom prst="rect">
            <a:avLst/>
          </a:prstGeom>
          <a:noFill/>
          <a:ln w="9525">
            <a:noFill/>
            <a:miter lim="800000"/>
            <a:headEnd/>
            <a:tailEnd/>
          </a:ln>
          <a:effectLst/>
        </p:spPr>
        <p:txBody>
          <a:bodyPr wrap="none">
            <a:prstTxWarp prst="textNoShape">
              <a:avLst/>
            </a:prstTxWarp>
            <a:spAutoFit/>
          </a:bodyPr>
          <a:lstStyle/>
          <a:p>
            <a:pPr algn="ctr" eaLnBrk="1" hangingPunct="1"/>
            <a:r>
              <a:rPr lang="en-US" sz="2000" b="0" dirty="0" err="1" smtClean="0">
                <a:latin typeface="Gill Sans"/>
              </a:rPr>
              <a:t>SecVote</a:t>
            </a:r>
            <a:r>
              <a:rPr lang="en-US" sz="2000" b="0" dirty="0" smtClean="0">
                <a:latin typeface="Gill Sans"/>
              </a:rPr>
              <a:t> Summer School</a:t>
            </a:r>
          </a:p>
          <a:p>
            <a:pPr algn="ctr" eaLnBrk="1" hangingPunct="1"/>
            <a:r>
              <a:rPr lang="en-US" sz="2000" b="0" dirty="0" smtClean="0">
                <a:latin typeface="Gill Sans"/>
              </a:rPr>
              <a:t>September 3, 2010</a:t>
            </a:r>
            <a:endParaRPr lang="en-US" sz="2000" b="0" dirty="0">
              <a:latin typeface="Gill Sans"/>
            </a:endParaRPr>
          </a:p>
        </p:txBody>
      </p:sp>
      <p:sp>
        <p:nvSpPr>
          <p:cNvPr id="7" name="Rectangle 6"/>
          <p:cNvSpPr/>
          <p:nvPr/>
        </p:nvSpPr>
        <p:spPr>
          <a:xfrm>
            <a:off x="3376164" y="2631013"/>
            <a:ext cx="2567436" cy="569387"/>
          </a:xfrm>
          <a:prstGeom prst="rect">
            <a:avLst/>
          </a:prstGeom>
        </p:spPr>
        <p:txBody>
          <a:bodyPr wrap="none">
            <a:spAutoFit/>
          </a:bodyPr>
          <a:lstStyle/>
          <a:p>
            <a:r>
              <a:rPr lang="en-US" sz="3100" b="0" dirty="0" smtClean="0">
                <a:solidFill>
                  <a:srgbClr val="FF0000"/>
                </a:solidFill>
                <a:latin typeface="Gill Sans"/>
              </a:rPr>
              <a:t>JCJ and </a:t>
            </a:r>
            <a:r>
              <a:rPr lang="en-US" sz="3100" b="0" dirty="0" err="1" smtClean="0">
                <a:solidFill>
                  <a:srgbClr val="FF0000"/>
                </a:solidFill>
                <a:latin typeface="Gill Sans"/>
              </a:rPr>
              <a:t>Civitas</a:t>
            </a:r>
            <a:endParaRPr lang="en-US" sz="3100" b="0" dirty="0">
              <a:latin typeface="Gill San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JCJ</a:t>
            </a:r>
            <a:endParaRPr lang="en-US" dirty="0"/>
          </a:p>
        </p:txBody>
      </p:sp>
      <p:sp>
        <p:nvSpPr>
          <p:cNvPr id="4" name="Content Placeholder 3"/>
          <p:cNvSpPr>
            <a:spLocks noGrp="1"/>
          </p:cNvSpPr>
          <p:nvPr>
            <p:ph idx="1"/>
          </p:nvPr>
        </p:nvSpPr>
        <p:spPr>
          <a:xfrm>
            <a:off x="381001" y="2362200"/>
            <a:ext cx="8531224" cy="3579813"/>
          </a:xfrm>
        </p:spPr>
        <p:txBody>
          <a:bodyPr/>
          <a:lstStyle/>
          <a:p>
            <a:pPr marL="0" indent="0" algn="ctr">
              <a:buNone/>
            </a:pPr>
            <a:r>
              <a:rPr lang="en-US" sz="2800" dirty="0" smtClean="0">
                <a:solidFill>
                  <a:srgbClr val="FF66CC"/>
                </a:solidFill>
              </a:rPr>
              <a:t>Ari Juels, Dario Catalano &amp; Markus Jakobsson.</a:t>
            </a:r>
            <a:br>
              <a:rPr lang="en-US" sz="2800" dirty="0" smtClean="0">
                <a:solidFill>
                  <a:srgbClr val="FF66CC"/>
                </a:solidFill>
              </a:rPr>
            </a:br>
            <a:r>
              <a:rPr lang="en-US" sz="2800" dirty="0" smtClean="0">
                <a:solidFill>
                  <a:srgbClr val="FF66CC"/>
                </a:solidFill>
              </a:rPr>
              <a:t>Coercion-resistant electronic elections.  </a:t>
            </a:r>
            <a:br>
              <a:rPr lang="en-US" sz="2800" dirty="0" smtClean="0">
                <a:solidFill>
                  <a:srgbClr val="FF66CC"/>
                </a:solidFill>
              </a:rPr>
            </a:br>
            <a:r>
              <a:rPr lang="en-US" sz="2800" dirty="0" smtClean="0">
                <a:solidFill>
                  <a:srgbClr val="FF66CC"/>
                </a:solidFill>
              </a:rPr>
              <a:t>In </a:t>
            </a:r>
            <a:r>
              <a:rPr lang="en-US" sz="2800" i="1" dirty="0" smtClean="0">
                <a:solidFill>
                  <a:srgbClr val="FF66CC"/>
                </a:solidFill>
              </a:rPr>
              <a:t>Proc. Workshop in Privacy in the Electronic Society, </a:t>
            </a:r>
            <a:r>
              <a:rPr lang="en-US" sz="2800" dirty="0" smtClean="0">
                <a:solidFill>
                  <a:srgbClr val="FF66CC"/>
                </a:solidFill>
              </a:rPr>
              <a:t>2005.</a:t>
            </a:r>
            <a:endParaRPr lang="en-US" sz="28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Civitas</a:t>
            </a:r>
            <a:endParaRPr lang="en-US" dirty="0"/>
          </a:p>
        </p:txBody>
      </p:sp>
      <p:sp>
        <p:nvSpPr>
          <p:cNvPr id="3" name="Content Placeholder 2"/>
          <p:cNvSpPr>
            <a:spLocks noGrp="1"/>
          </p:cNvSpPr>
          <p:nvPr>
            <p:ph idx="1"/>
          </p:nvPr>
        </p:nvSpPr>
        <p:spPr>
          <a:xfrm>
            <a:off x="457200" y="2362200"/>
            <a:ext cx="8226425" cy="3579813"/>
          </a:xfrm>
        </p:spPr>
        <p:txBody>
          <a:bodyPr/>
          <a:lstStyle/>
          <a:p>
            <a:pPr algn="ctr">
              <a:buNone/>
            </a:pPr>
            <a:r>
              <a:rPr lang="en-US" sz="2800" dirty="0" smtClean="0">
                <a:solidFill>
                  <a:srgbClr val="FF6FCF"/>
                </a:solidFill>
              </a:rPr>
              <a:t>Michael Clarkson, Stephen Chong, Andrew Myers.  </a:t>
            </a:r>
            <a:br>
              <a:rPr lang="en-US" sz="2800" dirty="0" smtClean="0">
                <a:solidFill>
                  <a:srgbClr val="FF6FCF"/>
                </a:solidFill>
              </a:rPr>
            </a:br>
            <a:r>
              <a:rPr lang="en-US" sz="2800" dirty="0" err="1" smtClean="0">
                <a:solidFill>
                  <a:srgbClr val="FF6FCF"/>
                </a:solidFill>
              </a:rPr>
              <a:t>Civitas</a:t>
            </a:r>
            <a:r>
              <a:rPr lang="en-US" sz="2800" dirty="0" smtClean="0">
                <a:solidFill>
                  <a:srgbClr val="FF6FCF"/>
                </a:solidFill>
              </a:rPr>
              <a:t>: Toward a Secure Voting System.</a:t>
            </a:r>
            <a:br>
              <a:rPr lang="en-US" sz="2800" dirty="0" smtClean="0">
                <a:solidFill>
                  <a:srgbClr val="FF6FCF"/>
                </a:solidFill>
              </a:rPr>
            </a:br>
            <a:r>
              <a:rPr lang="en-US" sz="2800" dirty="0" smtClean="0">
                <a:solidFill>
                  <a:srgbClr val="FF6FCF"/>
                </a:solidFill>
              </a:rPr>
              <a:t>In </a:t>
            </a:r>
            <a:r>
              <a:rPr lang="en-US" sz="2800" i="1" dirty="0" smtClean="0">
                <a:solidFill>
                  <a:srgbClr val="FF6FCF"/>
                </a:solidFill>
              </a:rPr>
              <a:t>Proc. IEEE Symposium on Security and Privacy</a:t>
            </a:r>
            <a:r>
              <a:rPr lang="en-US" sz="2800" dirty="0" smtClean="0">
                <a:solidFill>
                  <a:srgbClr val="FF6FCF"/>
                </a:solidFill>
              </a:rPr>
              <a:t>, 2008.</a:t>
            </a:r>
            <a:endParaRPr lang="en-US" sz="2800" dirty="0">
              <a:solidFill>
                <a:srgbClr val="FF6FCF"/>
              </a:solidFill>
            </a:endParaRPr>
          </a:p>
        </p:txBody>
      </p:sp>
      <p:sp>
        <p:nvSpPr>
          <p:cNvPr id="4" name="Slide Number Placeholder 3"/>
          <p:cNvSpPr>
            <a:spLocks noGrp="1"/>
          </p:cNvSpPr>
          <p:nvPr>
            <p:ph type="sldNum" sz="quarter" idx="12"/>
          </p:nvPr>
        </p:nvSpPr>
        <p:spPr/>
        <p:txBody>
          <a:bodyPr/>
          <a:lstStyle/>
          <a:p>
            <a:fld id="{E557A6EC-3A6E-6F49-8B32-628A7287655B}"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 name="Slide Number Placeholder 6"/>
          <p:cNvSpPr>
            <a:spLocks noGrp="1"/>
          </p:cNvSpPr>
          <p:nvPr>
            <p:ph type="sldNum" sz="quarter" idx="12"/>
          </p:nvPr>
        </p:nvSpPr>
        <p:spPr/>
        <p:txBody>
          <a:bodyPr/>
          <a:lstStyle/>
          <a:p>
            <a:fld id="{2F2EEDB6-E1EF-E04E-98F4-0CD4A89D6F47}" type="slidenum">
              <a:rPr lang="en-US"/>
              <a:pPr/>
              <a:t>12</a:t>
            </a:fld>
            <a:endParaRPr lang="en-US"/>
          </a:p>
        </p:txBody>
      </p:sp>
      <p:sp>
        <p:nvSpPr>
          <p:cNvPr id="761858" name="Rectangle 2"/>
          <p:cNvSpPr>
            <a:spLocks noGrp="1" noChangeArrowheads="1"/>
          </p:cNvSpPr>
          <p:nvPr>
            <p:ph type="title"/>
          </p:nvPr>
        </p:nvSpPr>
        <p:spPr/>
        <p:txBody>
          <a:bodyPr/>
          <a:lstStyle/>
          <a:p>
            <a:r>
              <a:rPr lang="en-US" dirty="0" err="1"/>
              <a:t>Civitas</a:t>
            </a:r>
            <a:r>
              <a:rPr lang="en-US" dirty="0"/>
              <a:t> LOC</a:t>
            </a:r>
          </a:p>
        </p:txBody>
      </p:sp>
      <p:graphicFrame>
        <p:nvGraphicFramePr>
          <p:cNvPr id="761910" name="Group 54"/>
          <p:cNvGraphicFramePr>
            <a:graphicFrameLocks noGrp="1"/>
          </p:cNvGraphicFramePr>
          <p:nvPr>
            <p:ph sz="half" idx="1"/>
          </p:nvPr>
        </p:nvGraphicFramePr>
        <p:xfrm>
          <a:off x="2247900" y="1567010"/>
          <a:ext cx="4648201" cy="4903960"/>
        </p:xfrm>
        <a:graphic>
          <a:graphicData uri="http://schemas.openxmlformats.org/drawingml/2006/table">
            <a:tbl>
              <a:tblPr/>
              <a:tblGrid>
                <a:gridCol w="3195638"/>
                <a:gridCol w="1452563"/>
              </a:tblGrid>
              <a:tr h="684444">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1" i="0" u="none" strike="noStrike" cap="none" normalizeH="0" baseline="0" dirty="0">
                          <a:ln>
                            <a:noFill/>
                          </a:ln>
                          <a:solidFill>
                            <a:schemeClr val="tx1"/>
                          </a:solidFill>
                          <a:effectLst/>
                          <a:latin typeface="Gill Sans"/>
                        </a:rPr>
                        <a:t>Component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1" i="0" u="none" strike="noStrike" cap="none" normalizeH="0" baseline="0" dirty="0">
                          <a:ln>
                            <a:noFill/>
                          </a:ln>
                          <a:solidFill>
                            <a:schemeClr val="tx1"/>
                          </a:solidFill>
                          <a:effectLst/>
                          <a:latin typeface="Gill Sans"/>
                        </a:rPr>
                        <a:t>Approx. LOC</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r h="50069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Tabulation teller</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5,700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0069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Registration teller</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1,300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499195">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Bulletin board, ballot box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900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0069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Voter client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800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499195">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Other (incl. common code)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4,700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r>
              <a:tr h="50069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Total Jif LOC</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13,400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r>
              <a:tr h="684444">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Low-level crypto and I/O </a:t>
                      </a:r>
                      <a:br>
                        <a:rPr kumimoji="0" lang="en-US" sz="2000" b="0" i="0" u="none" strike="noStrike" cap="none" normalizeH="0" baseline="0" dirty="0">
                          <a:ln>
                            <a:noFill/>
                          </a:ln>
                          <a:solidFill>
                            <a:schemeClr val="tx1"/>
                          </a:solidFill>
                          <a:effectLst/>
                          <a:latin typeface="Gill Sans"/>
                        </a:rPr>
                      </a:br>
                      <a:r>
                        <a:rPr kumimoji="0" lang="en-US" sz="2000" b="0" i="0" u="none" strike="noStrike" cap="none" normalizeH="0" baseline="0" dirty="0">
                          <a:ln>
                            <a:noFill/>
                          </a:ln>
                          <a:solidFill>
                            <a:schemeClr val="tx1"/>
                          </a:solidFill>
                          <a:effectLst/>
                          <a:latin typeface="Gill Sans"/>
                        </a:rPr>
                        <a:t>(Java and C)</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8,000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38100" cap="flat" cmpd="sng" algn="ctr">
                      <a:solidFill>
                        <a:schemeClr val="tx1"/>
                      </a:solidFill>
                      <a:prstDash val="solid"/>
                      <a:miter lim="800000"/>
                      <a:headEnd type="none" w="med" len="med"/>
                      <a:tailEnd type="none" w="med" len="med"/>
                    </a:lnB>
                    <a:lnTlToBr>
                      <a:noFill/>
                    </a:lnTlToBr>
                    <a:lnBlToTr>
                      <a:noFill/>
                    </a:lnBlToTr>
                    <a:noFill/>
                  </a:tcPr>
                </a:tc>
              </a:tr>
              <a:tr h="50069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Total LOC</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21,400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JCJ</a:t>
            </a:r>
            <a:endParaRPr lang="en-US" dirty="0"/>
          </a:p>
        </p:txBody>
      </p:sp>
      <p:sp>
        <p:nvSpPr>
          <p:cNvPr id="9" name="Content Placeholder 8"/>
          <p:cNvSpPr>
            <a:spLocks noGrp="1"/>
          </p:cNvSpPr>
          <p:nvPr>
            <p:ph idx="1"/>
          </p:nvPr>
        </p:nvSpPr>
        <p:spPr>
          <a:xfrm>
            <a:off x="457200" y="2057400"/>
            <a:ext cx="8226425" cy="3884613"/>
          </a:xfrm>
        </p:spPr>
        <p:txBody>
          <a:bodyPr/>
          <a:lstStyle/>
          <a:p>
            <a:pPr>
              <a:buNone/>
            </a:pPr>
            <a:r>
              <a:rPr lang="en-US" dirty="0" smtClean="0"/>
              <a:t>Key techniques:</a:t>
            </a:r>
          </a:p>
          <a:p>
            <a:pPr>
              <a:buFont typeface="Wingdings" charset="2"/>
              <a:buChar char="§"/>
            </a:pPr>
            <a:r>
              <a:rPr lang="en-US" dirty="0" smtClean="0"/>
              <a:t>Coercion-resistant </a:t>
            </a:r>
            <a:r>
              <a:rPr lang="en-US" i="1" dirty="0" smtClean="0"/>
              <a:t>credentials</a:t>
            </a:r>
          </a:p>
          <a:p>
            <a:pPr>
              <a:buFont typeface="Wingdings" charset="2"/>
              <a:buChar char="§"/>
            </a:pPr>
            <a:r>
              <a:rPr lang="en-US" dirty="0" smtClean="0"/>
              <a:t>Plaintext equivalence test (PET)</a:t>
            </a:r>
            <a:br>
              <a:rPr lang="en-US" dirty="0" smtClean="0"/>
            </a:br>
            <a:r>
              <a:rPr lang="en-US" sz="2200" dirty="0" smtClean="0">
                <a:solidFill>
                  <a:srgbClr val="FF66CC"/>
                </a:solidFill>
              </a:rPr>
              <a:t>[Jakobsson &amp; Juels 2000, </a:t>
            </a:r>
            <a:r>
              <a:rPr lang="en-US" sz="2200" dirty="0" err="1" smtClean="0">
                <a:solidFill>
                  <a:srgbClr val="FF66CC"/>
                </a:solidFill>
              </a:rPr>
              <a:t>MacKenzie</a:t>
            </a:r>
            <a:r>
              <a:rPr lang="en-US" sz="2200" dirty="0" smtClean="0">
                <a:solidFill>
                  <a:srgbClr val="FF66CC"/>
                </a:solidFill>
              </a:rPr>
              <a:t>, </a:t>
            </a:r>
            <a:r>
              <a:rPr lang="en-US" sz="2200" dirty="0" err="1" smtClean="0">
                <a:solidFill>
                  <a:srgbClr val="FF66CC"/>
                </a:solidFill>
              </a:rPr>
              <a:t>Shrimpton</a:t>
            </a:r>
            <a:r>
              <a:rPr lang="en-US" sz="2200" dirty="0" smtClean="0">
                <a:solidFill>
                  <a:srgbClr val="FF66CC"/>
                </a:solidFill>
              </a:rPr>
              <a:t> &amp; Jakobsson 2002]</a:t>
            </a:r>
          </a:p>
        </p:txBody>
      </p:sp>
      <p:sp>
        <p:nvSpPr>
          <p:cNvPr id="5" name="Slide Number Placeholder 4"/>
          <p:cNvSpPr>
            <a:spLocks noGrp="1"/>
          </p:cNvSpPr>
          <p:nvPr>
            <p:ph type="sldNum" sz="quarter" idx="12"/>
          </p:nvPr>
        </p:nvSpPr>
        <p:spPr/>
        <p:txBody>
          <a:bodyPr/>
          <a:lstStyle/>
          <a:p>
            <a:fld id="{E557A6EC-3A6E-6F49-8B32-628A7287655B}" type="slidenum">
              <a:rPr lang="en-US" smtClean="0"/>
              <a:pPr/>
              <a:t>13</a:t>
            </a:fld>
            <a:endParaRPr lang="en-US"/>
          </a:p>
        </p:txBody>
      </p:sp>
      <p:sp>
        <p:nvSpPr>
          <p:cNvPr id="6" name="TextBox 5"/>
          <p:cNvSpPr txBox="1"/>
          <p:nvPr/>
        </p:nvSpPr>
        <p:spPr>
          <a:xfrm>
            <a:off x="3125255" y="5715000"/>
            <a:ext cx="2893490" cy="400110"/>
          </a:xfrm>
          <a:prstGeom prst="rect">
            <a:avLst/>
          </a:prstGeom>
          <a:noFill/>
        </p:spPr>
        <p:txBody>
          <a:bodyPr wrap="none" rtlCol="0">
            <a:spAutoFit/>
          </a:bodyPr>
          <a:lstStyle/>
          <a:p>
            <a:r>
              <a:rPr lang="en-US" sz="2000" b="0" dirty="0" smtClean="0">
                <a:latin typeface="Gill Sans"/>
                <a:cs typeface="Gill Sans"/>
              </a:rPr>
              <a:t>Based on mix networks…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Mixnet</a:t>
            </a:r>
            <a:r>
              <a:rPr lang="en-US" dirty="0" smtClean="0"/>
              <a:t> Schemes</a:t>
            </a:r>
            <a:endParaRPr lang="en-US"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14</a:t>
            </a:fld>
            <a:endParaRPr lang="en-US"/>
          </a:p>
        </p:txBody>
      </p:sp>
      <p:sp>
        <p:nvSpPr>
          <p:cNvPr id="7" name="Rectangle 6"/>
          <p:cNvSpPr/>
          <p:nvPr/>
        </p:nvSpPr>
        <p:spPr>
          <a:xfrm>
            <a:off x="838200" y="2362200"/>
            <a:ext cx="7467600" cy="3170099"/>
          </a:xfrm>
          <a:prstGeom prst="rect">
            <a:avLst/>
          </a:prstGeom>
        </p:spPr>
        <p:txBody>
          <a:bodyPr wrap="square">
            <a:spAutoFit/>
          </a:bodyPr>
          <a:lstStyle/>
          <a:p>
            <a:pPr marL="342900" indent="-342900">
              <a:spcBef>
                <a:spcPts val="1200"/>
              </a:spcBef>
              <a:buFont typeface="+mj-lt"/>
              <a:buAutoNum type="arabicPeriod"/>
            </a:pPr>
            <a:r>
              <a:rPr lang="en-US" sz="3200" b="0" dirty="0" smtClean="0">
                <a:solidFill>
                  <a:srgbClr val="408000"/>
                </a:solidFill>
                <a:latin typeface="Gill Sans"/>
                <a:cs typeface="Gill Sans"/>
              </a:rPr>
              <a:t>V → BB:  </a:t>
            </a:r>
            <a:r>
              <a:rPr lang="en-US" sz="3200" b="0" dirty="0" err="1" smtClean="0">
                <a:solidFill>
                  <a:srgbClr val="408000"/>
                </a:solidFill>
                <a:latin typeface="Gill Sans"/>
                <a:cs typeface="Gill Sans"/>
              </a:rPr>
              <a:t>sign(enc(vote</a:t>
            </a:r>
            <a:r>
              <a:rPr lang="en-US" sz="3200" b="0" dirty="0" smtClean="0">
                <a:solidFill>
                  <a:srgbClr val="408000"/>
                </a:solidFill>
                <a:latin typeface="Gill Sans"/>
                <a:cs typeface="Gill Sans"/>
              </a:rPr>
              <a:t>; K</a:t>
            </a:r>
            <a:r>
              <a:rPr lang="en-US" sz="3200" b="0" baseline="-25000" dirty="0" smtClean="0">
                <a:solidFill>
                  <a:srgbClr val="408000"/>
                </a:solidFill>
                <a:latin typeface="Gill Sans"/>
                <a:cs typeface="Gill Sans"/>
              </a:rPr>
              <a:t>T</a:t>
            </a:r>
            <a:r>
              <a:rPr lang="en-US" sz="3200" b="0" dirty="0" smtClean="0">
                <a:solidFill>
                  <a:srgbClr val="408000"/>
                </a:solidFill>
                <a:latin typeface="Gill Sans"/>
                <a:cs typeface="Gill Sans"/>
              </a:rPr>
              <a:t>); k</a:t>
            </a:r>
            <a:r>
              <a:rPr lang="en-US" sz="3200" b="0" baseline="-25000" dirty="0" smtClean="0">
                <a:solidFill>
                  <a:srgbClr val="408000"/>
                </a:solidFill>
                <a:latin typeface="Gill Sans"/>
                <a:cs typeface="Gill Sans"/>
              </a:rPr>
              <a:t>V</a:t>
            </a:r>
            <a:r>
              <a:rPr lang="en-US" sz="3200" b="0" dirty="0" smtClean="0">
                <a:solidFill>
                  <a:srgbClr val="408000"/>
                </a:solidFill>
                <a:latin typeface="Gill Sans"/>
                <a:cs typeface="Gill Sans"/>
              </a:rPr>
              <a:t>)</a:t>
            </a:r>
          </a:p>
          <a:p>
            <a:pPr marL="342900" indent="-342900">
              <a:spcBef>
                <a:spcPts val="1200"/>
              </a:spcBef>
              <a:buFont typeface="+mj-lt"/>
              <a:buAutoNum type="arabicPeriod"/>
            </a:pPr>
            <a:r>
              <a:rPr lang="en-US" sz="3200" b="0" dirty="0" err="1" smtClean="0">
                <a:solidFill>
                  <a:srgbClr val="408000"/>
                </a:solidFill>
                <a:latin typeface="Gill Sans"/>
                <a:cs typeface="Gill Sans"/>
              </a:rPr>
              <a:t>Talliers</a:t>
            </a:r>
            <a:r>
              <a:rPr lang="en-US" sz="3200" b="0" dirty="0" smtClean="0">
                <a:solidFill>
                  <a:srgbClr val="408000"/>
                </a:solidFill>
                <a:latin typeface="Gill Sans"/>
                <a:cs typeface="Gill Sans"/>
              </a:rPr>
              <a:t>:  </a:t>
            </a:r>
          </a:p>
          <a:p>
            <a:pPr marL="971550" lvl="1" indent="-514350">
              <a:spcBef>
                <a:spcPts val="1200"/>
              </a:spcBef>
              <a:buFont typeface="+mj-lt"/>
              <a:buAutoNum type="alphaUcPeriod"/>
            </a:pPr>
            <a:r>
              <a:rPr lang="en-US" sz="3200" b="0" dirty="0" smtClean="0">
                <a:solidFill>
                  <a:srgbClr val="408000"/>
                </a:solidFill>
                <a:latin typeface="Gill Sans"/>
                <a:cs typeface="Gill Sans"/>
              </a:rPr>
              <a:t>check and remove signatures</a:t>
            </a:r>
          </a:p>
          <a:p>
            <a:pPr marL="971550" lvl="1" indent="-514350">
              <a:spcBef>
                <a:spcPts val="1200"/>
              </a:spcBef>
              <a:buFont typeface="+mj-lt"/>
              <a:buAutoNum type="alphaUcPeriod"/>
            </a:pPr>
            <a:r>
              <a:rPr lang="en-US" sz="3200" b="0" dirty="0" smtClean="0">
                <a:solidFill>
                  <a:srgbClr val="408000"/>
                </a:solidFill>
                <a:latin typeface="Gill Sans"/>
                <a:cs typeface="Gill Sans"/>
              </a:rPr>
              <a:t>mix votes</a:t>
            </a:r>
          </a:p>
          <a:p>
            <a:pPr marL="971550" lvl="1" indent="-514350">
              <a:spcBef>
                <a:spcPts val="1200"/>
              </a:spcBef>
              <a:buFont typeface="+mj-lt"/>
              <a:buAutoNum type="alphaUcPeriod"/>
            </a:pPr>
            <a:r>
              <a:rPr lang="en-US" sz="3200" b="0" dirty="0" smtClean="0">
                <a:solidFill>
                  <a:srgbClr val="408000"/>
                </a:solidFill>
                <a:latin typeface="Gill Sans"/>
                <a:cs typeface="Gill Sans"/>
              </a:rPr>
              <a:t>decrypt votes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JCJ</a:t>
            </a:r>
            <a:endParaRPr lang="en-US" dirty="0"/>
          </a:p>
        </p:txBody>
      </p:sp>
      <p:sp>
        <p:nvSpPr>
          <p:cNvPr id="3" name="Content Placeholder 2"/>
          <p:cNvSpPr>
            <a:spLocks noGrp="1"/>
          </p:cNvSpPr>
          <p:nvPr>
            <p:ph idx="1"/>
          </p:nvPr>
        </p:nvSpPr>
        <p:spPr>
          <a:xfrm>
            <a:off x="457200" y="2133600"/>
            <a:ext cx="8226425" cy="3808413"/>
          </a:xfrm>
        </p:spPr>
        <p:txBody>
          <a:bodyPr/>
          <a:lstStyle/>
          <a:p>
            <a:pPr algn="ctr">
              <a:buNone/>
            </a:pPr>
            <a:r>
              <a:rPr lang="en-US" sz="4100" dirty="0" smtClean="0">
                <a:solidFill>
                  <a:srgbClr val="408000"/>
                </a:solidFill>
              </a:rPr>
              <a:t>V → BB:  </a:t>
            </a:r>
            <a:r>
              <a:rPr lang="en-US" sz="4100" dirty="0" err="1" smtClean="0">
                <a:solidFill>
                  <a:srgbClr val="408000"/>
                </a:solidFill>
              </a:rPr>
              <a:t>enc(cred</a:t>
            </a:r>
            <a:r>
              <a:rPr lang="en-US" sz="4100" dirty="0" smtClean="0">
                <a:solidFill>
                  <a:srgbClr val="408000"/>
                </a:solidFill>
              </a:rPr>
              <a:t>; K</a:t>
            </a:r>
            <a:r>
              <a:rPr lang="en-US" sz="4100" baseline="-25000" dirty="0" smtClean="0">
                <a:solidFill>
                  <a:srgbClr val="408000"/>
                </a:solidFill>
              </a:rPr>
              <a:t>T</a:t>
            </a:r>
            <a:r>
              <a:rPr lang="en-US" sz="4100" dirty="0" smtClean="0">
                <a:solidFill>
                  <a:srgbClr val="408000"/>
                </a:solidFill>
              </a:rPr>
              <a:t>), </a:t>
            </a:r>
            <a:r>
              <a:rPr lang="en-US" sz="4100" dirty="0" err="1" smtClean="0">
                <a:solidFill>
                  <a:srgbClr val="408000"/>
                </a:solidFill>
              </a:rPr>
              <a:t>enc(vote</a:t>
            </a:r>
            <a:r>
              <a:rPr lang="en-US" sz="4100" dirty="0" smtClean="0">
                <a:solidFill>
                  <a:srgbClr val="408000"/>
                </a:solidFill>
              </a:rPr>
              <a:t>; K</a:t>
            </a:r>
            <a:r>
              <a:rPr lang="en-US" sz="4100" baseline="-25000" dirty="0" smtClean="0">
                <a:solidFill>
                  <a:srgbClr val="408000"/>
                </a:solidFill>
              </a:rPr>
              <a:t>T</a:t>
            </a:r>
            <a:r>
              <a:rPr lang="en-US" sz="4100" dirty="0" smtClean="0">
                <a:solidFill>
                  <a:srgbClr val="408000"/>
                </a:solidFill>
              </a:rPr>
              <a:t>)</a:t>
            </a:r>
          </a:p>
          <a:p>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15</a:t>
            </a:fld>
            <a:endParaRPr lang="en-US" dirty="0"/>
          </a:p>
        </p:txBody>
      </p:sp>
      <p:sp>
        <p:nvSpPr>
          <p:cNvPr id="5" name="TextBox 4"/>
          <p:cNvSpPr txBox="1"/>
          <p:nvPr/>
        </p:nvSpPr>
        <p:spPr>
          <a:xfrm>
            <a:off x="762000" y="4114800"/>
            <a:ext cx="7725192" cy="1815882"/>
          </a:xfrm>
          <a:prstGeom prst="rect">
            <a:avLst/>
          </a:prstGeom>
          <a:noFill/>
        </p:spPr>
        <p:txBody>
          <a:bodyPr wrap="none" rtlCol="0">
            <a:spAutoFit/>
          </a:bodyPr>
          <a:lstStyle/>
          <a:p>
            <a:r>
              <a:rPr lang="en-US" sz="2800" b="0" dirty="0" err="1" smtClean="0">
                <a:latin typeface="Gill Sans"/>
                <a:cs typeface="Gill Sans"/>
              </a:rPr>
              <a:t>Talliers</a:t>
            </a:r>
            <a:r>
              <a:rPr lang="en-US" sz="2800" b="0" dirty="0" smtClean="0">
                <a:latin typeface="Gill Sans"/>
                <a:cs typeface="Gill Sans"/>
              </a:rPr>
              <a:t>:</a:t>
            </a:r>
          </a:p>
          <a:p>
            <a:pPr>
              <a:buFont typeface="Arial"/>
              <a:buChar char="•"/>
            </a:pPr>
            <a:r>
              <a:rPr lang="en-US" sz="2800" b="0" dirty="0" err="1" smtClean="0">
                <a:latin typeface="Gill Sans"/>
                <a:cs typeface="Gill Sans"/>
              </a:rPr>
              <a:t>Anonymize</a:t>
            </a:r>
            <a:r>
              <a:rPr lang="en-US" sz="2800" b="0" dirty="0" smtClean="0">
                <a:latin typeface="Gill Sans"/>
                <a:cs typeface="Gill Sans"/>
              </a:rPr>
              <a:t> all submissions with </a:t>
            </a:r>
            <a:r>
              <a:rPr lang="en-US" sz="2800" b="0" dirty="0" err="1" smtClean="0">
                <a:latin typeface="Gill Sans"/>
                <a:cs typeface="Gill Sans"/>
              </a:rPr>
              <a:t>mixnets</a:t>
            </a:r>
            <a:endParaRPr lang="en-US" sz="2800" b="0" dirty="0" smtClean="0">
              <a:latin typeface="Gill Sans"/>
              <a:cs typeface="Gill Sans"/>
            </a:endParaRPr>
          </a:p>
          <a:p>
            <a:pPr>
              <a:buFont typeface="Arial"/>
              <a:buChar char="•"/>
            </a:pPr>
            <a:r>
              <a:rPr lang="en-US" sz="2800" b="0" dirty="0" smtClean="0">
                <a:latin typeface="Gill Sans"/>
                <a:cs typeface="Gill Sans"/>
              </a:rPr>
              <a:t>Remove submissions with unauthorized credentials</a:t>
            </a:r>
          </a:p>
          <a:p>
            <a:pPr>
              <a:buFont typeface="Arial"/>
              <a:buChar char="•"/>
            </a:pPr>
            <a:r>
              <a:rPr lang="en-US" sz="2800" b="0" dirty="0" smtClean="0">
                <a:latin typeface="Gill Sans"/>
                <a:cs typeface="Gill Sans"/>
              </a:rPr>
              <a:t>Decrypt votes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JCJ</a:t>
            </a:r>
            <a:endParaRPr lang="en-US" dirty="0"/>
          </a:p>
        </p:txBody>
      </p:sp>
      <p:sp>
        <p:nvSpPr>
          <p:cNvPr id="3" name="Content Placeholder 2"/>
          <p:cNvSpPr>
            <a:spLocks noGrp="1"/>
          </p:cNvSpPr>
          <p:nvPr>
            <p:ph idx="1"/>
          </p:nvPr>
        </p:nvSpPr>
        <p:spPr>
          <a:xfrm>
            <a:off x="457200" y="2133600"/>
            <a:ext cx="8226425" cy="3808413"/>
          </a:xfrm>
        </p:spPr>
        <p:txBody>
          <a:bodyPr/>
          <a:lstStyle/>
          <a:p>
            <a:pPr algn="ctr">
              <a:buNone/>
            </a:pPr>
            <a:r>
              <a:rPr lang="en-US" sz="4100" dirty="0" smtClean="0">
                <a:solidFill>
                  <a:srgbClr val="408000"/>
                </a:solidFill>
              </a:rPr>
              <a:t>V → BB:  </a:t>
            </a:r>
            <a:r>
              <a:rPr lang="en-US" sz="4100" dirty="0" err="1" smtClean="0">
                <a:solidFill>
                  <a:srgbClr val="408000"/>
                </a:solidFill>
              </a:rPr>
              <a:t>enc(cred</a:t>
            </a:r>
            <a:r>
              <a:rPr lang="en-US" sz="4100" dirty="0" smtClean="0">
                <a:solidFill>
                  <a:srgbClr val="408000"/>
                </a:solidFill>
              </a:rPr>
              <a:t>; K</a:t>
            </a:r>
            <a:r>
              <a:rPr lang="en-US" sz="4100" baseline="-25000" dirty="0" smtClean="0">
                <a:solidFill>
                  <a:srgbClr val="408000"/>
                </a:solidFill>
              </a:rPr>
              <a:t>T</a:t>
            </a:r>
            <a:r>
              <a:rPr lang="en-US" sz="4100" dirty="0" smtClean="0">
                <a:solidFill>
                  <a:srgbClr val="408000"/>
                </a:solidFill>
              </a:rPr>
              <a:t>), </a:t>
            </a:r>
            <a:r>
              <a:rPr lang="en-US" sz="4100" dirty="0" err="1" smtClean="0">
                <a:solidFill>
                  <a:srgbClr val="408000"/>
                </a:solidFill>
              </a:rPr>
              <a:t>enc(vote</a:t>
            </a:r>
            <a:r>
              <a:rPr lang="en-US" sz="4100" dirty="0" smtClean="0">
                <a:solidFill>
                  <a:srgbClr val="408000"/>
                </a:solidFill>
              </a:rPr>
              <a:t>; K</a:t>
            </a:r>
            <a:r>
              <a:rPr lang="en-US" sz="4100" baseline="-25000" dirty="0" smtClean="0">
                <a:solidFill>
                  <a:srgbClr val="408000"/>
                </a:solidFill>
              </a:rPr>
              <a:t>T</a:t>
            </a:r>
            <a:r>
              <a:rPr lang="en-US" sz="4100" dirty="0" smtClean="0">
                <a:solidFill>
                  <a:srgbClr val="408000"/>
                </a:solidFill>
              </a:rPr>
              <a:t>)</a:t>
            </a:r>
          </a:p>
          <a:p>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16</a:t>
            </a:fld>
            <a:endParaRPr lang="en-US" dirty="0"/>
          </a:p>
        </p:txBody>
      </p:sp>
      <p:sp>
        <p:nvSpPr>
          <p:cNvPr id="5" name="TextBox 4"/>
          <p:cNvSpPr txBox="1"/>
          <p:nvPr/>
        </p:nvSpPr>
        <p:spPr>
          <a:xfrm>
            <a:off x="1303943" y="4114800"/>
            <a:ext cx="6536114" cy="523220"/>
          </a:xfrm>
          <a:prstGeom prst="rect">
            <a:avLst/>
          </a:prstGeom>
          <a:noFill/>
        </p:spPr>
        <p:txBody>
          <a:bodyPr wrap="none" rtlCol="0">
            <a:spAutoFit/>
          </a:bodyPr>
          <a:lstStyle/>
          <a:p>
            <a:r>
              <a:rPr lang="en-US" sz="2800" b="0" dirty="0" smtClean="0">
                <a:latin typeface="Gill Sans"/>
                <a:cs typeface="Gill Sans"/>
              </a:rPr>
              <a:t>Want voters to be able to </a:t>
            </a:r>
            <a:r>
              <a:rPr lang="en-US" sz="2800" dirty="0" smtClean="0">
                <a:latin typeface="Gill Sans"/>
                <a:cs typeface="Gill Sans"/>
              </a:rPr>
              <a:t>fake </a:t>
            </a:r>
            <a:r>
              <a:rPr lang="en-US" sz="2800" b="0" dirty="0" smtClean="0">
                <a:latin typeface="Gill Sans"/>
                <a:cs typeface="Gill Sans"/>
              </a:rPr>
              <a:t>credentials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0914" name="Rectangle 2"/>
          <p:cNvSpPr>
            <a:spLocks noGrp="1" noChangeArrowheads="1"/>
          </p:cNvSpPr>
          <p:nvPr>
            <p:ph type="title"/>
          </p:nvPr>
        </p:nvSpPr>
        <p:spPr/>
        <p:txBody>
          <a:bodyPr/>
          <a:lstStyle/>
          <a:p>
            <a:r>
              <a:rPr lang="en-US" dirty="0"/>
              <a:t>Resisting Coercion</a:t>
            </a:r>
          </a:p>
        </p:txBody>
      </p:sp>
      <p:graphicFrame>
        <p:nvGraphicFramePr>
          <p:cNvPr id="550941" name="Group 29"/>
          <p:cNvGraphicFramePr>
            <a:graphicFrameLocks noGrp="1"/>
          </p:cNvGraphicFramePr>
          <p:nvPr>
            <p:ph idx="1"/>
          </p:nvPr>
        </p:nvGraphicFramePr>
        <p:xfrm>
          <a:off x="457200" y="1828800"/>
          <a:ext cx="8226425" cy="4617720"/>
        </p:xfrm>
        <a:graphic>
          <a:graphicData uri="http://schemas.openxmlformats.org/drawingml/2006/table">
            <a:tbl>
              <a:tblPr/>
              <a:tblGrid>
                <a:gridCol w="3581400"/>
                <a:gridCol w="4645025"/>
              </a:tblGrid>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1" i="0" u="none" strike="noStrike" cap="none" normalizeH="0" baseline="0" dirty="0">
                          <a:ln>
                            <a:noFill/>
                          </a:ln>
                          <a:solidFill>
                            <a:schemeClr val="tx1"/>
                          </a:solidFill>
                          <a:effectLst/>
                          <a:latin typeface="Gill Sans"/>
                        </a:rPr>
                        <a:t>If the adversary demands that the voter…</a:t>
                      </a:r>
                    </a:p>
                  </a:txBody>
                  <a:tcPr horzOverflow="overflow">
                    <a:lnL cap="flat">
                      <a:noFill/>
                    </a:lnL>
                    <a:lnR w="12700" cap="flat" cmpd="sng" algn="ctr">
                      <a:solidFill>
                        <a:schemeClr val="tx1"/>
                      </a:solidFill>
                      <a:prstDash val="solid"/>
                      <a:miter lim="800000"/>
                      <a:headEnd type="none" w="med" len="med"/>
                      <a:tailEnd type="none" w="med" len="med"/>
                    </a:lnR>
                    <a:lnT cap="flat">
                      <a:noFill/>
                    </a:lnT>
                    <a:lnB w="381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1" i="0" u="none" strike="noStrike" cap="none" normalizeH="0" baseline="0" dirty="0">
                          <a:ln>
                            <a:noFill/>
                          </a:ln>
                          <a:solidFill>
                            <a:schemeClr val="tx1"/>
                          </a:solidFill>
                          <a:effectLst/>
                          <a:latin typeface="Gill Sans"/>
                        </a:rPr>
                        <a:t>Then the voter…</a:t>
                      </a:r>
                    </a:p>
                  </a:txBody>
                  <a:tcPr horzOverflow="overflow">
                    <a:lnL w="12700" cap="flat" cmpd="sng" algn="ctr">
                      <a:solidFill>
                        <a:schemeClr val="tx1"/>
                      </a:solidFill>
                      <a:prstDash val="solid"/>
                      <a:miter lim="800000"/>
                      <a:headEnd type="none" w="med" len="med"/>
                      <a:tailEnd type="none" w="med" len="med"/>
                    </a:lnL>
                    <a:lnR cap="flat">
                      <a:noFill/>
                    </a:lnR>
                    <a:lnT cap="flat">
                      <a:noFill/>
                    </a:lnT>
                    <a:lnB w="381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Submits a particular</a:t>
                      </a:r>
                      <a:r>
                        <a:rPr kumimoji="0" lang="en-US" sz="2400" b="0" i="0" u="none" strike="noStrike" cap="none" normalizeH="0" baseline="0" dirty="0" smtClean="0">
                          <a:ln>
                            <a:noFill/>
                          </a:ln>
                          <a:solidFill>
                            <a:schemeClr val="tx1"/>
                          </a:solidFill>
                          <a:effectLst/>
                          <a:latin typeface="Gill Sans"/>
                        </a:rPr>
                        <a:t> (even random) vote</a:t>
                      </a:r>
                      <a:endParaRPr kumimoji="0" lang="en-US" sz="2400" b="0" i="0" u="none" strike="noStrike" cap="none" normalizeH="0" baseline="0" dirty="0">
                        <a:ln>
                          <a:noFill/>
                        </a:ln>
                        <a:solidFill>
                          <a:schemeClr val="tx1"/>
                        </a:solidFill>
                        <a:effectLst/>
                        <a:latin typeface="Gill Sans"/>
                      </a:endParaRPr>
                    </a:p>
                  </a:txBody>
                  <a:tcPr horzOverflow="overflow">
                    <a:lnL cap="flat">
                      <a:noFill/>
                    </a:lnL>
                    <a:lnR w="12700"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Does so with a fake credential.</a:t>
                      </a:r>
                    </a:p>
                  </a:txBody>
                  <a:tcPr horzOverflow="overflow">
                    <a:lnL w="12700" cap="flat" cmpd="sng" algn="ctr">
                      <a:solidFill>
                        <a:schemeClr val="tx1"/>
                      </a:solidFill>
                      <a:prstDash val="solid"/>
                      <a:miter lim="800000"/>
                      <a:headEnd type="none" w="med" len="med"/>
                      <a:tailEnd type="none" w="med" len="med"/>
                    </a:lnL>
                    <a:lnR cap="flat">
                      <a:noFill/>
                    </a:lnR>
                    <a:lnT w="381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Abstains</a:t>
                      </a:r>
                    </a:p>
                  </a:txBody>
                  <a:tcPr horzOverflow="overflow">
                    <a:lnL cap="flat">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Supplies a fake credential to the adversary and votes with a real one.</a:t>
                      </a:r>
                    </a:p>
                  </a:txBody>
                  <a:tcPr horzOverflow="overflow">
                    <a:lnL w="12700" cap="flat" cmpd="sng" algn="ctr">
                      <a:solidFill>
                        <a:schemeClr val="tx1"/>
                      </a:solidFill>
                      <a:prstDash val="solid"/>
                      <a:miter lim="800000"/>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Sells or surrenders a credential</a:t>
                      </a:r>
                    </a:p>
                  </a:txBody>
                  <a:tcPr horzOverflow="overflow">
                    <a:lnL cap="flat">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tx1"/>
                          </a:solidFill>
                          <a:effectLst/>
                          <a:latin typeface="Gill Sans"/>
                        </a:rPr>
                        <a:t>Supplies a fake credential.</a:t>
                      </a:r>
                    </a:p>
                  </a:txBody>
                  <a:tcPr horzOverflow="overflow">
                    <a:lnL w="12700" cap="flat" cmpd="sng" algn="ctr">
                      <a:solidFill>
                        <a:schemeClr val="tx1"/>
                      </a:solidFill>
                      <a:prstDash val="solid"/>
                      <a:miter lim="800000"/>
                      <a:headEnd type="none" w="med" len="med"/>
                      <a:tailEnd type="none" w="med" len="med"/>
                    </a:lnL>
                    <a:lnR cap="flat">
                      <a:noFill/>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tr>
            </a:tbl>
          </a:graphicData>
        </a:graphic>
      </p:graphicFrame>
      <p:sp>
        <p:nvSpPr>
          <p:cNvPr id="29" name="Slide Number Placeholder 5"/>
          <p:cNvSpPr>
            <a:spLocks noGrp="1"/>
          </p:cNvSpPr>
          <p:nvPr>
            <p:ph type="sldNum" sz="quarter" idx="12"/>
          </p:nvPr>
        </p:nvSpPr>
        <p:spPr/>
        <p:txBody>
          <a:bodyPr/>
          <a:lstStyle/>
          <a:p>
            <a:fld id="{C4DE2901-FFFC-0243-A0CA-30675C3F3723}" type="slidenum">
              <a:rPr lang="en-US"/>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0914" name="Rectangle 2"/>
          <p:cNvSpPr>
            <a:spLocks noGrp="1" noChangeArrowheads="1"/>
          </p:cNvSpPr>
          <p:nvPr>
            <p:ph type="title"/>
          </p:nvPr>
        </p:nvSpPr>
        <p:spPr/>
        <p:txBody>
          <a:bodyPr/>
          <a:lstStyle/>
          <a:p>
            <a:r>
              <a:rPr lang="en-US" dirty="0"/>
              <a:t>Resisting Coercion</a:t>
            </a:r>
          </a:p>
        </p:txBody>
      </p:sp>
      <p:graphicFrame>
        <p:nvGraphicFramePr>
          <p:cNvPr id="550941" name="Group 29"/>
          <p:cNvGraphicFramePr>
            <a:graphicFrameLocks noGrp="1"/>
          </p:cNvGraphicFramePr>
          <p:nvPr>
            <p:ph idx="1"/>
          </p:nvPr>
        </p:nvGraphicFramePr>
        <p:xfrm>
          <a:off x="457200" y="1828800"/>
          <a:ext cx="8226425" cy="4617720"/>
        </p:xfrm>
        <a:graphic>
          <a:graphicData uri="http://schemas.openxmlformats.org/drawingml/2006/table">
            <a:tbl>
              <a:tblPr/>
              <a:tblGrid>
                <a:gridCol w="3581400"/>
                <a:gridCol w="4645025"/>
              </a:tblGrid>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1" i="0" u="none" strike="noStrike" cap="none" normalizeH="0" baseline="0" dirty="0">
                          <a:ln>
                            <a:noFill/>
                          </a:ln>
                          <a:solidFill>
                            <a:schemeClr val="accent5"/>
                          </a:solidFill>
                          <a:effectLst/>
                          <a:latin typeface="Gill Sans"/>
                        </a:rPr>
                        <a:t>If the adversary demands that the voter…</a:t>
                      </a:r>
                    </a:p>
                  </a:txBody>
                  <a:tcPr horzOverflow="overflow">
                    <a:lnL cap="flat">
                      <a:noFill/>
                    </a:lnL>
                    <a:lnR w="12700" cap="flat" cmpd="sng" algn="ctr">
                      <a:solidFill>
                        <a:schemeClr val="tx1"/>
                      </a:solidFill>
                      <a:prstDash val="solid"/>
                      <a:miter lim="800000"/>
                      <a:headEnd type="none" w="med" len="med"/>
                      <a:tailEnd type="none" w="med" len="med"/>
                    </a:lnR>
                    <a:lnT cap="flat">
                      <a:noFill/>
                    </a:lnT>
                    <a:lnB w="381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1" i="0" u="none" strike="noStrike" cap="none" normalizeH="0" baseline="0" dirty="0">
                          <a:ln>
                            <a:noFill/>
                          </a:ln>
                          <a:solidFill>
                            <a:schemeClr val="accent5"/>
                          </a:solidFill>
                          <a:effectLst/>
                          <a:latin typeface="Gill Sans"/>
                        </a:rPr>
                        <a:t>Then the voter…</a:t>
                      </a:r>
                    </a:p>
                  </a:txBody>
                  <a:tcPr horzOverflow="overflow">
                    <a:lnL w="12700" cap="flat" cmpd="sng" algn="ctr">
                      <a:solidFill>
                        <a:schemeClr val="tx1"/>
                      </a:solidFill>
                      <a:prstDash val="solid"/>
                      <a:miter lim="800000"/>
                      <a:headEnd type="none" w="med" len="med"/>
                      <a:tailEnd type="none" w="med" len="med"/>
                    </a:lnL>
                    <a:lnR cap="flat">
                      <a:noFill/>
                    </a:lnR>
                    <a:lnT cap="flat">
                      <a:noFill/>
                    </a:lnT>
                    <a:lnB w="381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Submits a particular</a:t>
                      </a:r>
                      <a:r>
                        <a:rPr kumimoji="0" lang="en-US" sz="2400" b="0" i="0" u="none" strike="noStrike" cap="none" normalizeH="0" baseline="0" dirty="0" smtClean="0">
                          <a:ln>
                            <a:noFill/>
                          </a:ln>
                          <a:solidFill>
                            <a:schemeClr val="accent5"/>
                          </a:solidFill>
                          <a:effectLst/>
                          <a:latin typeface="Gill Sans"/>
                        </a:rPr>
                        <a:t> (even random) vote</a:t>
                      </a:r>
                      <a:endParaRPr kumimoji="0" lang="en-US" sz="2400" b="0" i="0" u="none" strike="noStrike" cap="none" normalizeH="0" baseline="0" dirty="0">
                        <a:ln>
                          <a:noFill/>
                        </a:ln>
                        <a:solidFill>
                          <a:schemeClr val="accent5"/>
                        </a:solidFill>
                        <a:effectLst/>
                        <a:latin typeface="Gill Sans"/>
                      </a:endParaRPr>
                    </a:p>
                  </a:txBody>
                  <a:tcPr horzOverflow="overflow">
                    <a:lnL cap="flat">
                      <a:noFill/>
                    </a:lnL>
                    <a:lnR w="12700" cap="flat" cmpd="sng" algn="ctr">
                      <a:solidFill>
                        <a:schemeClr val="tx1"/>
                      </a:solidFill>
                      <a:prstDash val="solid"/>
                      <a:miter lim="800000"/>
                      <a:headEnd type="none" w="med" len="med"/>
                      <a:tailEnd type="none" w="med" len="med"/>
                    </a:lnR>
                    <a:lnT w="381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Does so with a fake credential.</a:t>
                      </a:r>
                    </a:p>
                  </a:txBody>
                  <a:tcPr horzOverflow="overflow">
                    <a:lnL w="12700" cap="flat" cmpd="sng" algn="ctr">
                      <a:solidFill>
                        <a:schemeClr val="tx1"/>
                      </a:solidFill>
                      <a:prstDash val="solid"/>
                      <a:miter lim="800000"/>
                      <a:headEnd type="none" w="med" len="med"/>
                      <a:tailEnd type="none" w="med" len="med"/>
                    </a:lnL>
                    <a:lnR cap="flat">
                      <a:noFill/>
                    </a:lnR>
                    <a:lnT w="381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Abstains</a:t>
                      </a:r>
                    </a:p>
                  </a:txBody>
                  <a:tcPr horzOverflow="overflow">
                    <a:lnL cap="flat">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Supplies a fake credential to the adversary and votes with a real one.</a:t>
                      </a:r>
                    </a:p>
                  </a:txBody>
                  <a:tcPr horzOverflow="overflow">
                    <a:lnL w="12700" cap="flat" cmpd="sng" algn="ctr">
                      <a:solidFill>
                        <a:schemeClr val="tx1"/>
                      </a:solidFill>
                      <a:prstDash val="solid"/>
                      <a:miter lim="800000"/>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Sells or surrenders a credential</a:t>
                      </a:r>
                    </a:p>
                  </a:txBody>
                  <a:tcPr horzOverflow="overflow">
                    <a:lnL cap="flat">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400" b="0" i="0" u="none" strike="noStrike" cap="none" normalizeH="0" baseline="0" dirty="0">
                          <a:ln>
                            <a:noFill/>
                          </a:ln>
                          <a:solidFill>
                            <a:schemeClr val="accent5"/>
                          </a:solidFill>
                          <a:effectLst/>
                          <a:latin typeface="Gill Sans"/>
                        </a:rPr>
                        <a:t>Supplies a fake credential.</a:t>
                      </a:r>
                    </a:p>
                  </a:txBody>
                  <a:tcPr horzOverflow="overflow">
                    <a:lnL w="12700" cap="flat" cmpd="sng" algn="ctr">
                      <a:solidFill>
                        <a:schemeClr val="tx1"/>
                      </a:solidFill>
                      <a:prstDash val="solid"/>
                      <a:miter lim="800000"/>
                      <a:headEnd type="none" w="med" len="med"/>
                      <a:tailEnd type="none" w="med" len="med"/>
                    </a:lnL>
                    <a:lnR cap="flat">
                      <a:noFill/>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tr>
            </a:tbl>
          </a:graphicData>
        </a:graphic>
      </p:graphicFrame>
      <p:sp>
        <p:nvSpPr>
          <p:cNvPr id="29" name="Slide Number Placeholder 5"/>
          <p:cNvSpPr>
            <a:spLocks noGrp="1"/>
          </p:cNvSpPr>
          <p:nvPr>
            <p:ph type="sldNum" sz="quarter" idx="12"/>
          </p:nvPr>
        </p:nvSpPr>
        <p:spPr/>
        <p:txBody>
          <a:bodyPr/>
          <a:lstStyle/>
          <a:p>
            <a:fld id="{C4DE2901-FFFC-0243-A0CA-30675C3F3723}" type="slidenum">
              <a:rPr lang="en-US"/>
              <a:pPr/>
              <a:t>18</a:t>
            </a:fld>
            <a:endParaRPr lang="en-US" dirty="0"/>
          </a:p>
        </p:txBody>
      </p:sp>
      <p:sp>
        <p:nvSpPr>
          <p:cNvPr id="6" name="TextBox 5"/>
          <p:cNvSpPr txBox="1"/>
          <p:nvPr/>
        </p:nvSpPr>
        <p:spPr>
          <a:xfrm>
            <a:off x="2041705" y="3429000"/>
            <a:ext cx="3967853" cy="461665"/>
          </a:xfrm>
          <a:prstGeom prst="rect">
            <a:avLst/>
          </a:prstGeom>
          <a:solidFill>
            <a:srgbClr val="003399"/>
          </a:solidFill>
          <a:ln>
            <a:solidFill>
              <a:schemeClr val="tx1"/>
            </a:solidFill>
          </a:ln>
        </p:spPr>
        <p:txBody>
          <a:bodyPr wrap="none" rtlCol="0">
            <a:spAutoFit/>
          </a:bodyPr>
          <a:lstStyle/>
          <a:p>
            <a:pPr algn="ctr"/>
            <a:r>
              <a:rPr lang="en-US" sz="2400" b="0" dirty="0" smtClean="0">
                <a:solidFill>
                  <a:schemeClr val="bg1"/>
                </a:solidFill>
                <a:latin typeface="Gill Sans"/>
                <a:cs typeface="Gill Sans"/>
              </a:rPr>
              <a:t>Defeats randomization attacks</a:t>
            </a:r>
          </a:p>
        </p:txBody>
      </p:sp>
      <p:sp>
        <p:nvSpPr>
          <p:cNvPr id="7" name="TextBox 6"/>
          <p:cNvSpPr txBox="1"/>
          <p:nvPr/>
        </p:nvSpPr>
        <p:spPr>
          <a:xfrm>
            <a:off x="1845819" y="4572000"/>
            <a:ext cx="4359637" cy="461665"/>
          </a:xfrm>
          <a:prstGeom prst="rect">
            <a:avLst/>
          </a:prstGeom>
          <a:solidFill>
            <a:srgbClr val="003399"/>
          </a:solidFill>
          <a:ln>
            <a:solidFill>
              <a:schemeClr val="tx1"/>
            </a:solidFill>
          </a:ln>
        </p:spPr>
        <p:txBody>
          <a:bodyPr wrap="none" rtlCol="0">
            <a:spAutoFit/>
          </a:bodyPr>
          <a:lstStyle/>
          <a:p>
            <a:pPr algn="ctr"/>
            <a:r>
              <a:rPr lang="en-US" sz="2400" b="0" dirty="0" smtClean="0">
                <a:solidFill>
                  <a:schemeClr val="bg1"/>
                </a:solidFill>
                <a:latin typeface="Gill Sans"/>
                <a:cs typeface="Gill Sans"/>
              </a:rPr>
              <a:t>Defeats forced abstention attacks</a:t>
            </a:r>
          </a:p>
        </p:txBody>
      </p:sp>
      <p:sp>
        <p:nvSpPr>
          <p:cNvPr id="8" name="TextBox 7"/>
          <p:cNvSpPr txBox="1"/>
          <p:nvPr/>
        </p:nvSpPr>
        <p:spPr>
          <a:xfrm>
            <a:off x="2304397" y="5715000"/>
            <a:ext cx="3442469" cy="461665"/>
          </a:xfrm>
          <a:prstGeom prst="rect">
            <a:avLst/>
          </a:prstGeom>
          <a:solidFill>
            <a:srgbClr val="003399"/>
          </a:solidFill>
          <a:ln>
            <a:solidFill>
              <a:schemeClr val="tx1"/>
            </a:solidFill>
          </a:ln>
        </p:spPr>
        <p:txBody>
          <a:bodyPr wrap="none" rtlCol="0">
            <a:spAutoFit/>
          </a:bodyPr>
          <a:lstStyle/>
          <a:p>
            <a:pPr algn="ctr"/>
            <a:r>
              <a:rPr lang="en-US" sz="2400" b="0" dirty="0" smtClean="0">
                <a:solidFill>
                  <a:schemeClr val="bg1"/>
                </a:solidFill>
                <a:latin typeface="Gill Sans"/>
                <a:cs typeface="Gill Sans"/>
              </a:rPr>
              <a:t>Defeats simulation attacks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BA34492-F191-9846-A798-A190C188DC3D}" type="slidenum">
              <a:rPr lang="en-US"/>
              <a:pPr/>
              <a:t>19</a:t>
            </a:fld>
            <a:endParaRPr lang="en-US"/>
          </a:p>
        </p:txBody>
      </p:sp>
      <p:sp>
        <p:nvSpPr>
          <p:cNvPr id="743426" name="Rectangle 2"/>
          <p:cNvSpPr>
            <a:spLocks noGrp="1" noChangeArrowheads="1"/>
          </p:cNvSpPr>
          <p:nvPr>
            <p:ph type="title"/>
          </p:nvPr>
        </p:nvSpPr>
        <p:spPr>
          <a:xfrm>
            <a:off x="457200" y="682625"/>
            <a:ext cx="8226425" cy="1069975"/>
          </a:xfrm>
        </p:spPr>
        <p:txBody>
          <a:bodyPr/>
          <a:lstStyle/>
          <a:p>
            <a:r>
              <a:rPr lang="en-US" dirty="0" smtClean="0"/>
              <a:t>Credentials</a:t>
            </a:r>
            <a:br>
              <a:rPr lang="en-US" dirty="0" smtClean="0"/>
            </a:br>
            <a:r>
              <a:rPr lang="en-US" sz="3000" dirty="0" smtClean="0"/>
              <a:t>Desired Properties</a:t>
            </a:r>
            <a:endParaRPr lang="en-US" sz="3000" dirty="0"/>
          </a:p>
        </p:txBody>
      </p:sp>
      <p:sp>
        <p:nvSpPr>
          <p:cNvPr id="743427" name="Rectangle 3"/>
          <p:cNvSpPr>
            <a:spLocks noGrp="1" noChangeArrowheads="1"/>
          </p:cNvSpPr>
          <p:nvPr>
            <p:ph type="body" idx="1"/>
          </p:nvPr>
        </p:nvSpPr>
        <p:spPr>
          <a:xfrm>
            <a:off x="457200" y="2057400"/>
            <a:ext cx="8226425" cy="3884613"/>
          </a:xfrm>
        </p:spPr>
        <p:txBody>
          <a:bodyPr/>
          <a:lstStyle/>
          <a:p>
            <a:pPr>
              <a:lnSpc>
                <a:spcPct val="80000"/>
              </a:lnSpc>
              <a:spcBef>
                <a:spcPts val="2160"/>
              </a:spcBef>
              <a:buFont typeface="Wingdings" charset="2"/>
              <a:buChar char="§"/>
            </a:pPr>
            <a:r>
              <a:rPr lang="en-US" sz="4000" dirty="0" smtClean="0"/>
              <a:t>Verifiable</a:t>
            </a:r>
          </a:p>
          <a:p>
            <a:pPr>
              <a:lnSpc>
                <a:spcPct val="80000"/>
              </a:lnSpc>
              <a:spcBef>
                <a:spcPts val="2160"/>
              </a:spcBef>
              <a:buFont typeface="Wingdings" charset="2"/>
              <a:buChar char="§"/>
            </a:pPr>
            <a:r>
              <a:rPr lang="en-US" sz="4000" dirty="0" smtClean="0"/>
              <a:t>Unsalable</a:t>
            </a:r>
          </a:p>
          <a:p>
            <a:pPr>
              <a:lnSpc>
                <a:spcPct val="80000"/>
              </a:lnSpc>
              <a:spcBef>
                <a:spcPts val="2160"/>
              </a:spcBef>
              <a:buFont typeface="Wingdings" charset="2"/>
              <a:buChar char="§"/>
            </a:pPr>
            <a:r>
              <a:rPr lang="en-US" sz="4000" dirty="0" err="1" smtClean="0"/>
              <a:t>Unforgeable</a:t>
            </a:r>
            <a:endParaRPr lang="en-US" sz="4000" dirty="0" smtClean="0"/>
          </a:p>
          <a:p>
            <a:pPr>
              <a:lnSpc>
                <a:spcPct val="80000"/>
              </a:lnSpc>
              <a:spcBef>
                <a:spcPts val="2160"/>
              </a:spcBef>
              <a:buFont typeface="Wingdings" charset="2"/>
              <a:buChar char="§"/>
            </a:pPr>
            <a:r>
              <a:rPr lang="en-US" sz="4000" dirty="0" smtClean="0"/>
              <a:t>Anonymous</a:t>
            </a:r>
            <a:endParaRPr lang="en-US"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208F286-536B-9241-9A77-C1891250CEB8}" type="slidenum">
              <a:rPr lang="en-US" smtClean="0"/>
              <a:pPr/>
              <a:t>2</a:t>
            </a:fld>
            <a:endParaRPr lang="en-US"/>
          </a:p>
        </p:txBody>
      </p:sp>
      <p:pic>
        <p:nvPicPr>
          <p:cNvPr id="3" name="Picture 2"/>
          <p:cNvPicPr>
            <a:picLocks noChangeAspect="1"/>
          </p:cNvPicPr>
          <p:nvPr/>
        </p:nvPicPr>
        <p:blipFill>
          <a:blip r:embed="rId3"/>
          <a:stretch>
            <a:fillRect/>
          </a:stretch>
        </p:blipFill>
        <p:spPr>
          <a:xfrm>
            <a:off x="2952750" y="793750"/>
            <a:ext cx="3238500" cy="52705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solidFill>
            <a:srgbClr val="FFCC66"/>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solidFill>
            <a:srgbClr val="66FFCC"/>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20</a:t>
            </a:fld>
            <a:endParaRPr lang="en-US" dirty="0"/>
          </a:p>
        </p:txBody>
      </p:sp>
      <p:sp>
        <p:nvSpPr>
          <p:cNvPr id="536580" name="Rectangle 4"/>
          <p:cNvSpPr>
            <a:spLocks noGrp="1" noChangeArrowheads="1"/>
          </p:cNvSpPr>
          <p:nvPr>
            <p:ph type="title"/>
          </p:nvPr>
        </p:nvSpPr>
        <p:spPr/>
        <p:txBody>
          <a:bodyPr/>
          <a:lstStyle/>
          <a:p>
            <a:r>
              <a:rPr lang="en-US" dirty="0" smtClean="0"/>
              <a:t>JCJ Scheme</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1219200" y="3581400"/>
            <a:ext cx="1159292" cy="400110"/>
          </a:xfrm>
          <a:prstGeom prst="rect">
            <a:avLst/>
          </a:prstGeom>
          <a:noFill/>
        </p:spPr>
        <p:txBody>
          <a:bodyPr wrap="none" rtlCol="0">
            <a:spAutoFit/>
          </a:bodyPr>
          <a:lstStyle/>
          <a:p>
            <a:r>
              <a:rPr lang="en-US" sz="2000" b="0" dirty="0" smtClean="0">
                <a:latin typeface="+mj-lt"/>
                <a:cs typeface="Gill Sans"/>
              </a:rPr>
              <a:t>Registrar</a:t>
            </a:r>
          </a:p>
        </p:txBody>
      </p:sp>
      <p:sp>
        <p:nvSpPr>
          <p:cNvPr id="64" name="TextBox 63"/>
          <p:cNvSpPr txBox="1"/>
          <p:nvPr/>
        </p:nvSpPr>
        <p:spPr>
          <a:xfrm>
            <a:off x="6934200" y="3581400"/>
            <a:ext cx="851515" cy="400110"/>
          </a:xfrm>
          <a:prstGeom prst="rect">
            <a:avLst/>
          </a:prstGeom>
          <a:noFill/>
        </p:spPr>
        <p:txBody>
          <a:bodyPr wrap="none" rtlCol="0">
            <a:spAutoFit/>
          </a:bodyPr>
          <a:lstStyle/>
          <a:p>
            <a:r>
              <a:rPr lang="en-US" sz="2000" b="0" dirty="0" err="1" smtClean="0">
                <a:latin typeface="+mj-lt"/>
                <a:cs typeface="Gill Sans"/>
              </a:rPr>
              <a:t>Tallier</a:t>
            </a:r>
            <a:endParaRPr lang="en-US" sz="2000" b="0" dirty="0" smtClean="0">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solidFill>
            <a:srgbClr val="FFCC66"/>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solidFill>
            <a:srgbClr val="66FFCC"/>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21</a:t>
            </a:fld>
            <a:endParaRPr lang="en-US" dirty="0"/>
          </a:p>
        </p:txBody>
      </p:sp>
      <p:sp>
        <p:nvSpPr>
          <p:cNvPr id="536580" name="Rectangle 4"/>
          <p:cNvSpPr>
            <a:spLocks noGrp="1" noChangeArrowheads="1"/>
          </p:cNvSpPr>
          <p:nvPr>
            <p:ph type="title"/>
          </p:nvPr>
        </p:nvSpPr>
        <p:spPr/>
        <p:txBody>
          <a:bodyPr/>
          <a:lstStyle/>
          <a:p>
            <a:r>
              <a:rPr lang="en-US" dirty="0" smtClean="0"/>
              <a:t>JCJ Scheme</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1</a:t>
            </a:r>
            <a:endParaRPr lang="en-US" sz="2000" b="0" dirty="0">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2</a:t>
            </a:r>
            <a:endParaRPr lang="en-US" sz="2000" b="0" dirty="0">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3</a:t>
            </a:r>
            <a:endParaRPr lang="en-US" sz="2000" b="0" baseline="-25000" dirty="0">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1</a:t>
            </a:r>
            <a:endParaRPr lang="en-US" sz="2000" b="0" dirty="0">
              <a:latin typeface="Maiandra GD" charset="0"/>
            </a:endParaRPr>
          </a:p>
        </p:txBody>
      </p:sp>
      <p:sp>
        <p:nvSpPr>
          <p:cNvPr id="40" name="Rectangle 7"/>
          <p:cNvSpPr>
            <a:spLocks noChangeArrowheads="1"/>
          </p:cNvSpPr>
          <p:nvPr/>
        </p:nvSpPr>
        <p:spPr bwMode="auto">
          <a:xfrm>
            <a:off x="6858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2</a:t>
            </a:r>
            <a:endParaRPr lang="en-US" sz="2000" b="0" dirty="0">
              <a:latin typeface="Maiandra GD" charset="0"/>
            </a:endParaRPr>
          </a:p>
        </p:txBody>
      </p:sp>
      <p:sp>
        <p:nvSpPr>
          <p:cNvPr id="41" name="Rectangle 9"/>
          <p:cNvSpPr>
            <a:spLocks noChangeArrowheads="1"/>
          </p:cNvSpPr>
          <p:nvPr/>
        </p:nvSpPr>
        <p:spPr bwMode="auto">
          <a:xfrm>
            <a:off x="685800" y="44196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3</a:t>
            </a:r>
            <a:endParaRPr lang="en-US" sz="2000" b="0" baseline="-25000" dirty="0">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latin typeface="+mj-lt"/>
                <a:cs typeface="Gill Sans"/>
              </a:rPr>
              <a:t>Tallier</a:t>
            </a:r>
            <a:endParaRPr lang="en-US" sz="2000" b="0" dirty="0" smtClean="0">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0</a:t>
            </a:r>
            <a:endParaRPr lang="en-US" dirty="0"/>
          </a:p>
        </p:txBody>
      </p:sp>
      <p:sp>
        <p:nvSpPr>
          <p:cNvPr id="4" name="Content Placeholder 3"/>
          <p:cNvSpPr>
            <a:spLocks noGrp="1"/>
          </p:cNvSpPr>
          <p:nvPr>
            <p:ph idx="1"/>
          </p:nvPr>
        </p:nvSpPr>
        <p:spPr/>
        <p:txBody>
          <a:bodyPr/>
          <a:lstStyle/>
          <a:p>
            <a:pPr algn="ctr">
              <a:buNone/>
            </a:pPr>
            <a:endParaRPr lang="en-US" dirty="0" smtClean="0"/>
          </a:p>
          <a:p>
            <a:pPr algn="ctr">
              <a:buNone/>
            </a:pPr>
            <a:r>
              <a:rPr lang="en-US" dirty="0" smtClean="0"/>
              <a:t>At least one of each type of authority is honest</a:t>
            </a:r>
          </a:p>
          <a:p>
            <a:pPr algn="ctr">
              <a:buNone/>
            </a:pPr>
            <a:endParaRPr lang="en-US" dirty="0" smtClean="0"/>
          </a:p>
          <a:p>
            <a:pPr algn="ctr">
              <a:buNone/>
            </a:pPr>
            <a:r>
              <a:rPr lang="en-US" sz="3000" dirty="0" smtClean="0"/>
              <a:t>(Needed for CR, not for verifiability)</a:t>
            </a:r>
            <a:endParaRPr lang="en-US" sz="30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JCJ</a:t>
            </a:r>
            <a:endParaRPr lang="en-US" dirty="0"/>
          </a:p>
        </p:txBody>
      </p:sp>
      <p:sp>
        <p:nvSpPr>
          <p:cNvPr id="3" name="Content Placeholder 2"/>
          <p:cNvSpPr>
            <a:spLocks noGrp="1"/>
          </p:cNvSpPr>
          <p:nvPr>
            <p:ph idx="1"/>
          </p:nvPr>
        </p:nvSpPr>
        <p:spPr>
          <a:xfrm>
            <a:off x="457200" y="1981200"/>
            <a:ext cx="8226425" cy="3960813"/>
          </a:xfrm>
        </p:spPr>
        <p:txBody>
          <a:bodyPr/>
          <a:lstStyle/>
          <a:p>
            <a:pPr>
              <a:buNone/>
            </a:pPr>
            <a:r>
              <a:rPr lang="en-US" dirty="0" smtClean="0"/>
              <a:t>Phases:</a:t>
            </a:r>
          </a:p>
          <a:p>
            <a:pPr>
              <a:buFont typeface="Wingdings" charset="2"/>
              <a:buChar char="§"/>
            </a:pPr>
            <a:r>
              <a:rPr lang="en-US" dirty="0" smtClean="0"/>
              <a:t>Setup</a:t>
            </a:r>
          </a:p>
          <a:p>
            <a:pPr>
              <a:buFont typeface="Wingdings" charset="2"/>
              <a:buChar char="§"/>
            </a:pPr>
            <a:r>
              <a:rPr lang="en-US" dirty="0" smtClean="0"/>
              <a:t>Registration</a:t>
            </a:r>
          </a:p>
          <a:p>
            <a:pPr>
              <a:buFont typeface="Wingdings" charset="2"/>
              <a:buChar char="§"/>
            </a:pPr>
            <a:r>
              <a:rPr lang="en-US" dirty="0" smtClean="0"/>
              <a:t>Vote submission</a:t>
            </a:r>
          </a:p>
          <a:p>
            <a:pPr>
              <a:buFont typeface="Wingdings" charset="2"/>
              <a:buChar char="§"/>
            </a:pPr>
            <a:r>
              <a:rPr lang="en-US" dirty="0" smtClean="0"/>
              <a:t>Tabulation</a:t>
            </a:r>
          </a:p>
          <a:p>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solidFill>
            <a:srgbClr val="FFCC66"/>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accent6"/>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24</a:t>
            </a:fld>
            <a:endParaRPr lang="en-US" dirty="0"/>
          </a:p>
        </p:txBody>
      </p:sp>
      <p:sp>
        <p:nvSpPr>
          <p:cNvPr id="536580" name="Rectangle 4"/>
          <p:cNvSpPr>
            <a:spLocks noGrp="1" noChangeArrowheads="1"/>
          </p:cNvSpPr>
          <p:nvPr>
            <p:ph type="title"/>
          </p:nvPr>
        </p:nvSpPr>
        <p:spPr/>
        <p:txBody>
          <a:bodyPr/>
          <a:lstStyle/>
          <a:p>
            <a:r>
              <a:rPr lang="en-US" dirty="0" smtClean="0"/>
              <a:t>Setup</a:t>
            </a:r>
            <a:endParaRPr lang="en-US" sz="2800" dirty="0"/>
          </a:p>
        </p:txBody>
      </p:sp>
      <p:sp>
        <p:nvSpPr>
          <p:cNvPr id="536582" name="Rectangle 6"/>
          <p:cNvSpPr>
            <a:spLocks noChangeArrowheads="1"/>
          </p:cNvSpPr>
          <p:nvPr/>
        </p:nvSpPr>
        <p:spPr bwMode="auto">
          <a:xfrm>
            <a:off x="3886200" y="5562600"/>
            <a:ext cx="1331913" cy="584200"/>
          </a:xfrm>
          <a:prstGeom prst="rect">
            <a:avLst/>
          </a:prstGeom>
          <a:noFill/>
          <a:ln w="15875">
            <a:solidFill>
              <a:srgbClr val="8AB9B9"/>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Voter</a:t>
            </a:r>
            <a:endParaRPr lang="en-US" sz="2000" b="0" dirty="0">
              <a:solidFill>
                <a:schemeClr val="accent6"/>
              </a:solidFill>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1</a:t>
            </a:r>
            <a:endParaRPr lang="en-US" sz="2000" b="0" dirty="0">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2</a:t>
            </a:r>
            <a:endParaRPr lang="en-US" sz="2000" b="0" dirty="0">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3</a:t>
            </a:r>
            <a:endParaRPr lang="en-US" sz="2000" b="0" baseline="-25000" dirty="0">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R</a:t>
            </a:r>
            <a:r>
              <a:rPr lang="en-US" sz="2000" b="0" baseline="-25000" dirty="0" smtClean="0">
                <a:solidFill>
                  <a:schemeClr val="accent6"/>
                </a:solidFill>
                <a:latin typeface="Maiandra GD" charset="0"/>
              </a:rPr>
              <a:t>1</a:t>
            </a:r>
            <a:endParaRPr lang="en-US" sz="2000" b="0" dirty="0">
              <a:solidFill>
                <a:schemeClr val="accent6"/>
              </a:solidFill>
              <a:latin typeface="Maiandra GD" charset="0"/>
            </a:endParaRPr>
          </a:p>
        </p:txBody>
      </p:sp>
      <p:sp>
        <p:nvSpPr>
          <p:cNvPr id="40" name="Rectangle 7"/>
          <p:cNvSpPr>
            <a:spLocks noChangeArrowheads="1"/>
          </p:cNvSpPr>
          <p:nvPr/>
        </p:nvSpPr>
        <p:spPr bwMode="auto">
          <a:xfrm>
            <a:off x="6858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R</a:t>
            </a:r>
            <a:r>
              <a:rPr lang="en-US" sz="2000" b="0" baseline="-25000" dirty="0" smtClean="0">
                <a:solidFill>
                  <a:schemeClr val="accent6"/>
                </a:solidFill>
                <a:latin typeface="Maiandra GD" charset="0"/>
              </a:rPr>
              <a:t>2</a:t>
            </a:r>
            <a:endParaRPr lang="en-US" sz="2000" b="0" dirty="0">
              <a:solidFill>
                <a:schemeClr val="accent6"/>
              </a:solidFill>
              <a:latin typeface="Maiandra GD" charset="0"/>
            </a:endParaRPr>
          </a:p>
        </p:txBody>
      </p:sp>
      <p:sp>
        <p:nvSpPr>
          <p:cNvPr id="41" name="Rectangle 9"/>
          <p:cNvSpPr>
            <a:spLocks noChangeArrowheads="1"/>
          </p:cNvSpPr>
          <p:nvPr/>
        </p:nvSpPr>
        <p:spPr bwMode="auto">
          <a:xfrm>
            <a:off x="685800" y="44196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R</a:t>
            </a:r>
            <a:r>
              <a:rPr lang="en-US" sz="2000" b="0" baseline="-25000" dirty="0" smtClean="0">
                <a:solidFill>
                  <a:schemeClr val="accent6"/>
                </a:solidFill>
                <a:latin typeface="Maiandra GD" charset="0"/>
              </a:rPr>
              <a:t>3</a:t>
            </a:r>
            <a:endParaRPr lang="en-US" sz="2000" b="0" baseline="-25000" dirty="0">
              <a:solidFill>
                <a:schemeClr val="accent6"/>
              </a:solidFill>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rgbClr val="8AB9B9"/>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a:ln>
            <a:noFill/>
          </a:ln>
        </p:spPr>
        <p:txBody>
          <a:bodyPr wrap="none" rtlCol="0">
            <a:spAutoFit/>
          </a:bodyPr>
          <a:lstStyle/>
          <a:p>
            <a:r>
              <a:rPr lang="en-US" sz="2000" b="0" dirty="0" smtClean="0">
                <a:solidFill>
                  <a:schemeClr val="accent6"/>
                </a:solidFill>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latin typeface="+mj-lt"/>
                <a:cs typeface="Gill Sans"/>
              </a:rPr>
              <a:t>Tallier</a:t>
            </a:r>
            <a:endParaRPr lang="en-US" sz="2000" b="0" dirty="0" smtClean="0">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Setup</a:t>
            </a:r>
            <a:endParaRPr lang="en-US" dirty="0"/>
          </a:p>
        </p:txBody>
      </p:sp>
      <p:sp>
        <p:nvSpPr>
          <p:cNvPr id="6" name="Content Placeholder 5"/>
          <p:cNvSpPr>
            <a:spLocks noGrp="1"/>
          </p:cNvSpPr>
          <p:nvPr>
            <p:ph idx="1"/>
          </p:nvPr>
        </p:nvSpPr>
        <p:spPr/>
        <p:txBody>
          <a:bodyPr/>
          <a:lstStyle/>
          <a:p>
            <a:pPr marL="742950" indent="-742950">
              <a:buClr>
                <a:srgbClr val="408000"/>
              </a:buClr>
              <a:buFont typeface="+mj-lt"/>
              <a:buAutoNum type="arabicPeriod"/>
            </a:pPr>
            <a:r>
              <a:rPr lang="en-US" sz="3800" dirty="0" smtClean="0">
                <a:solidFill>
                  <a:srgbClr val="408000"/>
                </a:solidFill>
              </a:rPr>
              <a:t>Agree on El </a:t>
            </a:r>
            <a:r>
              <a:rPr lang="en-US" sz="3800" dirty="0" err="1" smtClean="0">
                <a:solidFill>
                  <a:srgbClr val="408000"/>
                </a:solidFill>
              </a:rPr>
              <a:t>Gamal</a:t>
            </a:r>
            <a:r>
              <a:rPr lang="en-US" sz="3800" dirty="0" smtClean="0">
                <a:solidFill>
                  <a:srgbClr val="408000"/>
                </a:solidFill>
              </a:rPr>
              <a:t> group </a:t>
            </a:r>
            <a:r>
              <a:rPr lang="en-US" sz="3800" dirty="0" smtClean="0">
                <a:solidFill>
                  <a:srgbClr val="408000"/>
                </a:solidFill>
                <a:latin typeface="Monotype Corsiva"/>
                <a:cs typeface="Monotype Corsiva"/>
              </a:rPr>
              <a:t>G</a:t>
            </a:r>
          </a:p>
          <a:p>
            <a:pPr marL="742950" indent="-742950">
              <a:buClr>
                <a:srgbClr val="408000"/>
              </a:buClr>
              <a:buFont typeface="+mj-lt"/>
              <a:buAutoNum type="arabicPeriod"/>
            </a:pPr>
            <a:r>
              <a:rPr lang="en-US" sz="3800" dirty="0" smtClean="0">
                <a:solidFill>
                  <a:srgbClr val="408000"/>
                </a:solidFill>
              </a:rPr>
              <a:t>Generate </a:t>
            </a:r>
            <a:r>
              <a:rPr lang="en-US" sz="3800" dirty="0" err="1" smtClean="0">
                <a:solidFill>
                  <a:srgbClr val="408000"/>
                </a:solidFill>
              </a:rPr>
              <a:t>Tallier’s</a:t>
            </a:r>
            <a:r>
              <a:rPr lang="en-US" sz="3800" dirty="0" smtClean="0">
                <a:solidFill>
                  <a:srgbClr val="408000"/>
                </a:solidFill>
              </a:rPr>
              <a:t> public encryption key K</a:t>
            </a:r>
            <a:r>
              <a:rPr lang="en-US" sz="3800" baseline="-25000" dirty="0" smtClean="0">
                <a:solidFill>
                  <a:srgbClr val="408000"/>
                </a:solidFill>
              </a:rPr>
              <a:t>T</a:t>
            </a:r>
            <a:r>
              <a:rPr lang="en-US" sz="3800" dirty="0" smtClean="0">
                <a:solidFill>
                  <a:srgbClr val="408000"/>
                </a:solidFill>
              </a:rPr>
              <a:t>, distribute private key </a:t>
            </a:r>
            <a:r>
              <a:rPr lang="en-US" sz="3800" dirty="0" err="1" smtClean="0">
                <a:solidFill>
                  <a:srgbClr val="408000"/>
                </a:solidFill>
              </a:rPr>
              <a:t>k</a:t>
            </a:r>
            <a:r>
              <a:rPr lang="en-US" sz="3800" baseline="-25000" dirty="0" err="1" smtClean="0">
                <a:solidFill>
                  <a:srgbClr val="408000"/>
                </a:solidFill>
              </a:rPr>
              <a:t>T</a:t>
            </a:r>
            <a:r>
              <a:rPr lang="en-US" sz="3800" dirty="0" smtClean="0">
                <a:solidFill>
                  <a:srgbClr val="408000"/>
                </a:solidFill>
              </a:rPr>
              <a:t> </a:t>
            </a:r>
          </a:p>
          <a:p>
            <a:pPr marL="742950" indent="-742950">
              <a:buClr>
                <a:srgbClr val="408000"/>
              </a:buClr>
              <a:buFont typeface="+mj-lt"/>
              <a:buAutoNum type="arabicPeriod"/>
            </a:pPr>
            <a:r>
              <a:rPr lang="en-US" sz="3800" dirty="0" smtClean="0">
                <a:solidFill>
                  <a:srgbClr val="408000"/>
                </a:solidFill>
              </a:rPr>
              <a:t>Post K</a:t>
            </a:r>
            <a:r>
              <a:rPr lang="en-US" sz="3800" baseline="-25000" dirty="0" smtClean="0">
                <a:solidFill>
                  <a:srgbClr val="408000"/>
                </a:solidFill>
              </a:rPr>
              <a:t>T</a:t>
            </a:r>
            <a:r>
              <a:rPr lang="en-US" sz="3800" dirty="0" smtClean="0">
                <a:solidFill>
                  <a:srgbClr val="408000"/>
                </a:solidFill>
              </a:rPr>
              <a:t> on BB</a:t>
            </a:r>
          </a:p>
        </p:txBody>
      </p:sp>
      <p:sp>
        <p:nvSpPr>
          <p:cNvPr id="3" name="Slide Number Placeholder 2"/>
          <p:cNvSpPr>
            <a:spLocks noGrp="1"/>
          </p:cNvSpPr>
          <p:nvPr>
            <p:ph type="sldNum" sz="quarter" idx="12"/>
          </p:nvPr>
        </p:nvSpPr>
        <p:spPr/>
        <p:txBody>
          <a:bodyPr/>
          <a:lstStyle/>
          <a:p>
            <a:fld id="{22B9F9C0-0942-904A-B195-08B1C90EB47C}"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a:t>
            </a:r>
            <a:r>
              <a:rPr lang="en-US" dirty="0" smtClean="0">
                <a:latin typeface="Arial"/>
                <a:cs typeface="Arial"/>
              </a:rPr>
              <a:t>1</a:t>
            </a:r>
            <a:endParaRPr lang="en-US" dirty="0">
              <a:latin typeface="Arial"/>
              <a:cs typeface="Arial"/>
            </a:endParaRPr>
          </a:p>
        </p:txBody>
      </p:sp>
      <p:sp>
        <p:nvSpPr>
          <p:cNvPr id="3" name="Content Placeholder 2"/>
          <p:cNvSpPr>
            <a:spLocks noGrp="1"/>
          </p:cNvSpPr>
          <p:nvPr>
            <p:ph idx="1"/>
          </p:nvPr>
        </p:nvSpPr>
        <p:spPr>
          <a:xfrm>
            <a:off x="457200" y="2286000"/>
            <a:ext cx="8226425" cy="3656013"/>
          </a:xfrm>
        </p:spPr>
        <p:txBody>
          <a:bodyPr/>
          <a:lstStyle/>
          <a:p>
            <a:pPr algn="ctr">
              <a:buNone/>
            </a:pPr>
            <a:r>
              <a:rPr lang="en-US" dirty="0" smtClean="0"/>
              <a:t>DDH</a:t>
            </a:r>
          </a:p>
          <a:p>
            <a:pPr algn="ctr">
              <a:buNone/>
            </a:pPr>
            <a:endParaRPr lang="en-US" dirty="0" smtClean="0"/>
          </a:p>
          <a:p>
            <a:pPr algn="ctr">
              <a:buNone/>
            </a:pPr>
            <a:r>
              <a:rPr lang="en-US" dirty="0" smtClean="0"/>
              <a:t>(also RSA, random oracle)</a:t>
            </a:r>
          </a:p>
        </p:txBody>
      </p:sp>
      <p:sp>
        <p:nvSpPr>
          <p:cNvPr id="4" name="Slide Number Placeholder 3"/>
          <p:cNvSpPr>
            <a:spLocks noGrp="1"/>
          </p:cNvSpPr>
          <p:nvPr>
            <p:ph type="sldNum" sz="quarter" idx="12"/>
          </p:nvPr>
        </p:nvSpPr>
        <p:spPr/>
        <p:txBody>
          <a:bodyPr/>
          <a:lstStyle/>
          <a:p>
            <a:fld id="{E557A6EC-3A6E-6F49-8B32-628A7287655B}" type="slidenum">
              <a:rPr lang="en-US" smtClean="0"/>
              <a:pPr/>
              <a:t>26</a:t>
            </a:fld>
            <a:endParaRPr lang="en-US"/>
          </a:p>
        </p:txBody>
      </p:sp>
      <p:sp>
        <p:nvSpPr>
          <p:cNvPr id="5" name="TextBox 4"/>
          <p:cNvSpPr txBox="1"/>
          <p:nvPr/>
        </p:nvSpPr>
        <p:spPr>
          <a:xfrm>
            <a:off x="7643591" y="4050268"/>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solidFill>
            <a:srgbClr val="66FFCC"/>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27</a:t>
            </a:fld>
            <a:endParaRPr lang="en-US" dirty="0"/>
          </a:p>
        </p:txBody>
      </p:sp>
      <p:sp>
        <p:nvSpPr>
          <p:cNvPr id="536580" name="Rectangle 4"/>
          <p:cNvSpPr>
            <a:spLocks noGrp="1" noChangeArrowheads="1"/>
          </p:cNvSpPr>
          <p:nvPr>
            <p:ph type="title"/>
          </p:nvPr>
        </p:nvSpPr>
        <p:spPr/>
        <p:txBody>
          <a:bodyPr/>
          <a:lstStyle/>
          <a:p>
            <a:r>
              <a:rPr lang="en-US" dirty="0" smtClean="0"/>
              <a:t>Registration</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T</a:t>
            </a:r>
            <a:r>
              <a:rPr lang="en-US" sz="2000" b="0" baseline="-25000" dirty="0" smtClean="0">
                <a:solidFill>
                  <a:schemeClr val="accent6"/>
                </a:solidFill>
                <a:latin typeface="Maiandra GD" charset="0"/>
              </a:rPr>
              <a:t>1</a:t>
            </a:r>
            <a:endParaRPr lang="en-US" sz="2000" b="0" dirty="0">
              <a:solidFill>
                <a:schemeClr val="accent6"/>
              </a:solidFill>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T</a:t>
            </a:r>
            <a:r>
              <a:rPr lang="en-US" sz="2000" b="0" baseline="-25000" dirty="0" smtClean="0">
                <a:solidFill>
                  <a:schemeClr val="accent6"/>
                </a:solidFill>
                <a:latin typeface="Maiandra GD" charset="0"/>
              </a:rPr>
              <a:t>2</a:t>
            </a:r>
            <a:endParaRPr lang="en-US" sz="2000" b="0" dirty="0">
              <a:solidFill>
                <a:schemeClr val="accent6"/>
              </a:solidFill>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1</a:t>
            </a:r>
            <a:endParaRPr lang="en-US" sz="2000" b="0" dirty="0">
              <a:latin typeface="Maiandra GD" charset="0"/>
            </a:endParaRPr>
          </a:p>
        </p:txBody>
      </p:sp>
      <p:sp>
        <p:nvSpPr>
          <p:cNvPr id="40" name="Rectangle 7"/>
          <p:cNvSpPr>
            <a:spLocks noChangeArrowheads="1"/>
          </p:cNvSpPr>
          <p:nvPr/>
        </p:nvSpPr>
        <p:spPr bwMode="auto">
          <a:xfrm>
            <a:off x="6858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2</a:t>
            </a:r>
            <a:endParaRPr lang="en-US" sz="2000" b="0" dirty="0">
              <a:latin typeface="Maiandra GD" charset="0"/>
            </a:endParaRPr>
          </a:p>
        </p:txBody>
      </p:sp>
      <p:sp>
        <p:nvSpPr>
          <p:cNvPr id="41" name="Rectangle 9"/>
          <p:cNvSpPr>
            <a:spLocks noChangeArrowheads="1"/>
          </p:cNvSpPr>
          <p:nvPr/>
        </p:nvSpPr>
        <p:spPr bwMode="auto">
          <a:xfrm>
            <a:off x="685800" y="44196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3</a:t>
            </a:r>
            <a:endParaRPr lang="en-US" sz="2000" b="0" baseline="-25000" dirty="0">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rgbClr val="8AB9B9"/>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solidFill>
                  <a:schemeClr val="accent6"/>
                </a:solidFill>
                <a:latin typeface="+mj-lt"/>
                <a:cs typeface="Gill Sans"/>
              </a:rPr>
              <a:t>Tallier</a:t>
            </a:r>
            <a:endParaRPr lang="en-US" sz="2000" b="0" dirty="0" smtClean="0">
              <a:solidFill>
                <a:schemeClr val="accent6"/>
              </a:solidFill>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Registration</a:t>
            </a:r>
            <a:endParaRPr lang="en-US" dirty="0"/>
          </a:p>
        </p:txBody>
      </p:sp>
      <p:sp>
        <p:nvSpPr>
          <p:cNvPr id="5" name="Content Placeholder 4"/>
          <p:cNvSpPr>
            <a:spLocks noGrp="1"/>
          </p:cNvSpPr>
          <p:nvPr>
            <p:ph idx="1"/>
          </p:nvPr>
        </p:nvSpPr>
        <p:spPr>
          <a:xfrm>
            <a:off x="457200" y="2057400"/>
            <a:ext cx="8226425" cy="3124200"/>
          </a:xfrm>
        </p:spPr>
        <p:txBody>
          <a:bodyPr/>
          <a:lstStyle/>
          <a:p>
            <a:pPr marL="742950" indent="-742950">
              <a:buClr>
                <a:srgbClr val="408000"/>
              </a:buClr>
              <a:buFont typeface="+mj-lt"/>
              <a:buAutoNum type="arabicPeriod"/>
            </a:pPr>
            <a:r>
              <a:rPr lang="en-US" sz="4000" dirty="0" smtClean="0">
                <a:solidFill>
                  <a:srgbClr val="408000"/>
                </a:solidFill>
              </a:rPr>
              <a:t>Registrar:  authenticate V</a:t>
            </a:r>
          </a:p>
          <a:p>
            <a:pPr marL="742950" indent="-742950">
              <a:buClr>
                <a:srgbClr val="408000"/>
              </a:buClr>
              <a:buFont typeface="+mj-lt"/>
              <a:buAutoNum type="arabicPeriod"/>
            </a:pPr>
            <a:r>
              <a:rPr lang="en-US" sz="4000" dirty="0" smtClean="0">
                <a:solidFill>
                  <a:srgbClr val="408000"/>
                </a:solidFill>
              </a:rPr>
              <a:t>Registrar:  </a:t>
            </a:r>
            <a:r>
              <a:rPr lang="en-US" sz="4000" dirty="0" err="1" smtClean="0">
                <a:solidFill>
                  <a:srgbClr val="408000"/>
                </a:solidFill>
              </a:rPr>
              <a:t>s</a:t>
            </a:r>
            <a:r>
              <a:rPr lang="en-US" sz="4000" dirty="0" smtClean="0">
                <a:solidFill>
                  <a:srgbClr val="408000"/>
                </a:solidFill>
              </a:rPr>
              <a:t> ← </a:t>
            </a:r>
            <a:r>
              <a:rPr lang="en-US" sz="4000" dirty="0" smtClean="0">
                <a:solidFill>
                  <a:srgbClr val="408000"/>
                </a:solidFill>
                <a:latin typeface="Monotype Corsiva"/>
                <a:cs typeface="Monotype Corsiva"/>
              </a:rPr>
              <a:t>G</a:t>
            </a:r>
          </a:p>
          <a:p>
            <a:pPr marL="742950" indent="-742950">
              <a:buClr>
                <a:srgbClr val="408000"/>
              </a:buClr>
              <a:buFont typeface="+mj-lt"/>
              <a:buAutoNum type="arabicPeriod"/>
            </a:pPr>
            <a:r>
              <a:rPr lang="en-US" sz="4000" dirty="0" smtClean="0">
                <a:solidFill>
                  <a:srgbClr val="408000"/>
                </a:solidFill>
              </a:rPr>
              <a:t>Registrar → BB:  </a:t>
            </a:r>
            <a:r>
              <a:rPr lang="en-US" sz="4000" dirty="0" err="1" smtClean="0">
                <a:solidFill>
                  <a:srgbClr val="408000"/>
                </a:solidFill>
              </a:rPr>
              <a:t>enc(s</a:t>
            </a:r>
            <a:r>
              <a:rPr lang="en-US" sz="4000" dirty="0" smtClean="0">
                <a:solidFill>
                  <a:srgbClr val="408000"/>
                </a:solidFill>
              </a:rPr>
              <a:t>; K</a:t>
            </a:r>
            <a:r>
              <a:rPr lang="en-US" sz="4000" baseline="-25000" dirty="0" smtClean="0">
                <a:solidFill>
                  <a:srgbClr val="408000"/>
                </a:solidFill>
              </a:rPr>
              <a:t>T</a:t>
            </a:r>
            <a:r>
              <a:rPr lang="en-US" sz="4000" dirty="0" smtClean="0">
                <a:solidFill>
                  <a:srgbClr val="408000"/>
                </a:solidFill>
              </a:rPr>
              <a:t>)</a:t>
            </a:r>
          </a:p>
          <a:p>
            <a:pPr marL="742950" indent="-742950">
              <a:buClr>
                <a:srgbClr val="408000"/>
              </a:buClr>
              <a:buFont typeface="+mj-lt"/>
              <a:buAutoNum type="arabicPeriod"/>
            </a:pPr>
            <a:r>
              <a:rPr lang="en-US" sz="4000" dirty="0" smtClean="0">
                <a:solidFill>
                  <a:srgbClr val="408000"/>
                </a:solidFill>
              </a:rPr>
              <a:t>Registrar → V [</a:t>
            </a:r>
            <a:r>
              <a:rPr lang="en-US" sz="4000" dirty="0" err="1" smtClean="0">
                <a:solidFill>
                  <a:srgbClr val="408000"/>
                </a:solidFill>
              </a:rPr>
              <a:t>untap</a:t>
            </a:r>
            <a:r>
              <a:rPr lang="en-US" sz="4000" dirty="0" smtClean="0">
                <a:solidFill>
                  <a:srgbClr val="408000"/>
                </a:solidFill>
              </a:rPr>
              <a:t>.]:  </a:t>
            </a:r>
            <a:r>
              <a:rPr lang="en-US" sz="4000" dirty="0" err="1" smtClean="0">
                <a:solidFill>
                  <a:srgbClr val="408000"/>
                </a:solidFill>
              </a:rPr>
              <a:t>s</a:t>
            </a:r>
            <a:endParaRPr lang="en-US" sz="4000" dirty="0" smtClean="0">
              <a:solidFill>
                <a:srgbClr val="408000"/>
              </a:solidFill>
            </a:endParaRPr>
          </a:p>
        </p:txBody>
      </p:sp>
      <p:sp>
        <p:nvSpPr>
          <p:cNvPr id="3" name="Slide Number Placeholder 2"/>
          <p:cNvSpPr>
            <a:spLocks noGrp="1"/>
          </p:cNvSpPr>
          <p:nvPr>
            <p:ph type="sldNum" sz="quarter" idx="12"/>
          </p:nvPr>
        </p:nvSpPr>
        <p:spPr/>
        <p:txBody>
          <a:bodyPr/>
          <a:lstStyle/>
          <a:p>
            <a:fld id="{22B9F9C0-0942-904A-B195-08B1C90EB47C}" type="slidenum">
              <a:rPr lang="en-US" smtClean="0"/>
              <a:pPr/>
              <a:t>28</a:t>
            </a:fld>
            <a:endParaRPr lang="en-US" dirty="0"/>
          </a:p>
        </p:txBody>
      </p:sp>
      <p:sp>
        <p:nvSpPr>
          <p:cNvPr id="6" name="TextBox 5"/>
          <p:cNvSpPr txBox="1"/>
          <p:nvPr/>
        </p:nvSpPr>
        <p:spPr>
          <a:xfrm>
            <a:off x="2717166" y="5486400"/>
            <a:ext cx="3764973" cy="830997"/>
          </a:xfrm>
          <a:prstGeom prst="rect">
            <a:avLst/>
          </a:prstGeom>
          <a:noFill/>
        </p:spPr>
        <p:txBody>
          <a:bodyPr wrap="none" rtlCol="0">
            <a:spAutoFit/>
          </a:bodyPr>
          <a:lstStyle/>
          <a:p>
            <a:r>
              <a:rPr lang="en-US" sz="2400" b="0" dirty="0" err="1" smtClean="0">
                <a:latin typeface="Gill Sans"/>
                <a:cs typeface="Gill Sans"/>
              </a:rPr>
              <a:t>s</a:t>
            </a:r>
            <a:r>
              <a:rPr lang="en-US" sz="2400" b="0" dirty="0" smtClean="0">
                <a:latin typeface="Gill Sans"/>
                <a:cs typeface="Gill Sans"/>
              </a:rPr>
              <a:t> = </a:t>
            </a:r>
            <a:r>
              <a:rPr lang="en-US" sz="2400" b="0" i="1" dirty="0" smtClean="0">
                <a:latin typeface="Gill Sans"/>
                <a:cs typeface="Gill Sans"/>
              </a:rPr>
              <a:t>private</a:t>
            </a:r>
            <a:r>
              <a:rPr lang="en-US" sz="2400" b="0" dirty="0" smtClean="0">
                <a:latin typeface="Gill Sans"/>
                <a:cs typeface="Gill Sans"/>
              </a:rPr>
              <a:t> credential</a:t>
            </a:r>
          </a:p>
          <a:p>
            <a:r>
              <a:rPr lang="en-US" sz="2400" b="0" dirty="0" err="1" smtClean="0">
                <a:latin typeface="Gill Sans"/>
                <a:cs typeface="Gill Sans"/>
              </a:rPr>
              <a:t>enc(s</a:t>
            </a:r>
            <a:r>
              <a:rPr lang="en-US" sz="2400" b="0" dirty="0" smtClean="0">
                <a:latin typeface="Gill Sans"/>
                <a:cs typeface="Gill Sans"/>
              </a:rPr>
              <a:t>) = S = </a:t>
            </a:r>
            <a:r>
              <a:rPr lang="en-US" sz="2400" b="0" i="1" dirty="0" smtClean="0">
                <a:latin typeface="Gill Sans"/>
                <a:cs typeface="Gill Sans"/>
              </a:rPr>
              <a:t>public </a:t>
            </a:r>
            <a:r>
              <a:rPr lang="en-US" sz="2400" b="0" dirty="0" smtClean="0">
                <a:latin typeface="Gill Sans"/>
                <a:cs typeface="Gill Sans"/>
              </a:rPr>
              <a:t>credential</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Registration</a:t>
            </a:r>
            <a:endParaRPr lang="en-US" dirty="0"/>
          </a:p>
        </p:txBody>
      </p:sp>
      <p:sp>
        <p:nvSpPr>
          <p:cNvPr id="5" name="Content Placeholder 4"/>
          <p:cNvSpPr>
            <a:spLocks noGrp="1"/>
          </p:cNvSpPr>
          <p:nvPr>
            <p:ph idx="1"/>
          </p:nvPr>
        </p:nvSpPr>
        <p:spPr>
          <a:xfrm>
            <a:off x="457200" y="2057400"/>
            <a:ext cx="8226425" cy="3124200"/>
          </a:xfrm>
        </p:spPr>
        <p:txBody>
          <a:bodyPr/>
          <a:lstStyle/>
          <a:p>
            <a:pPr marL="742950" indent="-742950">
              <a:buClr>
                <a:srgbClr val="408000"/>
              </a:buClr>
              <a:buFont typeface="+mj-lt"/>
              <a:buAutoNum type="arabicPeriod"/>
            </a:pPr>
            <a:r>
              <a:rPr lang="en-US" sz="4000" dirty="0" smtClean="0">
                <a:solidFill>
                  <a:srgbClr val="408000"/>
                </a:solidFill>
              </a:rPr>
              <a:t>Registrar:  authenticate V</a:t>
            </a:r>
          </a:p>
          <a:p>
            <a:pPr marL="742950" indent="-742950">
              <a:buClr>
                <a:srgbClr val="408000"/>
              </a:buClr>
              <a:buFont typeface="+mj-lt"/>
              <a:buAutoNum type="arabicPeriod"/>
            </a:pPr>
            <a:r>
              <a:rPr lang="en-US" sz="4000" dirty="0" smtClean="0">
                <a:solidFill>
                  <a:srgbClr val="408000"/>
                </a:solidFill>
              </a:rPr>
              <a:t>Registrar:  </a:t>
            </a:r>
            <a:r>
              <a:rPr lang="en-US" sz="4000" dirty="0" err="1" smtClean="0">
                <a:solidFill>
                  <a:srgbClr val="408000"/>
                </a:solidFill>
              </a:rPr>
              <a:t>s</a:t>
            </a:r>
            <a:r>
              <a:rPr lang="en-US" sz="4000" dirty="0" smtClean="0">
                <a:solidFill>
                  <a:srgbClr val="408000"/>
                </a:solidFill>
              </a:rPr>
              <a:t> ← </a:t>
            </a:r>
            <a:r>
              <a:rPr lang="en-US" sz="4000" dirty="0" smtClean="0">
                <a:solidFill>
                  <a:srgbClr val="408000"/>
                </a:solidFill>
                <a:latin typeface="Monotype Corsiva"/>
                <a:cs typeface="Monotype Corsiva"/>
              </a:rPr>
              <a:t>G</a:t>
            </a:r>
          </a:p>
          <a:p>
            <a:pPr marL="742950" indent="-742950">
              <a:buClr>
                <a:srgbClr val="408000"/>
              </a:buClr>
              <a:buFont typeface="+mj-lt"/>
              <a:buAutoNum type="arabicPeriod"/>
            </a:pPr>
            <a:r>
              <a:rPr lang="en-US" sz="4000" dirty="0" smtClean="0">
                <a:solidFill>
                  <a:srgbClr val="408000"/>
                </a:solidFill>
              </a:rPr>
              <a:t>Registrar → BB:  </a:t>
            </a:r>
            <a:r>
              <a:rPr lang="en-US" sz="4000" dirty="0" err="1" smtClean="0">
                <a:solidFill>
                  <a:srgbClr val="408000"/>
                </a:solidFill>
              </a:rPr>
              <a:t>enc(s</a:t>
            </a:r>
            <a:r>
              <a:rPr lang="en-US" sz="4000" dirty="0" smtClean="0">
                <a:solidFill>
                  <a:srgbClr val="408000"/>
                </a:solidFill>
              </a:rPr>
              <a:t>; K</a:t>
            </a:r>
            <a:r>
              <a:rPr lang="en-US" sz="4000" baseline="-25000" dirty="0" smtClean="0">
                <a:solidFill>
                  <a:srgbClr val="408000"/>
                </a:solidFill>
              </a:rPr>
              <a:t>T</a:t>
            </a:r>
            <a:r>
              <a:rPr lang="en-US" sz="4000" dirty="0" smtClean="0">
                <a:solidFill>
                  <a:srgbClr val="408000"/>
                </a:solidFill>
              </a:rPr>
              <a:t>)</a:t>
            </a:r>
          </a:p>
          <a:p>
            <a:pPr marL="742950" indent="-742950">
              <a:buClr>
                <a:srgbClr val="408000"/>
              </a:buClr>
              <a:buFont typeface="+mj-lt"/>
              <a:buAutoNum type="arabicPeriod"/>
            </a:pPr>
            <a:r>
              <a:rPr lang="en-US" sz="4000" dirty="0" smtClean="0">
                <a:solidFill>
                  <a:srgbClr val="408000"/>
                </a:solidFill>
              </a:rPr>
              <a:t>Registrar → V [</a:t>
            </a:r>
            <a:r>
              <a:rPr lang="en-US" sz="4000" dirty="0" err="1" smtClean="0">
                <a:solidFill>
                  <a:srgbClr val="408000"/>
                </a:solidFill>
              </a:rPr>
              <a:t>untap</a:t>
            </a:r>
            <a:r>
              <a:rPr lang="en-US" sz="4000" dirty="0" smtClean="0">
                <a:solidFill>
                  <a:srgbClr val="408000"/>
                </a:solidFill>
              </a:rPr>
              <a:t>.]:  </a:t>
            </a:r>
            <a:r>
              <a:rPr lang="en-US" sz="4000" dirty="0" err="1" smtClean="0">
                <a:solidFill>
                  <a:srgbClr val="408000"/>
                </a:solidFill>
              </a:rPr>
              <a:t>s</a:t>
            </a:r>
            <a:endParaRPr lang="en-US" sz="4000" dirty="0" smtClean="0">
              <a:solidFill>
                <a:srgbClr val="408000"/>
              </a:solidFill>
            </a:endParaRPr>
          </a:p>
        </p:txBody>
      </p:sp>
      <p:sp>
        <p:nvSpPr>
          <p:cNvPr id="3" name="Slide Number Placeholder 2"/>
          <p:cNvSpPr>
            <a:spLocks noGrp="1"/>
          </p:cNvSpPr>
          <p:nvPr>
            <p:ph type="sldNum" sz="quarter" idx="12"/>
          </p:nvPr>
        </p:nvSpPr>
        <p:spPr/>
        <p:txBody>
          <a:bodyPr/>
          <a:lstStyle/>
          <a:p>
            <a:fld id="{22B9F9C0-0942-904A-B195-08B1C90EB47C}" type="slidenum">
              <a:rPr lang="en-US" smtClean="0"/>
              <a:pPr/>
              <a:t>29</a:t>
            </a:fld>
            <a:endParaRPr lang="en-US" dirty="0"/>
          </a:p>
        </p:txBody>
      </p:sp>
      <p:sp>
        <p:nvSpPr>
          <p:cNvPr id="6" name="TextBox 5"/>
          <p:cNvSpPr txBox="1"/>
          <p:nvPr/>
        </p:nvSpPr>
        <p:spPr>
          <a:xfrm>
            <a:off x="2717166" y="5486400"/>
            <a:ext cx="3764973" cy="830997"/>
          </a:xfrm>
          <a:prstGeom prst="rect">
            <a:avLst/>
          </a:prstGeom>
          <a:noFill/>
        </p:spPr>
        <p:txBody>
          <a:bodyPr wrap="none" rtlCol="0">
            <a:spAutoFit/>
          </a:bodyPr>
          <a:lstStyle/>
          <a:p>
            <a:r>
              <a:rPr lang="en-US" sz="2400" b="0" dirty="0" err="1" smtClean="0">
                <a:latin typeface="Gill Sans"/>
                <a:cs typeface="Gill Sans"/>
              </a:rPr>
              <a:t>s</a:t>
            </a:r>
            <a:r>
              <a:rPr lang="en-US" sz="2400" b="0" dirty="0" smtClean="0">
                <a:latin typeface="Gill Sans"/>
                <a:cs typeface="Gill Sans"/>
              </a:rPr>
              <a:t> = </a:t>
            </a:r>
            <a:r>
              <a:rPr lang="en-US" sz="2400" b="0" i="1" dirty="0" smtClean="0">
                <a:latin typeface="Gill Sans"/>
                <a:cs typeface="Gill Sans"/>
              </a:rPr>
              <a:t>private</a:t>
            </a:r>
            <a:r>
              <a:rPr lang="en-US" sz="2400" b="0" dirty="0" smtClean="0">
                <a:latin typeface="Gill Sans"/>
                <a:cs typeface="Gill Sans"/>
              </a:rPr>
              <a:t> credential</a:t>
            </a:r>
          </a:p>
          <a:p>
            <a:r>
              <a:rPr lang="en-US" sz="2400" b="0" dirty="0" err="1" smtClean="0">
                <a:latin typeface="Gill Sans"/>
                <a:cs typeface="Gill Sans"/>
              </a:rPr>
              <a:t>enc(s</a:t>
            </a:r>
            <a:r>
              <a:rPr lang="en-US" sz="2400" b="0" dirty="0" smtClean="0">
                <a:latin typeface="Gill Sans"/>
                <a:cs typeface="Gill Sans"/>
              </a:rPr>
              <a:t>) = S = </a:t>
            </a:r>
            <a:r>
              <a:rPr lang="en-US" sz="2400" b="0" i="1" dirty="0" smtClean="0">
                <a:latin typeface="Gill Sans"/>
                <a:cs typeface="Gill Sans"/>
              </a:rPr>
              <a:t>public </a:t>
            </a:r>
            <a:r>
              <a:rPr lang="en-US" sz="2400" b="0" dirty="0" smtClean="0">
                <a:latin typeface="Gill Sans"/>
                <a:cs typeface="Gill Sans"/>
              </a:rPr>
              <a:t>credential</a:t>
            </a:r>
          </a:p>
        </p:txBody>
      </p:sp>
      <p:sp>
        <p:nvSpPr>
          <p:cNvPr id="7" name="Rectangle 6"/>
          <p:cNvSpPr/>
          <p:nvPr/>
        </p:nvSpPr>
        <p:spPr>
          <a:xfrm>
            <a:off x="4495800" y="2895600"/>
            <a:ext cx="4038600" cy="830997"/>
          </a:xfrm>
          <a:prstGeom prst="rect">
            <a:avLst/>
          </a:prstGeom>
          <a:solidFill>
            <a:schemeClr val="accent5"/>
          </a:solidFill>
          <a:ln w="19050" cap="flat" cmpd="sng" algn="ctr">
            <a:solidFill>
              <a:schemeClr val="tx1"/>
            </a:solidFill>
            <a:prstDash val="solid"/>
            <a:round/>
            <a:headEnd type="none" w="med" len="med"/>
            <a:tailEnd type="none" w="med" len="med"/>
          </a:ln>
        </p:spPr>
        <p:txBody>
          <a:bodyPr wrap="square">
            <a:spAutoFit/>
          </a:bodyPr>
          <a:lstStyle/>
          <a:p>
            <a:pPr algn="ctr">
              <a:buNone/>
            </a:pPr>
            <a:r>
              <a:rPr lang="en-US" sz="2400" b="0" i="1" dirty="0" smtClean="0">
                <a:latin typeface="Gill Sans"/>
                <a:cs typeface="Gill Sans"/>
              </a:rPr>
              <a:t>Electoral roll:</a:t>
            </a:r>
            <a:r>
              <a:rPr lang="en-US" sz="2400" b="0" dirty="0" smtClean="0">
                <a:latin typeface="Gill Sans"/>
                <a:cs typeface="Gill Sans"/>
              </a:rPr>
              <a:t>  list of all public credentials, signed by Registrar</a:t>
            </a:r>
            <a:endParaRPr lang="en-US" sz="2400" b="0" i="1" dirty="0">
              <a:latin typeface="Gill Sans"/>
              <a:cs typeface="Gill San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2B9F9C0-0942-904A-B195-08B1C90EB47C}" type="slidenum">
              <a:rPr lang="en-US" smtClean="0"/>
              <a:pPr/>
              <a:t>3</a:t>
            </a:fld>
            <a:endParaRPr lang="en-US"/>
          </a:p>
        </p:txBody>
      </p:sp>
      <p:pic>
        <p:nvPicPr>
          <p:cNvPr id="4" name="Picture 3"/>
          <p:cNvPicPr>
            <a:picLocks noChangeAspect="1"/>
          </p:cNvPicPr>
          <p:nvPr/>
        </p:nvPicPr>
        <p:blipFill>
          <a:blip r:embed="rId3"/>
          <a:stretch>
            <a:fillRect/>
          </a:stretch>
        </p:blipFill>
        <p:spPr>
          <a:xfrm>
            <a:off x="2667000" y="1143000"/>
            <a:ext cx="3810000" cy="4693323"/>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2</a:t>
            </a:r>
            <a:endParaRPr lang="en-US" dirty="0"/>
          </a:p>
        </p:txBody>
      </p:sp>
      <p:sp>
        <p:nvSpPr>
          <p:cNvPr id="3" name="Content Placeholder 2"/>
          <p:cNvSpPr>
            <a:spLocks noGrp="1"/>
          </p:cNvSpPr>
          <p:nvPr>
            <p:ph idx="1"/>
          </p:nvPr>
        </p:nvSpPr>
        <p:spPr>
          <a:xfrm>
            <a:off x="457200" y="2209800"/>
            <a:ext cx="8226425" cy="3732213"/>
          </a:xfrm>
        </p:spPr>
        <p:txBody>
          <a:bodyPr/>
          <a:lstStyle/>
          <a:p>
            <a:pPr algn="ctr">
              <a:buNone/>
            </a:pPr>
            <a:r>
              <a:rPr lang="en-US" dirty="0" smtClean="0"/>
              <a:t>Initial voter authentication</a:t>
            </a:r>
            <a:br>
              <a:rPr lang="en-US" dirty="0" smtClean="0"/>
            </a:br>
            <a:r>
              <a:rPr lang="en-US" dirty="0" smtClean="0"/>
              <a:t>is correct</a:t>
            </a:r>
          </a:p>
          <a:p>
            <a:pPr algn="ctr">
              <a:buNone/>
            </a:pPr>
            <a:r>
              <a:rPr lang="en-US" dirty="0" smtClean="0"/>
              <a:t>&amp;</a:t>
            </a:r>
          </a:p>
          <a:p>
            <a:pPr algn="ctr">
              <a:buNone/>
            </a:pPr>
            <a:r>
              <a:rPr lang="en-US" dirty="0" err="1" smtClean="0"/>
              <a:t>Untappable</a:t>
            </a:r>
            <a:r>
              <a:rPr lang="en-US" dirty="0" smtClean="0"/>
              <a:t> channel</a:t>
            </a:r>
          </a:p>
          <a:p>
            <a:pPr algn="ctr">
              <a:buNone/>
            </a:pPr>
            <a:endParaRPr lang="en-US" dirty="0" smtClean="0"/>
          </a:p>
          <a:p>
            <a:pPr algn="ctr">
              <a:buNone/>
            </a:pPr>
            <a:r>
              <a:rPr lang="en-US" sz="3000" dirty="0" smtClean="0"/>
              <a:t>(In person registration?)</a:t>
            </a:r>
            <a:endParaRPr lang="en-US" sz="3000"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a:t>
            </a:r>
            <a:endParaRPr lang="en-US" dirty="0"/>
          </a:p>
        </p:txBody>
      </p:sp>
      <p:sp>
        <p:nvSpPr>
          <p:cNvPr id="3" name="Content Placeholder 2"/>
          <p:cNvSpPr>
            <a:spLocks noGrp="1"/>
          </p:cNvSpPr>
          <p:nvPr>
            <p:ph idx="1"/>
          </p:nvPr>
        </p:nvSpPr>
        <p:spPr>
          <a:xfrm>
            <a:off x="457200" y="1981200"/>
            <a:ext cx="8226425" cy="3960813"/>
          </a:xfrm>
        </p:spPr>
        <p:txBody>
          <a:bodyPr/>
          <a:lstStyle/>
          <a:p>
            <a:pPr algn="ctr">
              <a:buNone/>
            </a:pPr>
            <a:r>
              <a:rPr lang="en-US" i="1" dirty="0" smtClean="0"/>
              <a:t>How many registrars?  How trusted?</a:t>
            </a:r>
          </a:p>
          <a:p>
            <a:pPr algn="ctr">
              <a:buNone/>
            </a:pPr>
            <a:endParaRPr lang="en-US" i="1" dirty="0" smtClean="0"/>
          </a:p>
          <a:p>
            <a:pPr>
              <a:buFont typeface="Wingdings" charset="2"/>
              <a:buChar char="§"/>
            </a:pPr>
            <a:r>
              <a:rPr lang="en-US" dirty="0" smtClean="0"/>
              <a:t>One, trusted</a:t>
            </a:r>
          </a:p>
          <a:p>
            <a:pPr>
              <a:buFont typeface="Wingdings" charset="2"/>
              <a:buChar char="§"/>
            </a:pPr>
            <a:r>
              <a:rPr lang="en-US" dirty="0" smtClean="0"/>
              <a:t>Many, untrusted</a:t>
            </a: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a:t>
            </a:r>
            <a:endParaRPr lang="en-US" dirty="0"/>
          </a:p>
        </p:txBody>
      </p:sp>
      <p:sp>
        <p:nvSpPr>
          <p:cNvPr id="3" name="Content Placeholder 2"/>
          <p:cNvSpPr>
            <a:spLocks noGrp="1"/>
          </p:cNvSpPr>
          <p:nvPr>
            <p:ph idx="1"/>
          </p:nvPr>
        </p:nvSpPr>
        <p:spPr/>
        <p:txBody>
          <a:bodyPr/>
          <a:lstStyle/>
          <a:p>
            <a:pPr>
              <a:buNone/>
            </a:pPr>
            <a:r>
              <a:rPr lang="en-US" sz="4400" dirty="0" smtClean="0"/>
              <a:t>One, untrusted registrar:</a:t>
            </a:r>
          </a:p>
          <a:p>
            <a:pPr>
              <a:buNone/>
            </a:pPr>
            <a:r>
              <a:rPr lang="en-US" sz="4400" dirty="0" smtClean="0">
                <a:solidFill>
                  <a:srgbClr val="408000"/>
                </a:solidFill>
              </a:rPr>
              <a:t>4. Registrar → V [</a:t>
            </a:r>
            <a:r>
              <a:rPr lang="en-US" sz="4400" dirty="0" err="1" smtClean="0">
                <a:solidFill>
                  <a:srgbClr val="408000"/>
                </a:solidFill>
              </a:rPr>
              <a:t>untap</a:t>
            </a:r>
            <a:r>
              <a:rPr lang="en-US" sz="4400" dirty="0" smtClean="0">
                <a:solidFill>
                  <a:srgbClr val="408000"/>
                </a:solidFill>
              </a:rPr>
              <a:t>.]:  </a:t>
            </a:r>
            <a:br>
              <a:rPr lang="en-US" sz="4400" dirty="0" smtClean="0">
                <a:solidFill>
                  <a:srgbClr val="408000"/>
                </a:solidFill>
              </a:rPr>
            </a:br>
            <a:r>
              <a:rPr lang="en-US" sz="4400" dirty="0" smtClean="0">
                <a:solidFill>
                  <a:srgbClr val="408000"/>
                </a:solidFill>
              </a:rPr>
              <a:t>  </a:t>
            </a:r>
            <a:r>
              <a:rPr lang="en-US" sz="4400" dirty="0" err="1" smtClean="0">
                <a:solidFill>
                  <a:srgbClr val="408000"/>
                </a:solidFill>
              </a:rPr>
              <a:t>s</a:t>
            </a:r>
            <a:r>
              <a:rPr lang="en-US" sz="4400" dirty="0" smtClean="0">
                <a:solidFill>
                  <a:srgbClr val="408000"/>
                </a:solidFill>
              </a:rPr>
              <a:t>, DVP(“S encrypts </a:t>
            </a:r>
            <a:r>
              <a:rPr lang="en-US" sz="4400" dirty="0" err="1" smtClean="0">
                <a:solidFill>
                  <a:srgbClr val="408000"/>
                </a:solidFill>
              </a:rPr>
              <a:t>s</a:t>
            </a:r>
            <a:r>
              <a:rPr lang="en-US" sz="4400" dirty="0" smtClean="0">
                <a:solidFill>
                  <a:srgbClr val="408000"/>
                </a:solidFill>
              </a:rPr>
              <a:t>”, V)</a:t>
            </a:r>
          </a:p>
          <a:p>
            <a:pPr>
              <a:buNone/>
            </a:pPr>
            <a:endParaRPr lang="en-US" sz="4400" dirty="0" smtClean="0">
              <a:solidFill>
                <a:srgbClr val="408000"/>
              </a:solidFill>
            </a:endParaRPr>
          </a:p>
          <a:p>
            <a:pPr>
              <a:buNone/>
            </a:pPr>
            <a:endParaRPr lang="en-US" sz="4400"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DVP</a:t>
            </a:r>
            <a:endParaRPr lang="en-US" dirty="0"/>
          </a:p>
        </p:txBody>
      </p:sp>
      <p:sp>
        <p:nvSpPr>
          <p:cNvPr id="3" name="Content Placeholder 2"/>
          <p:cNvSpPr>
            <a:spLocks noGrp="1"/>
          </p:cNvSpPr>
          <p:nvPr>
            <p:ph idx="1"/>
          </p:nvPr>
        </p:nvSpPr>
        <p:spPr/>
        <p:txBody>
          <a:bodyPr/>
          <a:lstStyle/>
          <a:p>
            <a:pPr algn="ctr">
              <a:buNone/>
            </a:pPr>
            <a:r>
              <a:rPr lang="en-US" dirty="0" smtClean="0"/>
              <a:t>Designated Verifier Proof</a:t>
            </a:r>
          </a:p>
          <a:p>
            <a:pPr algn="ctr">
              <a:buNone/>
            </a:pPr>
            <a:r>
              <a:rPr lang="en-US" sz="2800" dirty="0" smtClean="0">
                <a:solidFill>
                  <a:srgbClr val="FF66CC"/>
                </a:solidFill>
              </a:rPr>
              <a:t>[Jakobsson, </a:t>
            </a:r>
            <a:r>
              <a:rPr lang="en-US" sz="2800" dirty="0" err="1" smtClean="0">
                <a:solidFill>
                  <a:srgbClr val="FF66CC"/>
                </a:solidFill>
              </a:rPr>
              <a:t>Sako</a:t>
            </a:r>
            <a:r>
              <a:rPr lang="en-US" sz="2800" dirty="0" smtClean="0">
                <a:solidFill>
                  <a:srgbClr val="FF66CC"/>
                </a:solidFill>
              </a:rPr>
              <a:t> &amp; </a:t>
            </a:r>
            <a:r>
              <a:rPr lang="en-US" sz="2800" dirty="0" err="1" smtClean="0">
                <a:solidFill>
                  <a:srgbClr val="FF66CC"/>
                </a:solidFill>
              </a:rPr>
              <a:t>Impagliazzo</a:t>
            </a:r>
            <a:r>
              <a:rPr lang="en-US" sz="2800" dirty="0" smtClean="0">
                <a:solidFill>
                  <a:srgbClr val="FF66CC"/>
                </a:solidFill>
              </a:rPr>
              <a:t> 1996]</a:t>
            </a:r>
          </a:p>
          <a:p>
            <a:pPr algn="ctr">
              <a:buNone/>
            </a:pPr>
            <a:endParaRPr lang="en-US" dirty="0" smtClean="0"/>
          </a:p>
          <a:p>
            <a:pPr>
              <a:buNone/>
            </a:pPr>
            <a:r>
              <a:rPr lang="en-US" sz="4400" dirty="0" smtClean="0"/>
              <a:t>DVP(</a:t>
            </a:r>
            <a:r>
              <a:rPr lang="en-US" sz="4400" dirty="0" smtClean="0">
                <a:latin typeface="Arno Pro"/>
                <a:cs typeface="Arno Pro"/>
              </a:rPr>
              <a:t>Φ</a:t>
            </a:r>
            <a:r>
              <a:rPr lang="en-US" sz="4400" dirty="0" smtClean="0"/>
              <a:t>, A) proves in ZK that </a:t>
            </a:r>
            <a:br>
              <a:rPr lang="en-US" sz="4400" dirty="0" smtClean="0"/>
            </a:br>
            <a:r>
              <a:rPr lang="en-US" sz="4400" dirty="0" smtClean="0"/>
              <a:t>“</a:t>
            </a:r>
            <a:r>
              <a:rPr lang="en-US" sz="4400" dirty="0" err="1" smtClean="0">
                <a:latin typeface="Arno Pro"/>
                <a:cs typeface="Arno Pro"/>
              </a:rPr>
              <a:t>Φ</a:t>
            </a:r>
            <a:r>
              <a:rPr lang="en-US" sz="4400" dirty="0" smtClean="0"/>
              <a:t> holds, or </a:t>
            </a:r>
            <a:br>
              <a:rPr lang="en-US" sz="4400" dirty="0" smtClean="0"/>
            </a:br>
            <a:r>
              <a:rPr lang="en-US" sz="4400" dirty="0" smtClean="0"/>
              <a:t>  </a:t>
            </a:r>
            <a:r>
              <a:rPr lang="en-US" sz="4400" dirty="0" err="1" smtClean="0"/>
              <a:t>prover</a:t>
            </a:r>
            <a:r>
              <a:rPr lang="en-US" sz="4400" dirty="0" smtClean="0"/>
              <a:t> knows A’s private key”</a:t>
            </a:r>
          </a:p>
          <a:p>
            <a:pPr algn="ctr">
              <a:buNone/>
            </a:pP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a:t>
            </a:r>
            <a:endParaRPr lang="en-US" dirty="0"/>
          </a:p>
        </p:txBody>
      </p:sp>
      <p:sp>
        <p:nvSpPr>
          <p:cNvPr id="3" name="Content Placeholder 2"/>
          <p:cNvSpPr>
            <a:spLocks noGrp="1"/>
          </p:cNvSpPr>
          <p:nvPr>
            <p:ph idx="1"/>
          </p:nvPr>
        </p:nvSpPr>
        <p:spPr/>
        <p:txBody>
          <a:bodyPr/>
          <a:lstStyle/>
          <a:p>
            <a:pPr>
              <a:buNone/>
            </a:pPr>
            <a:r>
              <a:rPr lang="en-US" sz="4400" dirty="0" smtClean="0"/>
              <a:t>One, untrusted registrar:</a:t>
            </a:r>
          </a:p>
          <a:p>
            <a:pPr>
              <a:buNone/>
            </a:pPr>
            <a:r>
              <a:rPr lang="en-US" sz="4400" dirty="0" smtClean="0">
                <a:solidFill>
                  <a:srgbClr val="408000"/>
                </a:solidFill>
              </a:rPr>
              <a:t>4. Registrar → V [</a:t>
            </a:r>
            <a:r>
              <a:rPr lang="en-US" sz="4400" dirty="0" err="1" smtClean="0">
                <a:solidFill>
                  <a:srgbClr val="408000"/>
                </a:solidFill>
              </a:rPr>
              <a:t>untap</a:t>
            </a:r>
            <a:r>
              <a:rPr lang="en-US" sz="4400" dirty="0" smtClean="0">
                <a:solidFill>
                  <a:srgbClr val="408000"/>
                </a:solidFill>
              </a:rPr>
              <a:t>.]:  </a:t>
            </a:r>
            <a:br>
              <a:rPr lang="en-US" sz="4400" dirty="0" smtClean="0">
                <a:solidFill>
                  <a:srgbClr val="408000"/>
                </a:solidFill>
              </a:rPr>
            </a:br>
            <a:r>
              <a:rPr lang="en-US" sz="4400" dirty="0" smtClean="0">
                <a:solidFill>
                  <a:srgbClr val="408000"/>
                </a:solidFill>
              </a:rPr>
              <a:t>  </a:t>
            </a:r>
            <a:r>
              <a:rPr lang="en-US" sz="4400" dirty="0" err="1" smtClean="0">
                <a:solidFill>
                  <a:srgbClr val="408000"/>
                </a:solidFill>
              </a:rPr>
              <a:t>s</a:t>
            </a:r>
            <a:r>
              <a:rPr lang="en-US" sz="4400" dirty="0" smtClean="0">
                <a:solidFill>
                  <a:srgbClr val="408000"/>
                </a:solidFill>
              </a:rPr>
              <a:t>, DVP(“S encrypts </a:t>
            </a:r>
            <a:r>
              <a:rPr lang="en-US" sz="4400" dirty="0" err="1" smtClean="0">
                <a:solidFill>
                  <a:srgbClr val="408000"/>
                </a:solidFill>
              </a:rPr>
              <a:t>s</a:t>
            </a:r>
            <a:r>
              <a:rPr lang="en-US" sz="4400" dirty="0" smtClean="0">
                <a:solidFill>
                  <a:srgbClr val="408000"/>
                </a:solidFill>
              </a:rPr>
              <a:t>”, V)</a:t>
            </a:r>
          </a:p>
          <a:p>
            <a:pPr>
              <a:buNone/>
            </a:pPr>
            <a:endParaRPr lang="en-US" sz="4400" dirty="0" smtClean="0">
              <a:solidFill>
                <a:srgbClr val="408000"/>
              </a:solidFill>
            </a:endParaRPr>
          </a:p>
          <a:p>
            <a:pPr>
              <a:buNone/>
            </a:pPr>
            <a:r>
              <a:rPr lang="en-US" sz="4400" dirty="0" smtClean="0"/>
              <a:t>DVP ensures proof isn’t receipt</a:t>
            </a:r>
          </a:p>
          <a:p>
            <a:pPr>
              <a:buNone/>
            </a:pPr>
            <a:endParaRPr lang="en-US" sz="4400"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a:t>
            </a:r>
            <a:endParaRPr lang="en-US" dirty="0"/>
          </a:p>
        </p:txBody>
      </p:sp>
      <p:sp>
        <p:nvSpPr>
          <p:cNvPr id="3" name="Content Placeholder 2"/>
          <p:cNvSpPr>
            <a:spLocks noGrp="1"/>
          </p:cNvSpPr>
          <p:nvPr>
            <p:ph idx="1"/>
          </p:nvPr>
        </p:nvSpPr>
        <p:spPr/>
        <p:txBody>
          <a:bodyPr/>
          <a:lstStyle/>
          <a:p>
            <a:pPr>
              <a:buNone/>
            </a:pPr>
            <a:r>
              <a:rPr lang="en-US" sz="3400" dirty="0" smtClean="0"/>
              <a:t>Many, untrusted registrars:</a:t>
            </a:r>
            <a:endParaRPr lang="en-US" sz="3400" dirty="0" smtClean="0">
              <a:solidFill>
                <a:srgbClr val="408000"/>
              </a:solidFill>
            </a:endParaRPr>
          </a:p>
          <a:p>
            <a:pPr>
              <a:buNone/>
            </a:pPr>
            <a:r>
              <a:rPr lang="en-US" sz="3400" dirty="0" smtClean="0">
                <a:solidFill>
                  <a:srgbClr val="408000"/>
                </a:solidFill>
              </a:rPr>
              <a:t>For each registrar </a:t>
            </a:r>
            <a:r>
              <a:rPr lang="en-US" sz="3400" dirty="0" err="1" smtClean="0">
                <a:solidFill>
                  <a:srgbClr val="408000"/>
                </a:solidFill>
              </a:rPr>
              <a:t>R</a:t>
            </a:r>
            <a:r>
              <a:rPr lang="en-US" sz="3400" baseline="-25000" dirty="0" err="1" smtClean="0">
                <a:solidFill>
                  <a:srgbClr val="408000"/>
                </a:solidFill>
              </a:rPr>
              <a:t>i</a:t>
            </a:r>
            <a:r>
              <a:rPr lang="en-US" sz="3400" dirty="0" smtClean="0">
                <a:solidFill>
                  <a:srgbClr val="408000"/>
                </a:solidFill>
              </a:rPr>
              <a:t>:</a:t>
            </a:r>
          </a:p>
          <a:p>
            <a:pPr marL="742950" indent="-742950">
              <a:buClr>
                <a:srgbClr val="408000"/>
              </a:buClr>
              <a:buFont typeface="+mj-lt"/>
              <a:buAutoNum type="arabicPeriod"/>
            </a:pPr>
            <a:r>
              <a:rPr lang="en-US" sz="3400" dirty="0" err="1" smtClean="0">
                <a:solidFill>
                  <a:srgbClr val="408000"/>
                </a:solidFill>
              </a:rPr>
              <a:t>R</a:t>
            </a:r>
            <a:r>
              <a:rPr lang="en-US" sz="3400" baseline="-25000" dirty="0" err="1" smtClean="0">
                <a:solidFill>
                  <a:srgbClr val="408000"/>
                </a:solidFill>
              </a:rPr>
              <a:t>i</a:t>
            </a:r>
            <a:r>
              <a:rPr lang="en-US" sz="3400" dirty="0" smtClean="0">
                <a:solidFill>
                  <a:srgbClr val="408000"/>
                </a:solidFill>
              </a:rPr>
              <a:t>:  authenticate V</a:t>
            </a:r>
          </a:p>
          <a:p>
            <a:pPr marL="742950" indent="-742950">
              <a:buClr>
                <a:srgbClr val="408000"/>
              </a:buClr>
              <a:buFont typeface="+mj-lt"/>
              <a:buAutoNum type="arabicPeriod"/>
            </a:pPr>
            <a:r>
              <a:rPr lang="en-US" sz="3400" dirty="0" err="1" smtClean="0">
                <a:solidFill>
                  <a:srgbClr val="408000"/>
                </a:solidFill>
              </a:rPr>
              <a:t>R</a:t>
            </a:r>
            <a:r>
              <a:rPr lang="en-US" sz="3400" baseline="-25000" dirty="0" err="1" smtClean="0">
                <a:solidFill>
                  <a:srgbClr val="408000"/>
                </a:solidFill>
              </a:rPr>
              <a:t>i</a:t>
            </a:r>
            <a:r>
              <a:rPr lang="en-US" sz="3400" dirty="0" smtClean="0">
                <a:solidFill>
                  <a:srgbClr val="408000"/>
                </a:solidFill>
              </a:rPr>
              <a:t>:  </a:t>
            </a:r>
            <a:r>
              <a:rPr lang="en-US" sz="3400" dirty="0" err="1" smtClean="0">
                <a:solidFill>
                  <a:srgbClr val="408000"/>
                </a:solidFill>
              </a:rPr>
              <a:t>s</a:t>
            </a:r>
            <a:r>
              <a:rPr lang="en-US" sz="3400" baseline="-25000" dirty="0" err="1" smtClean="0">
                <a:solidFill>
                  <a:srgbClr val="408000"/>
                </a:solidFill>
              </a:rPr>
              <a:t>i</a:t>
            </a:r>
            <a:r>
              <a:rPr lang="en-US" sz="3400" dirty="0" smtClean="0">
                <a:solidFill>
                  <a:srgbClr val="408000"/>
                </a:solidFill>
              </a:rPr>
              <a:t> ← </a:t>
            </a:r>
            <a:r>
              <a:rPr lang="en-US" sz="3400" dirty="0" smtClean="0">
                <a:solidFill>
                  <a:srgbClr val="408000"/>
                </a:solidFill>
                <a:latin typeface="Monotype Corsiva"/>
                <a:cs typeface="Monotype Corsiva"/>
              </a:rPr>
              <a:t>G</a:t>
            </a:r>
          </a:p>
          <a:p>
            <a:pPr marL="742950" indent="-742950">
              <a:buClr>
                <a:srgbClr val="408000"/>
              </a:buClr>
              <a:buFont typeface="+mj-lt"/>
              <a:buAutoNum type="arabicPeriod"/>
            </a:pPr>
            <a:r>
              <a:rPr lang="en-US" sz="3400" dirty="0" err="1" smtClean="0">
                <a:solidFill>
                  <a:srgbClr val="408000"/>
                </a:solidFill>
              </a:rPr>
              <a:t>R</a:t>
            </a:r>
            <a:r>
              <a:rPr lang="en-US" sz="3400" baseline="-25000" dirty="0" err="1" smtClean="0">
                <a:solidFill>
                  <a:srgbClr val="408000"/>
                </a:solidFill>
              </a:rPr>
              <a:t>i</a:t>
            </a:r>
            <a:r>
              <a:rPr lang="en-US" sz="3400" dirty="0" smtClean="0">
                <a:solidFill>
                  <a:srgbClr val="408000"/>
                </a:solidFill>
              </a:rPr>
              <a:t> → BB:  </a:t>
            </a:r>
            <a:r>
              <a:rPr lang="en-US" sz="3400" dirty="0" err="1" smtClean="0">
                <a:solidFill>
                  <a:srgbClr val="408000"/>
                </a:solidFill>
              </a:rPr>
              <a:t>enc(s</a:t>
            </a:r>
            <a:r>
              <a:rPr lang="en-US" sz="3400" baseline="-25000" dirty="0" err="1" smtClean="0">
                <a:solidFill>
                  <a:srgbClr val="408000"/>
                </a:solidFill>
              </a:rPr>
              <a:t>i</a:t>
            </a:r>
            <a:r>
              <a:rPr lang="en-US" sz="3400" dirty="0" smtClean="0">
                <a:solidFill>
                  <a:srgbClr val="408000"/>
                </a:solidFill>
              </a:rPr>
              <a:t>; K</a:t>
            </a:r>
            <a:r>
              <a:rPr lang="en-US" sz="3400" baseline="-25000" dirty="0" smtClean="0">
                <a:solidFill>
                  <a:srgbClr val="408000"/>
                </a:solidFill>
              </a:rPr>
              <a:t>T</a:t>
            </a:r>
            <a:r>
              <a:rPr lang="en-US" sz="3400" dirty="0" smtClean="0">
                <a:solidFill>
                  <a:srgbClr val="408000"/>
                </a:solidFill>
              </a:rPr>
              <a:t>)    which is S</a:t>
            </a:r>
            <a:r>
              <a:rPr lang="en-US" sz="3400" baseline="-25000" dirty="0" smtClean="0">
                <a:solidFill>
                  <a:srgbClr val="408000"/>
                </a:solidFill>
              </a:rPr>
              <a:t>i</a:t>
            </a:r>
            <a:endParaRPr lang="en-US" sz="3400" dirty="0" smtClean="0">
              <a:solidFill>
                <a:srgbClr val="408000"/>
              </a:solidFill>
            </a:endParaRPr>
          </a:p>
          <a:p>
            <a:pPr marL="742950" indent="-742950">
              <a:buClr>
                <a:srgbClr val="408000"/>
              </a:buClr>
              <a:buFont typeface="+mj-lt"/>
              <a:buAutoNum type="arabicPeriod"/>
            </a:pPr>
            <a:r>
              <a:rPr lang="en-US" sz="3400" dirty="0" err="1" smtClean="0">
                <a:solidFill>
                  <a:srgbClr val="408000"/>
                </a:solidFill>
              </a:rPr>
              <a:t>R</a:t>
            </a:r>
            <a:r>
              <a:rPr lang="en-US" sz="3400" baseline="-25000" dirty="0" err="1" smtClean="0">
                <a:solidFill>
                  <a:srgbClr val="408000"/>
                </a:solidFill>
              </a:rPr>
              <a:t>i</a:t>
            </a:r>
            <a:r>
              <a:rPr lang="en-US" sz="3400" dirty="0" smtClean="0">
                <a:solidFill>
                  <a:srgbClr val="408000"/>
                </a:solidFill>
              </a:rPr>
              <a:t> → V [</a:t>
            </a:r>
            <a:r>
              <a:rPr lang="en-US" sz="3400" dirty="0" err="1" smtClean="0">
                <a:solidFill>
                  <a:srgbClr val="408000"/>
                </a:solidFill>
              </a:rPr>
              <a:t>unt</a:t>
            </a:r>
            <a:r>
              <a:rPr lang="en-US" sz="3400" dirty="0" smtClean="0">
                <a:solidFill>
                  <a:srgbClr val="408000"/>
                </a:solidFill>
              </a:rPr>
              <a:t>.]:  </a:t>
            </a:r>
            <a:r>
              <a:rPr lang="en-US" sz="3400" dirty="0" err="1" smtClean="0">
                <a:solidFill>
                  <a:srgbClr val="408000"/>
                </a:solidFill>
              </a:rPr>
              <a:t>s</a:t>
            </a:r>
            <a:r>
              <a:rPr lang="en-US" sz="3400" baseline="-25000" dirty="0" err="1" smtClean="0">
                <a:solidFill>
                  <a:srgbClr val="408000"/>
                </a:solidFill>
              </a:rPr>
              <a:t>i</a:t>
            </a:r>
            <a:r>
              <a:rPr lang="en-US" sz="3400" dirty="0" smtClean="0">
                <a:solidFill>
                  <a:srgbClr val="408000"/>
                </a:solidFill>
              </a:rPr>
              <a:t>, </a:t>
            </a:r>
            <a:r>
              <a:rPr lang="en-US" sz="3400" dirty="0" err="1" smtClean="0">
                <a:solidFill>
                  <a:srgbClr val="408000"/>
                </a:solidFill>
              </a:rPr>
              <a:t>DVP(“S</a:t>
            </a:r>
            <a:r>
              <a:rPr lang="en-US" sz="3400" baseline="-25000" dirty="0" err="1" smtClean="0">
                <a:solidFill>
                  <a:srgbClr val="408000"/>
                </a:solidFill>
              </a:rPr>
              <a:t>i</a:t>
            </a:r>
            <a:r>
              <a:rPr lang="en-US" sz="3400" dirty="0" smtClean="0">
                <a:solidFill>
                  <a:srgbClr val="408000"/>
                </a:solidFill>
              </a:rPr>
              <a:t> encrypts </a:t>
            </a:r>
            <a:r>
              <a:rPr lang="en-US" sz="3400" dirty="0" err="1" smtClean="0">
                <a:solidFill>
                  <a:srgbClr val="408000"/>
                </a:solidFill>
              </a:rPr>
              <a:t>s</a:t>
            </a:r>
            <a:r>
              <a:rPr lang="en-US" sz="3400" baseline="-25000" dirty="0" err="1" smtClean="0">
                <a:solidFill>
                  <a:srgbClr val="408000"/>
                </a:solidFill>
              </a:rPr>
              <a:t>i</a:t>
            </a:r>
            <a:r>
              <a:rPr lang="en-US" sz="3400" dirty="0" smtClean="0">
                <a:solidFill>
                  <a:srgbClr val="408000"/>
                </a:solidFill>
              </a:rPr>
              <a:t>”, V)</a:t>
            </a:r>
          </a:p>
          <a:p>
            <a:pPr marL="742950" indent="-742950">
              <a:buClr>
                <a:srgbClr val="408000"/>
              </a:buClr>
              <a:buNone/>
            </a:pPr>
            <a:r>
              <a:rPr lang="en-US" sz="3400" baseline="-25000" dirty="0" smtClean="0">
                <a:solidFill>
                  <a:srgbClr val="408000"/>
                </a:solidFill>
              </a:rPr>
              <a:t>…</a:t>
            </a:r>
          </a:p>
          <a:p>
            <a:pPr>
              <a:buNone/>
            </a:pPr>
            <a:endParaRPr lang="en-US" sz="3400" dirty="0">
              <a:solidFill>
                <a:srgbClr val="408000"/>
              </a:solidFill>
            </a:endParaRPr>
          </a:p>
        </p:txBody>
      </p:sp>
      <p:sp>
        <p:nvSpPr>
          <p:cNvPr id="4" name="Slide Number Placeholder 3"/>
          <p:cNvSpPr>
            <a:spLocks noGrp="1"/>
          </p:cNvSpPr>
          <p:nvPr>
            <p:ph type="sldNum" sz="quarter" idx="12"/>
          </p:nvPr>
        </p:nvSpPr>
        <p:spPr/>
        <p:txBody>
          <a:bodyPr/>
          <a:lstStyle/>
          <a:p>
            <a:fld id="{E557A6EC-3A6E-6F49-8B32-628A7287655B}" type="slidenum">
              <a:rPr lang="en-US" smtClean="0"/>
              <a:pPr/>
              <a:t>35</a:t>
            </a:fld>
            <a:endParaRPr lang="en-US" dirty="0"/>
          </a:p>
        </p:txBody>
      </p:sp>
      <p:sp>
        <p:nvSpPr>
          <p:cNvPr id="5" name="TextBox 4"/>
          <p:cNvSpPr txBox="1"/>
          <p:nvPr/>
        </p:nvSpPr>
        <p:spPr>
          <a:xfrm>
            <a:off x="7848600" y="838200"/>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a:t>
            </a:r>
            <a:endParaRPr lang="en-US" dirty="0"/>
          </a:p>
        </p:txBody>
      </p:sp>
      <p:sp>
        <p:nvSpPr>
          <p:cNvPr id="3" name="Content Placeholder 2"/>
          <p:cNvSpPr>
            <a:spLocks noGrp="1"/>
          </p:cNvSpPr>
          <p:nvPr>
            <p:ph idx="1"/>
          </p:nvPr>
        </p:nvSpPr>
        <p:spPr/>
        <p:txBody>
          <a:bodyPr/>
          <a:lstStyle/>
          <a:p>
            <a:pPr>
              <a:buNone/>
            </a:pPr>
            <a:r>
              <a:rPr lang="en-US" sz="3400" dirty="0" smtClean="0">
                <a:solidFill>
                  <a:srgbClr val="408000"/>
                </a:solidFill>
              </a:rPr>
              <a:t>…Voter calculates credential:</a:t>
            </a:r>
          </a:p>
          <a:p>
            <a:pPr algn="ctr">
              <a:buNone/>
            </a:pPr>
            <a:r>
              <a:rPr lang="en-US" sz="3400" dirty="0" err="1" smtClean="0"/>
              <a:t>s</a:t>
            </a:r>
            <a:r>
              <a:rPr lang="en-US" sz="3400" dirty="0" smtClean="0"/>
              <a:t> = </a:t>
            </a:r>
            <a:r>
              <a:rPr lang="en-US" sz="3400" dirty="0" smtClean="0">
                <a:latin typeface="Adobe Garamond Pro"/>
                <a:cs typeface="Adobe Garamond Pro"/>
              </a:rPr>
              <a:t>∏</a:t>
            </a:r>
            <a:r>
              <a:rPr lang="en-US" sz="3400" baseline="-25000" dirty="0" err="1" smtClean="0"/>
              <a:t>i</a:t>
            </a:r>
            <a:r>
              <a:rPr lang="en-US" sz="3400" baseline="-25000" dirty="0" smtClean="0"/>
              <a:t> </a:t>
            </a:r>
            <a:r>
              <a:rPr lang="en-US" sz="3400" dirty="0" err="1" smtClean="0"/>
              <a:t>s</a:t>
            </a:r>
            <a:r>
              <a:rPr lang="en-US" sz="3400" baseline="-25000" dirty="0" err="1" smtClean="0"/>
              <a:t>i</a:t>
            </a:r>
            <a:endParaRPr lang="en-US" sz="3400" baseline="-25000" dirty="0" smtClean="0"/>
          </a:p>
          <a:p>
            <a:pPr algn="ctr">
              <a:buNone/>
            </a:pPr>
            <a:r>
              <a:rPr lang="en-US" sz="3400" dirty="0" smtClean="0"/>
              <a:t>S = </a:t>
            </a:r>
            <a:r>
              <a:rPr lang="en-US" sz="3400" dirty="0" smtClean="0">
                <a:latin typeface="Adobe Garamond Pro"/>
                <a:cs typeface="Adobe Garamond Pro"/>
              </a:rPr>
              <a:t>∏</a:t>
            </a:r>
            <a:r>
              <a:rPr lang="en-US" sz="3400" baseline="-25000" dirty="0" err="1" smtClean="0"/>
              <a:t>i</a:t>
            </a:r>
            <a:r>
              <a:rPr lang="en-US" sz="3400" baseline="-25000" dirty="0" smtClean="0"/>
              <a:t> </a:t>
            </a:r>
            <a:r>
              <a:rPr lang="en-US" sz="3400" dirty="0" smtClean="0"/>
              <a:t>S</a:t>
            </a:r>
            <a:r>
              <a:rPr lang="en-US" sz="3400" baseline="-25000" dirty="0" smtClean="0"/>
              <a:t>i</a:t>
            </a:r>
          </a:p>
          <a:p>
            <a:pPr algn="ctr">
              <a:buNone/>
            </a:pPr>
            <a:endParaRPr lang="en-US" sz="3400" dirty="0" smtClean="0"/>
          </a:p>
          <a:p>
            <a:pPr algn="ctr">
              <a:buNone/>
            </a:pPr>
            <a:r>
              <a:rPr lang="en-US" sz="3400" dirty="0" smtClean="0"/>
              <a:t>S</a:t>
            </a:r>
            <a:r>
              <a:rPr lang="en-US" sz="3400" baseline="-25000" dirty="0" smtClean="0"/>
              <a:t> </a:t>
            </a:r>
            <a:r>
              <a:rPr lang="en-US" sz="3400" dirty="0" smtClean="0"/>
              <a:t>= </a:t>
            </a:r>
            <a:r>
              <a:rPr lang="en-US" sz="3400" dirty="0" smtClean="0">
                <a:latin typeface="Adobe Garamond Pro"/>
                <a:cs typeface="Adobe Garamond Pro"/>
              </a:rPr>
              <a:t>∏</a:t>
            </a:r>
            <a:r>
              <a:rPr lang="en-US" sz="3400" baseline="-25000" dirty="0" err="1" smtClean="0"/>
              <a:t>i</a:t>
            </a:r>
            <a:r>
              <a:rPr lang="en-US" sz="3400" baseline="-25000" dirty="0" smtClean="0"/>
              <a:t> </a:t>
            </a:r>
            <a:r>
              <a:rPr lang="en-US" sz="3400" dirty="0" smtClean="0"/>
              <a:t>S</a:t>
            </a:r>
            <a:r>
              <a:rPr lang="en-US" sz="3400" baseline="-25000" dirty="0" smtClean="0"/>
              <a:t>i </a:t>
            </a:r>
            <a:r>
              <a:rPr lang="en-US" sz="3400" dirty="0" smtClean="0"/>
              <a:t>= </a:t>
            </a:r>
            <a:r>
              <a:rPr lang="en-US" sz="3400" dirty="0" smtClean="0">
                <a:latin typeface="Adobe Garamond Pro"/>
                <a:cs typeface="Adobe Garamond Pro"/>
              </a:rPr>
              <a:t>∏</a:t>
            </a:r>
            <a:r>
              <a:rPr lang="en-US" sz="3400" baseline="-25000" dirty="0" err="1" smtClean="0"/>
              <a:t>i</a:t>
            </a:r>
            <a:r>
              <a:rPr lang="en-US" sz="3400" baseline="-25000" dirty="0" smtClean="0"/>
              <a:t> </a:t>
            </a:r>
            <a:r>
              <a:rPr lang="en-US" sz="3400" dirty="0" err="1" smtClean="0"/>
              <a:t>enc(s</a:t>
            </a:r>
            <a:r>
              <a:rPr lang="en-US" sz="3400" baseline="-25000" dirty="0" err="1" smtClean="0"/>
              <a:t>i</a:t>
            </a:r>
            <a:r>
              <a:rPr lang="en-US" sz="3400" dirty="0" smtClean="0"/>
              <a:t>) = </a:t>
            </a:r>
            <a:r>
              <a:rPr lang="en-US" sz="3400" dirty="0" err="1" smtClean="0"/>
              <a:t>enc(</a:t>
            </a:r>
            <a:r>
              <a:rPr lang="en-US" sz="3400" dirty="0" err="1" smtClean="0">
                <a:latin typeface="Adobe Garamond Pro"/>
                <a:cs typeface="Adobe Garamond Pro"/>
              </a:rPr>
              <a:t>∏</a:t>
            </a:r>
            <a:r>
              <a:rPr lang="en-US" sz="3400" baseline="-25000" dirty="0" err="1" smtClean="0"/>
              <a:t>i</a:t>
            </a:r>
            <a:r>
              <a:rPr lang="en-US" sz="3400" baseline="-25000" dirty="0" smtClean="0"/>
              <a:t> </a:t>
            </a:r>
            <a:r>
              <a:rPr lang="en-US" sz="3400" dirty="0" err="1" smtClean="0"/>
              <a:t>s</a:t>
            </a:r>
            <a:r>
              <a:rPr lang="en-US" sz="3400" baseline="-25000" dirty="0" err="1" smtClean="0"/>
              <a:t>i</a:t>
            </a:r>
            <a:r>
              <a:rPr lang="en-US" sz="3400" dirty="0" smtClean="0"/>
              <a:t>) = </a:t>
            </a:r>
            <a:r>
              <a:rPr lang="en-US" sz="3400" dirty="0" err="1" smtClean="0"/>
              <a:t>enc(s</a:t>
            </a:r>
            <a:r>
              <a:rPr lang="en-US" sz="3400" dirty="0" smtClean="0"/>
              <a:t>)</a:t>
            </a:r>
          </a:p>
          <a:p>
            <a:pPr algn="ctr">
              <a:buNone/>
            </a:pPr>
            <a:endParaRPr lang="en-US" sz="3400"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36</a:t>
            </a:fld>
            <a:endParaRPr lang="en-US" dirty="0"/>
          </a:p>
        </p:txBody>
      </p:sp>
      <p:sp>
        <p:nvSpPr>
          <p:cNvPr id="6" name="TextBox 5"/>
          <p:cNvSpPr txBox="1"/>
          <p:nvPr/>
        </p:nvSpPr>
        <p:spPr>
          <a:xfrm>
            <a:off x="7848600" y="838200"/>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Faking Credentials</a:t>
            </a:r>
            <a:endParaRPr lang="en-US" dirty="0"/>
          </a:p>
        </p:txBody>
      </p:sp>
      <p:sp>
        <p:nvSpPr>
          <p:cNvPr id="3" name="Content Placeholder 2"/>
          <p:cNvSpPr>
            <a:spLocks noGrp="1"/>
          </p:cNvSpPr>
          <p:nvPr>
            <p:ph idx="1"/>
          </p:nvPr>
        </p:nvSpPr>
        <p:spPr>
          <a:xfrm>
            <a:off x="457200" y="1828800"/>
            <a:ext cx="8229600" cy="4113213"/>
          </a:xfrm>
        </p:spPr>
        <p:txBody>
          <a:bodyPr/>
          <a:lstStyle/>
          <a:p>
            <a:pPr>
              <a:buNone/>
            </a:pPr>
            <a:r>
              <a:rPr lang="en-US" sz="3200" dirty="0" smtClean="0"/>
              <a:t>Voter V:</a:t>
            </a:r>
          </a:p>
          <a:p>
            <a:pPr marL="742950" indent="-742950">
              <a:buClr>
                <a:srgbClr val="408000"/>
              </a:buClr>
              <a:buFont typeface="+mj-lt"/>
              <a:buAutoNum type="arabicPeriod"/>
            </a:pPr>
            <a:r>
              <a:rPr lang="en-US" sz="3200" dirty="0" smtClean="0">
                <a:solidFill>
                  <a:srgbClr val="408000"/>
                </a:solidFill>
              </a:rPr>
              <a:t>Picks registrar </a:t>
            </a:r>
            <a:r>
              <a:rPr lang="en-US" sz="3200" dirty="0" err="1" smtClean="0">
                <a:solidFill>
                  <a:srgbClr val="408000"/>
                </a:solidFill>
              </a:rPr>
              <a:t>R</a:t>
            </a:r>
            <a:r>
              <a:rPr lang="en-US" sz="3200" baseline="-25000" dirty="0" err="1" smtClean="0">
                <a:solidFill>
                  <a:srgbClr val="408000"/>
                </a:solidFill>
              </a:rPr>
              <a:t>i</a:t>
            </a:r>
            <a:endParaRPr lang="en-US" sz="3200" dirty="0" smtClean="0">
              <a:solidFill>
                <a:srgbClr val="408000"/>
              </a:solidFill>
            </a:endParaRPr>
          </a:p>
          <a:p>
            <a:pPr marL="742950" indent="-742950">
              <a:buClr>
                <a:srgbClr val="408000"/>
              </a:buClr>
              <a:buFont typeface="+mj-lt"/>
              <a:buAutoNum type="arabicPeriod"/>
            </a:pPr>
            <a:r>
              <a:rPr lang="en-US" sz="3200" dirty="0" smtClean="0">
                <a:solidFill>
                  <a:srgbClr val="408000"/>
                </a:solidFill>
              </a:rPr>
              <a:t>Substitutes new </a:t>
            </a:r>
            <a:r>
              <a:rPr lang="en-US" sz="3200" dirty="0" err="1" smtClean="0">
                <a:solidFill>
                  <a:srgbClr val="408000"/>
                </a:solidFill>
              </a:rPr>
              <a:t>ŝ</a:t>
            </a:r>
            <a:r>
              <a:rPr lang="en-US" sz="3200" baseline="-25000" dirty="0" err="1" smtClean="0">
                <a:solidFill>
                  <a:srgbClr val="408000"/>
                </a:solidFill>
              </a:rPr>
              <a:t>i</a:t>
            </a:r>
            <a:r>
              <a:rPr lang="en-US" sz="3200" dirty="0" smtClean="0">
                <a:solidFill>
                  <a:srgbClr val="408000"/>
                </a:solidFill>
              </a:rPr>
              <a:t> for </a:t>
            </a:r>
            <a:r>
              <a:rPr lang="en-US" sz="3200" dirty="0" err="1" smtClean="0">
                <a:solidFill>
                  <a:srgbClr val="408000"/>
                </a:solidFill>
              </a:rPr>
              <a:t>s</a:t>
            </a:r>
            <a:r>
              <a:rPr lang="en-US" sz="3200" baseline="-25000" dirty="0" err="1" smtClean="0">
                <a:solidFill>
                  <a:srgbClr val="408000"/>
                </a:solidFill>
              </a:rPr>
              <a:t>i</a:t>
            </a:r>
            <a:endParaRPr lang="en-US" sz="3200" baseline="-25000" dirty="0" smtClean="0">
              <a:solidFill>
                <a:srgbClr val="408000"/>
              </a:solidFill>
            </a:endParaRPr>
          </a:p>
          <a:p>
            <a:pPr marL="742950" indent="-742950">
              <a:buClr>
                <a:srgbClr val="408000"/>
              </a:buClr>
              <a:buFont typeface="+mj-lt"/>
              <a:buAutoNum type="arabicPeriod"/>
            </a:pPr>
            <a:r>
              <a:rPr lang="en-US" sz="3200" dirty="0" smtClean="0">
                <a:solidFill>
                  <a:srgbClr val="408000"/>
                </a:solidFill>
              </a:rPr>
              <a:t>Invents </a:t>
            </a:r>
            <a:r>
              <a:rPr lang="en-US" sz="3200" dirty="0" err="1" smtClean="0">
                <a:solidFill>
                  <a:srgbClr val="408000"/>
                </a:solidFill>
              </a:rPr>
              <a:t>DVP(“S</a:t>
            </a:r>
            <a:r>
              <a:rPr lang="en-US" sz="3200" baseline="-25000" dirty="0" err="1" smtClean="0">
                <a:solidFill>
                  <a:srgbClr val="408000"/>
                </a:solidFill>
              </a:rPr>
              <a:t>i</a:t>
            </a:r>
            <a:r>
              <a:rPr lang="en-US" sz="3200" dirty="0" smtClean="0">
                <a:solidFill>
                  <a:srgbClr val="408000"/>
                </a:solidFill>
              </a:rPr>
              <a:t> encrypts </a:t>
            </a:r>
            <a:r>
              <a:rPr lang="en-US" sz="3200" dirty="0" err="1" smtClean="0">
                <a:solidFill>
                  <a:srgbClr val="408000"/>
                </a:solidFill>
              </a:rPr>
              <a:t>ŝ</a:t>
            </a:r>
            <a:r>
              <a:rPr lang="en-US" sz="3200" baseline="-25000" dirty="0" err="1" smtClean="0">
                <a:solidFill>
                  <a:srgbClr val="408000"/>
                </a:solidFill>
              </a:rPr>
              <a:t>i</a:t>
            </a:r>
            <a:r>
              <a:rPr lang="en-US" sz="3200" dirty="0" smtClean="0">
                <a:solidFill>
                  <a:srgbClr val="408000"/>
                </a:solidFill>
              </a:rPr>
              <a:t>”, V)</a:t>
            </a:r>
          </a:p>
          <a:p>
            <a:pPr marL="742950" indent="-742950">
              <a:buClr>
                <a:srgbClr val="408000"/>
              </a:buClr>
              <a:buFont typeface="+mj-lt"/>
              <a:buAutoNum type="arabicPeriod"/>
            </a:pPr>
            <a:endParaRPr lang="en-US" sz="3200" baseline="-25000" dirty="0" smtClean="0">
              <a:solidFill>
                <a:srgbClr val="408000"/>
              </a:solidFill>
            </a:endParaRPr>
          </a:p>
        </p:txBody>
      </p:sp>
      <p:sp>
        <p:nvSpPr>
          <p:cNvPr id="4" name="Slide Number Placeholder 3"/>
          <p:cNvSpPr>
            <a:spLocks noGrp="1"/>
          </p:cNvSpPr>
          <p:nvPr>
            <p:ph type="sldNum" sz="quarter" idx="12"/>
          </p:nvPr>
        </p:nvSpPr>
        <p:spPr/>
        <p:txBody>
          <a:bodyPr/>
          <a:lstStyle/>
          <a:p>
            <a:fld id="{E557A6EC-3A6E-6F49-8B32-628A7287655B}" type="slidenum">
              <a:rPr lang="en-US" smtClean="0"/>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3</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Trusted </a:t>
            </a:r>
            <a:r>
              <a:rPr lang="en-US" dirty="0" err="1" smtClean="0"/>
              <a:t>R</a:t>
            </a:r>
            <a:r>
              <a:rPr lang="en-US" baseline="-25000" dirty="0" err="1" smtClean="0"/>
              <a:t>i</a:t>
            </a:r>
            <a:endParaRPr lang="en-US" baseline="-25000" dirty="0" smtClean="0"/>
          </a:p>
          <a:p>
            <a:pPr algn="ctr">
              <a:buNone/>
            </a:pPr>
            <a:endParaRPr lang="en-US" baseline="-25000" dirty="0" smtClean="0"/>
          </a:p>
          <a:p>
            <a:pPr algn="ctr">
              <a:buNone/>
            </a:pPr>
            <a:r>
              <a:rPr lang="en-US" sz="2600" dirty="0" smtClean="0"/>
              <a:t>(Need </a:t>
            </a:r>
            <a:r>
              <a:rPr lang="en-US" sz="2600" dirty="0" err="1" smtClean="0"/>
              <a:t>untappable</a:t>
            </a:r>
            <a:r>
              <a:rPr lang="en-US" sz="2600" dirty="0" smtClean="0"/>
              <a:t> channel only to that registrar.)</a:t>
            </a:r>
            <a:endParaRPr lang="en-US" sz="2600"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BA34492-F191-9846-A798-A190C188DC3D}" type="slidenum">
              <a:rPr lang="en-US"/>
              <a:pPr/>
              <a:t>39</a:t>
            </a:fld>
            <a:endParaRPr lang="en-US"/>
          </a:p>
        </p:txBody>
      </p:sp>
      <p:sp>
        <p:nvSpPr>
          <p:cNvPr id="743427" name="Rectangle 3"/>
          <p:cNvSpPr>
            <a:spLocks noGrp="1" noChangeArrowheads="1"/>
          </p:cNvSpPr>
          <p:nvPr>
            <p:ph type="body" idx="1"/>
          </p:nvPr>
        </p:nvSpPr>
        <p:spPr>
          <a:xfrm>
            <a:off x="457200" y="2057400"/>
            <a:ext cx="8226425" cy="3884613"/>
          </a:xfrm>
        </p:spPr>
        <p:txBody>
          <a:bodyPr/>
          <a:lstStyle/>
          <a:p>
            <a:pPr>
              <a:lnSpc>
                <a:spcPct val="80000"/>
              </a:lnSpc>
              <a:spcBef>
                <a:spcPts val="2160"/>
              </a:spcBef>
              <a:buFont typeface="Wingdings" charset="2"/>
              <a:buChar char="§"/>
            </a:pPr>
            <a:r>
              <a:rPr lang="en-US" sz="4000" dirty="0" smtClean="0"/>
              <a:t>Verifiable  </a:t>
            </a:r>
            <a:r>
              <a:rPr lang="en-US" sz="4000" dirty="0" smtClean="0">
                <a:solidFill>
                  <a:srgbClr val="008040"/>
                </a:solidFill>
              </a:rPr>
              <a:t>✓</a:t>
            </a:r>
          </a:p>
          <a:p>
            <a:pPr>
              <a:lnSpc>
                <a:spcPct val="80000"/>
              </a:lnSpc>
              <a:spcBef>
                <a:spcPts val="2160"/>
              </a:spcBef>
              <a:buFont typeface="Wingdings" charset="2"/>
              <a:buChar char="§"/>
            </a:pPr>
            <a:r>
              <a:rPr lang="en-US" sz="4000" dirty="0" smtClean="0"/>
              <a:t>Unsalable  </a:t>
            </a:r>
            <a:r>
              <a:rPr lang="en-US" sz="4000" dirty="0" smtClean="0">
                <a:solidFill>
                  <a:srgbClr val="008040"/>
                </a:solidFill>
              </a:rPr>
              <a:t>✓</a:t>
            </a:r>
            <a:endParaRPr lang="en-US" sz="4000" dirty="0" smtClean="0"/>
          </a:p>
          <a:p>
            <a:pPr>
              <a:lnSpc>
                <a:spcPct val="80000"/>
              </a:lnSpc>
              <a:spcBef>
                <a:spcPts val="2160"/>
              </a:spcBef>
              <a:buFont typeface="Wingdings" charset="2"/>
              <a:buChar char="§"/>
            </a:pPr>
            <a:r>
              <a:rPr lang="en-US" sz="4000" dirty="0" err="1" smtClean="0"/>
              <a:t>Unforgeable</a:t>
            </a:r>
            <a:r>
              <a:rPr lang="en-US" sz="4000" dirty="0" smtClean="0"/>
              <a:t>  </a:t>
            </a:r>
            <a:r>
              <a:rPr lang="en-US" sz="4000" dirty="0" smtClean="0">
                <a:solidFill>
                  <a:srgbClr val="008040"/>
                </a:solidFill>
              </a:rPr>
              <a:t>✓</a:t>
            </a:r>
          </a:p>
          <a:p>
            <a:pPr>
              <a:lnSpc>
                <a:spcPct val="80000"/>
              </a:lnSpc>
              <a:spcBef>
                <a:spcPts val="2160"/>
              </a:spcBef>
              <a:buFont typeface="Wingdings" charset="2"/>
              <a:buChar char="§"/>
            </a:pPr>
            <a:r>
              <a:rPr lang="en-US" sz="4000" dirty="0" smtClean="0"/>
              <a:t>Anonymous</a:t>
            </a:r>
            <a:endParaRPr lang="en-US" sz="4000" dirty="0"/>
          </a:p>
        </p:txBody>
      </p:sp>
      <p:sp>
        <p:nvSpPr>
          <p:cNvPr id="7" name="Rectangle 2"/>
          <p:cNvSpPr txBox="1">
            <a:spLocks noChangeArrowheads="1"/>
          </p:cNvSpPr>
          <p:nvPr/>
        </p:nvSpPr>
        <p:spPr bwMode="auto">
          <a:xfrm>
            <a:off x="457200" y="682625"/>
            <a:ext cx="8226425" cy="1069975"/>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0" b="0" i="0" u="none" strike="noStrike" kern="0" cap="none" spc="0" normalizeH="0" baseline="0" noProof="0" dirty="0" smtClean="0">
                <a:ln>
                  <a:noFill/>
                </a:ln>
                <a:solidFill>
                  <a:srgbClr val="000099"/>
                </a:solidFill>
                <a:effectLst/>
                <a:uLnTx/>
                <a:uFillTx/>
                <a:latin typeface="Gill Sans"/>
                <a:ea typeface="+mj-ea"/>
                <a:cs typeface="Gill Sans"/>
              </a:rPr>
              <a:t>Credentials</a:t>
            </a:r>
            <a:br>
              <a:rPr kumimoji="0" lang="en-US" sz="8000" b="0" i="0" u="none" strike="noStrike" kern="0" cap="none" spc="0" normalizeH="0" baseline="0" noProof="0" dirty="0" smtClean="0">
                <a:ln>
                  <a:noFill/>
                </a:ln>
                <a:solidFill>
                  <a:srgbClr val="000099"/>
                </a:solidFill>
                <a:effectLst/>
                <a:uLnTx/>
                <a:uFillTx/>
                <a:latin typeface="Gill Sans"/>
                <a:ea typeface="+mj-ea"/>
                <a:cs typeface="Gill Sans"/>
              </a:rPr>
            </a:br>
            <a:r>
              <a:rPr kumimoji="0" lang="en-US" sz="3000" b="0" i="0" u="none" strike="noStrike" kern="0" cap="none" spc="0" normalizeH="0" baseline="0" noProof="0" dirty="0" smtClean="0">
                <a:ln>
                  <a:noFill/>
                </a:ln>
                <a:solidFill>
                  <a:srgbClr val="000099"/>
                </a:solidFill>
                <a:effectLst/>
                <a:uLnTx/>
                <a:uFillTx/>
                <a:latin typeface="Gill Sans"/>
                <a:ea typeface="+mj-ea"/>
                <a:cs typeface="Gill Sans"/>
              </a:rPr>
              <a:t>Desired Properties</a:t>
            </a:r>
            <a:endParaRPr kumimoji="0" lang="en-US" sz="3000" b="0" i="0" u="none" strike="noStrike" kern="0" cap="none" spc="0" normalizeH="0" baseline="0" noProof="0" dirty="0">
              <a:ln>
                <a:noFill/>
              </a:ln>
              <a:solidFill>
                <a:srgbClr val="000099"/>
              </a:solidFill>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8400" dirty="0" smtClean="0"/>
              <a:t>Remote Voting</a:t>
            </a:r>
            <a:endParaRPr lang="en-US" sz="8400"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40</a:t>
            </a:fld>
            <a:endParaRPr lang="en-US" dirty="0"/>
          </a:p>
        </p:txBody>
      </p:sp>
      <p:sp>
        <p:nvSpPr>
          <p:cNvPr id="536580" name="Rectangle 4"/>
          <p:cNvSpPr>
            <a:spLocks noGrp="1" noChangeArrowheads="1"/>
          </p:cNvSpPr>
          <p:nvPr>
            <p:ph type="title"/>
          </p:nvPr>
        </p:nvSpPr>
        <p:spPr/>
        <p:txBody>
          <a:bodyPr/>
          <a:lstStyle/>
          <a:p>
            <a:r>
              <a:rPr lang="en-US" dirty="0" smtClean="0"/>
              <a:t>Vote Submission</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40" name="Rectangle 7"/>
          <p:cNvSpPr>
            <a:spLocks noChangeArrowheads="1"/>
          </p:cNvSpPr>
          <p:nvPr/>
        </p:nvSpPr>
        <p:spPr bwMode="auto">
          <a:xfrm>
            <a:off x="6858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41" name="Rectangle 9"/>
          <p:cNvSpPr>
            <a:spLocks noChangeArrowheads="1"/>
          </p:cNvSpPr>
          <p:nvPr/>
        </p:nvSpPr>
        <p:spPr bwMode="auto">
          <a:xfrm>
            <a:off x="685800" y="44196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solidFill>
                  <a:srgbClr val="8AB9B9"/>
                </a:solidFill>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solidFill>
                  <a:srgbClr val="8AB9B9"/>
                </a:solidFill>
                <a:latin typeface="+mj-lt"/>
                <a:cs typeface="Gill Sans"/>
              </a:rPr>
              <a:t>Tallier</a:t>
            </a:r>
            <a:endParaRPr lang="en-US" sz="2000" b="0" dirty="0" smtClean="0">
              <a:solidFill>
                <a:srgbClr val="8AB9B9"/>
              </a:solidFill>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226425" cy="3884613"/>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a:t>
            </a:r>
          </a:p>
          <a:p>
            <a:pPr marL="742950" indent="-742950">
              <a:buClr>
                <a:srgbClr val="408000"/>
              </a:buClr>
              <a:buNone/>
            </a:pPr>
            <a:endParaRPr lang="en-US" sz="3600" dirty="0" smtClean="0">
              <a:solidFill>
                <a:srgbClr val="408000"/>
              </a:solidFill>
            </a:endParaRPr>
          </a:p>
        </p:txBody>
      </p:sp>
      <p:sp>
        <p:nvSpPr>
          <p:cNvPr id="3" name="Slide Number Placeholder 2"/>
          <p:cNvSpPr>
            <a:spLocks noGrp="1"/>
          </p:cNvSpPr>
          <p:nvPr>
            <p:ph type="sldNum" sz="quarter" idx="12"/>
          </p:nvPr>
        </p:nvSpPr>
        <p:spPr/>
        <p:txBody>
          <a:bodyPr/>
          <a:lstStyle/>
          <a:p>
            <a:fld id="{22B9F9C0-0942-904A-B195-08B1C90EB47C}" type="slidenum">
              <a:rPr lang="en-US" smtClean="0"/>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4</a:t>
            </a:r>
            <a:endParaRPr lang="en-US" dirty="0"/>
          </a:p>
        </p:txBody>
      </p:sp>
      <p:sp>
        <p:nvSpPr>
          <p:cNvPr id="3" name="Content Placeholder 2"/>
          <p:cNvSpPr>
            <a:spLocks noGrp="1"/>
          </p:cNvSpPr>
          <p:nvPr>
            <p:ph idx="1"/>
          </p:nvPr>
        </p:nvSpPr>
        <p:spPr/>
        <p:txBody>
          <a:bodyPr/>
          <a:lstStyle/>
          <a:p>
            <a:pPr>
              <a:buNone/>
            </a:pPr>
            <a:endParaRPr lang="en-US" dirty="0" smtClean="0"/>
          </a:p>
          <a:p>
            <a:pPr algn="ctr">
              <a:buNone/>
            </a:pPr>
            <a:r>
              <a:rPr lang="en-US" dirty="0" smtClean="0"/>
              <a:t>Anonymous channel</a:t>
            </a: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5</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Voter client doesn’t leak credential</a:t>
            </a:r>
          </a:p>
          <a:p>
            <a:pPr algn="ctr">
              <a:buNone/>
            </a:pPr>
            <a:r>
              <a:rPr lang="en-US" dirty="0" smtClean="0"/>
              <a:t>&amp;</a:t>
            </a:r>
          </a:p>
          <a:p>
            <a:pPr algn="ctr">
              <a:buNone/>
            </a:pPr>
            <a:r>
              <a:rPr lang="en-US" dirty="0" smtClean="0"/>
              <a:t>Voter client encrypts correctly</a:t>
            </a:r>
            <a:br>
              <a:rPr lang="en-US" dirty="0" smtClean="0"/>
            </a:b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 5</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Voter client doesn’t leak credential</a:t>
            </a:r>
          </a:p>
          <a:p>
            <a:pPr algn="ctr">
              <a:buNone/>
            </a:pPr>
            <a:r>
              <a:rPr lang="en-US" dirty="0" smtClean="0"/>
              <a:t>&amp;</a:t>
            </a:r>
          </a:p>
          <a:p>
            <a:pPr algn="ctr">
              <a:buNone/>
            </a:pPr>
            <a:r>
              <a:rPr lang="en-US" strike="sngStrike" dirty="0" smtClean="0"/>
              <a:t>Voter client encrypts correctly</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226425" cy="4419600"/>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a:t>
            </a:r>
          </a:p>
          <a:p>
            <a:pPr marL="742950" indent="-742950">
              <a:buClr>
                <a:srgbClr val="408000"/>
              </a:buClr>
              <a:buFont typeface="+mj-lt"/>
              <a:buAutoNum type="arabicPeriod"/>
            </a:pPr>
            <a:endParaRPr lang="en-US" sz="3600" dirty="0" smtClean="0">
              <a:solidFill>
                <a:srgbClr val="408000"/>
              </a:solidFill>
            </a:endParaRPr>
          </a:p>
          <a:p>
            <a:pPr marL="742950" indent="-742950">
              <a:buClr>
                <a:srgbClr val="408000"/>
              </a:buClr>
              <a:buNone/>
            </a:pPr>
            <a:r>
              <a:rPr lang="en-US" sz="3600" dirty="0" smtClean="0"/>
              <a:t>Problems:  replay attacks, malformed choices</a:t>
            </a:r>
          </a:p>
          <a:p>
            <a:endParaRPr lang="en-US" sz="36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226425" cy="4419600"/>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a:t>
            </a:r>
          </a:p>
          <a:p>
            <a:pPr marL="742950" indent="-742950">
              <a:buClr>
                <a:srgbClr val="408000"/>
              </a:buClr>
              <a:buFont typeface="+mj-lt"/>
              <a:buAutoNum type="arabicPeriod"/>
            </a:pPr>
            <a:endParaRPr lang="en-US" sz="3600" dirty="0" smtClean="0">
              <a:solidFill>
                <a:srgbClr val="408000"/>
              </a:solidFill>
            </a:endParaRPr>
          </a:p>
          <a:p>
            <a:pPr marL="742950" indent="-742950">
              <a:buClr>
                <a:srgbClr val="408000"/>
              </a:buClr>
              <a:buNone/>
            </a:pPr>
            <a:r>
              <a:rPr lang="en-US" sz="3600" dirty="0" smtClean="0"/>
              <a:t>Problems:  replay attacks, malformed choices</a:t>
            </a:r>
          </a:p>
          <a:p>
            <a:pPr marL="742950" indent="-742950">
              <a:buClr>
                <a:srgbClr val="408000"/>
              </a:buClr>
              <a:buNone/>
            </a:pPr>
            <a:r>
              <a:rPr lang="en-US" sz="3600" dirty="0" smtClean="0"/>
              <a:t>Solution:  zero-knowledge proofs</a:t>
            </a:r>
          </a:p>
          <a:p>
            <a:endParaRPr lang="en-US" sz="36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686800" cy="4419600"/>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P</a:t>
            </a:r>
            <a:r>
              <a:rPr lang="en-US" sz="3600" baseline="-25000" dirty="0" err="1" smtClean="0">
                <a:solidFill>
                  <a:srgbClr val="408000"/>
                </a:solidFill>
              </a:rPr>
              <a:t>k</a:t>
            </a:r>
            <a:r>
              <a:rPr lang="en-US" sz="3600" dirty="0" smtClean="0">
                <a:solidFill>
                  <a:srgbClr val="408000"/>
                </a:solidFill>
              </a:rPr>
              <a:t>,</a:t>
            </a:r>
            <a:r>
              <a:rPr lang="en-US" sz="3600" baseline="-25000" dirty="0" smtClean="0">
                <a:solidFill>
                  <a:srgbClr val="408000"/>
                </a:solidFill>
              </a:rPr>
              <a:t> </a:t>
            </a:r>
            <a:r>
              <a:rPr lang="en-US" sz="3600" dirty="0" smtClean="0">
                <a:solidFill>
                  <a:srgbClr val="408000"/>
                </a:solidFill>
              </a:rPr>
              <a:t>P</a:t>
            </a:r>
            <a:r>
              <a:rPr lang="en-US" sz="3600" baseline="-25000" dirty="0" smtClean="0">
                <a:solidFill>
                  <a:srgbClr val="408000"/>
                </a:solidFill>
              </a:rPr>
              <a:t>w</a:t>
            </a:r>
          </a:p>
          <a:p>
            <a:pPr marL="742950" indent="-742950">
              <a:buClr>
                <a:srgbClr val="408000"/>
              </a:buClr>
              <a:buFont typeface="+mj-lt"/>
              <a:buAutoNum type="arabicPeriod"/>
            </a:pPr>
            <a:endParaRPr lang="en-US" sz="3600" dirty="0" smtClean="0">
              <a:solidFill>
                <a:srgbClr val="408000"/>
              </a:solidFill>
            </a:endParaRPr>
          </a:p>
          <a:p>
            <a:pPr marL="742950" indent="-742950">
              <a:buClr>
                <a:srgbClr val="408000"/>
              </a:buClr>
              <a:buNone/>
            </a:pPr>
            <a:r>
              <a:rPr lang="en-US" sz="3600" dirty="0" err="1" smtClean="0"/>
              <a:t>P</a:t>
            </a:r>
            <a:r>
              <a:rPr lang="en-US" sz="3600" baseline="-25000" dirty="0" err="1" smtClean="0"/>
              <a:t>k</a:t>
            </a:r>
            <a:r>
              <a:rPr lang="en-US" sz="3600" dirty="0" smtClean="0"/>
              <a:t>: </a:t>
            </a:r>
            <a:r>
              <a:rPr lang="en-US" sz="3600" i="1" dirty="0" smtClean="0"/>
              <a:t>signature of knowledge</a:t>
            </a:r>
            <a:r>
              <a:rPr lang="en-US" sz="3600" dirty="0" smtClean="0"/>
              <a:t> </a:t>
            </a:r>
            <a:r>
              <a:rPr lang="en-US" sz="2600" dirty="0" smtClean="0">
                <a:solidFill>
                  <a:srgbClr val="FF66CC"/>
                </a:solidFill>
              </a:rPr>
              <a:t>[</a:t>
            </a:r>
            <a:r>
              <a:rPr lang="en-US" sz="2600" dirty="0" err="1" smtClean="0">
                <a:solidFill>
                  <a:srgbClr val="FF66CC"/>
                </a:solidFill>
              </a:rPr>
              <a:t>Camenisch</a:t>
            </a:r>
            <a:r>
              <a:rPr lang="en-US" sz="2600" dirty="0" smtClean="0">
                <a:solidFill>
                  <a:srgbClr val="FF66CC"/>
                </a:solidFill>
              </a:rPr>
              <a:t> &amp; </a:t>
            </a:r>
            <a:r>
              <a:rPr lang="en-US" sz="2600" dirty="0" err="1" smtClean="0">
                <a:solidFill>
                  <a:srgbClr val="FF66CC"/>
                </a:solidFill>
              </a:rPr>
              <a:t>Stadler</a:t>
            </a:r>
            <a:r>
              <a:rPr lang="en-US" sz="2600" dirty="0" smtClean="0">
                <a:solidFill>
                  <a:srgbClr val="FF66CC"/>
                </a:solidFill>
              </a:rPr>
              <a:t> 1997]</a:t>
            </a:r>
          </a:p>
          <a:p>
            <a:pPr marL="742950" indent="-742950">
              <a:buClr>
                <a:srgbClr val="408000"/>
              </a:buClr>
              <a:buNone/>
            </a:pPr>
            <a:r>
              <a:rPr lang="en-US" sz="3600" dirty="0" smtClean="0"/>
              <a:t>P</a:t>
            </a:r>
            <a:r>
              <a:rPr lang="en-US" sz="3600" baseline="-25000" dirty="0" smtClean="0"/>
              <a:t>w</a:t>
            </a:r>
            <a:r>
              <a:rPr lang="en-US" sz="3600" dirty="0" smtClean="0"/>
              <a:t>: </a:t>
            </a:r>
            <a:r>
              <a:rPr lang="en-US" sz="3600" i="1" dirty="0" smtClean="0">
                <a:latin typeface="Arial"/>
                <a:cs typeface="Arial"/>
              </a:rPr>
              <a:t>1</a:t>
            </a:r>
            <a:r>
              <a:rPr lang="en-US" sz="3600" i="1" dirty="0" smtClean="0"/>
              <a:t>-out-of-L </a:t>
            </a:r>
            <a:r>
              <a:rPr lang="en-US" sz="3600" i="1" dirty="0" err="1" smtClean="0"/>
              <a:t>reencryption</a:t>
            </a:r>
            <a:r>
              <a:rPr lang="en-US" sz="3600" i="1" dirty="0" smtClean="0"/>
              <a:t> proof </a:t>
            </a:r>
            <a:r>
              <a:rPr lang="en-US" sz="2600" dirty="0" smtClean="0">
                <a:solidFill>
                  <a:srgbClr val="FF66CC"/>
                </a:solidFill>
              </a:rPr>
              <a:t>[</a:t>
            </a:r>
            <a:r>
              <a:rPr lang="en-US" sz="2600" dirty="0" err="1" smtClean="0">
                <a:solidFill>
                  <a:srgbClr val="FF66CC"/>
                </a:solidFill>
              </a:rPr>
              <a:t>Hirt</a:t>
            </a:r>
            <a:r>
              <a:rPr lang="en-US" sz="2600" dirty="0" smtClean="0">
                <a:solidFill>
                  <a:srgbClr val="FF66CC"/>
                </a:solidFill>
              </a:rPr>
              <a:t> &amp; </a:t>
            </a:r>
            <a:r>
              <a:rPr lang="en-US" sz="2600" dirty="0" err="1" smtClean="0">
                <a:solidFill>
                  <a:srgbClr val="FF66CC"/>
                </a:solidFill>
              </a:rPr>
              <a:t>Sako</a:t>
            </a:r>
            <a:r>
              <a:rPr lang="en-US" sz="2600" dirty="0" smtClean="0">
                <a:solidFill>
                  <a:srgbClr val="FF66CC"/>
                </a:solidFill>
              </a:rPr>
              <a:t> 2000]</a:t>
            </a:r>
            <a:endParaRPr lang="en-US" sz="2600" i="1" baseline="-25000" dirty="0" smtClean="0">
              <a:solidFill>
                <a:srgbClr val="FF66CC"/>
              </a:solidFill>
            </a:endParaRPr>
          </a:p>
          <a:p>
            <a:pPr marL="742950" indent="-742950">
              <a:buClr>
                <a:srgbClr val="408000"/>
              </a:buClr>
              <a:buNone/>
            </a:pPr>
            <a:r>
              <a:rPr lang="en-US" sz="3600" dirty="0" smtClean="0">
                <a:solidFill>
                  <a:srgbClr val="FF66CC"/>
                </a:solidFill>
              </a:rPr>
              <a:t> </a:t>
            </a:r>
          </a:p>
          <a:p>
            <a:endParaRPr lang="en-US" sz="4800" dirty="0" smtClean="0"/>
          </a:p>
          <a:p>
            <a:pPr>
              <a:buNone/>
            </a:pPr>
            <a:endParaRPr lang="en-US" sz="36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686800" cy="4419600"/>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P</a:t>
            </a:r>
            <a:r>
              <a:rPr lang="en-US" sz="3600" baseline="-25000" dirty="0" err="1" smtClean="0">
                <a:solidFill>
                  <a:srgbClr val="408000"/>
                </a:solidFill>
              </a:rPr>
              <a:t>k</a:t>
            </a:r>
            <a:r>
              <a:rPr lang="en-US" sz="3600" dirty="0" smtClean="0">
                <a:solidFill>
                  <a:srgbClr val="408000"/>
                </a:solidFill>
              </a:rPr>
              <a:t>,</a:t>
            </a:r>
            <a:r>
              <a:rPr lang="en-US" sz="3600" baseline="-25000" dirty="0" smtClean="0">
                <a:solidFill>
                  <a:srgbClr val="408000"/>
                </a:solidFill>
              </a:rPr>
              <a:t> </a:t>
            </a:r>
            <a:r>
              <a:rPr lang="en-US" sz="3600" dirty="0" smtClean="0">
                <a:solidFill>
                  <a:srgbClr val="408000"/>
                </a:solidFill>
              </a:rPr>
              <a:t>P</a:t>
            </a:r>
            <a:r>
              <a:rPr lang="en-US" sz="3600" baseline="-25000" dirty="0" smtClean="0">
                <a:solidFill>
                  <a:srgbClr val="408000"/>
                </a:solidFill>
              </a:rPr>
              <a:t>w</a:t>
            </a:r>
          </a:p>
          <a:p>
            <a:pPr marL="742950" indent="-742950">
              <a:buClr>
                <a:srgbClr val="408000"/>
              </a:buClr>
              <a:buFont typeface="+mj-lt"/>
              <a:buAutoNum type="arabicPeriod"/>
            </a:pPr>
            <a:endParaRPr lang="en-US" sz="3600" dirty="0" smtClean="0">
              <a:solidFill>
                <a:srgbClr val="408000"/>
              </a:solidFill>
            </a:endParaRPr>
          </a:p>
          <a:p>
            <a:pPr marL="742950" indent="-742950">
              <a:buClr>
                <a:srgbClr val="408000"/>
              </a:buClr>
              <a:buNone/>
            </a:pPr>
            <a:r>
              <a:rPr lang="en-US" sz="3600" dirty="0" smtClean="0"/>
              <a:t>Problem:  scalability, reliability of BB</a:t>
            </a:r>
            <a:endParaRPr lang="en-US" sz="2200" i="1" baseline="-25000" dirty="0" smtClean="0">
              <a:solidFill>
                <a:srgbClr val="FF66CC"/>
              </a:solidFill>
            </a:endParaRPr>
          </a:p>
          <a:p>
            <a:endParaRPr lang="en-US" sz="3600" dirty="0"/>
          </a:p>
        </p:txBody>
      </p:sp>
      <p:sp>
        <p:nvSpPr>
          <p:cNvPr id="3" name="Slide Number Placeholder 2"/>
          <p:cNvSpPr>
            <a:spLocks noGrp="1"/>
          </p:cNvSpPr>
          <p:nvPr>
            <p:ph type="sldNum" sz="quarter" idx="12"/>
          </p:nvPr>
        </p:nvSpPr>
        <p:spPr/>
        <p:txBody>
          <a:bodyPr/>
          <a:lstStyle/>
          <a:p>
            <a:fld id="{22B9F9C0-0942-904A-B195-08B1C90EB47C}" type="slidenum">
              <a:rPr lang="en-US" smtClean="0"/>
              <a:pPr/>
              <a:t>48</a:t>
            </a:fld>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Vote Submission</a:t>
            </a:r>
            <a:endParaRPr lang="en-US" dirty="0"/>
          </a:p>
        </p:txBody>
      </p:sp>
      <p:sp>
        <p:nvSpPr>
          <p:cNvPr id="4" name="Content Placeholder 3"/>
          <p:cNvSpPr>
            <a:spLocks noGrp="1"/>
          </p:cNvSpPr>
          <p:nvPr>
            <p:ph idx="1"/>
          </p:nvPr>
        </p:nvSpPr>
        <p:spPr>
          <a:xfrm>
            <a:off x="457200" y="2057400"/>
            <a:ext cx="8686800" cy="4419600"/>
          </a:xfrm>
        </p:spPr>
        <p:txBody>
          <a:bodyPr/>
          <a:lstStyle/>
          <a:p>
            <a:pPr marL="742950" indent="-742950">
              <a:buClr>
                <a:srgbClr val="408000"/>
              </a:buClr>
              <a:buFont typeface="+mj-lt"/>
              <a:buAutoNum type="arabicPeriod"/>
            </a:pPr>
            <a:r>
              <a:rPr lang="en-US" sz="3600" dirty="0" smtClean="0">
                <a:solidFill>
                  <a:srgbClr val="408000"/>
                </a:solidFill>
              </a:rPr>
              <a:t>V:  select </a:t>
            </a:r>
            <a:r>
              <a:rPr lang="en-US" sz="3600" i="1" dirty="0" smtClean="0">
                <a:solidFill>
                  <a:srgbClr val="408000"/>
                </a:solidFill>
              </a:rPr>
              <a:t>choice</a:t>
            </a:r>
            <a:r>
              <a:rPr lang="en-US" sz="3600" dirty="0" smtClean="0">
                <a:solidFill>
                  <a:srgbClr val="408000"/>
                </a:solidFill>
              </a:rPr>
              <a:t> (candidate) </a:t>
            </a:r>
            <a:r>
              <a:rPr lang="en-US" sz="3600" dirty="0" err="1" smtClean="0">
                <a:solidFill>
                  <a:srgbClr val="408000"/>
                </a:solidFill>
              </a:rPr>
              <a:t>c</a:t>
            </a:r>
            <a:endParaRPr lang="en-US" sz="3600" dirty="0" smtClean="0">
              <a:solidFill>
                <a:srgbClr val="408000"/>
              </a:solidFill>
            </a:endParaRPr>
          </a:p>
          <a:p>
            <a:pPr marL="742950" indent="-742950">
              <a:buClr>
                <a:srgbClr val="408000"/>
              </a:buClr>
              <a:buFont typeface="+mj-lt"/>
              <a:buAutoNum type="arabicPeriod"/>
            </a:pPr>
            <a:r>
              <a:rPr lang="en-US" sz="3600" dirty="0" smtClean="0">
                <a:solidFill>
                  <a:srgbClr val="408000"/>
                </a:solidFill>
              </a:rPr>
              <a:t>V → BB [anon.]:  </a:t>
            </a:r>
            <a:br>
              <a:rPr lang="en-US" sz="3600" dirty="0" smtClean="0">
                <a:solidFill>
                  <a:srgbClr val="408000"/>
                </a:solidFill>
              </a:rPr>
            </a:br>
            <a:r>
              <a:rPr lang="en-US" sz="3600" dirty="0" err="1" smtClean="0">
                <a:solidFill>
                  <a:srgbClr val="408000"/>
                </a:solidFill>
              </a:rPr>
              <a:t>enc(s</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enc(c</a:t>
            </a:r>
            <a:r>
              <a:rPr lang="en-US" sz="3600" dirty="0" smtClean="0">
                <a:solidFill>
                  <a:srgbClr val="408000"/>
                </a:solidFill>
              </a:rPr>
              <a:t>; K</a:t>
            </a:r>
            <a:r>
              <a:rPr lang="en-US" sz="3600" baseline="-25000" dirty="0" smtClean="0">
                <a:solidFill>
                  <a:srgbClr val="408000"/>
                </a:solidFill>
              </a:rPr>
              <a:t>T</a:t>
            </a:r>
            <a:r>
              <a:rPr lang="en-US" sz="3600" dirty="0" smtClean="0">
                <a:solidFill>
                  <a:srgbClr val="408000"/>
                </a:solidFill>
              </a:rPr>
              <a:t>), </a:t>
            </a:r>
            <a:r>
              <a:rPr lang="en-US" sz="3600" dirty="0" err="1" smtClean="0">
                <a:solidFill>
                  <a:srgbClr val="408000"/>
                </a:solidFill>
              </a:rPr>
              <a:t>P</a:t>
            </a:r>
            <a:r>
              <a:rPr lang="en-US" sz="3600" baseline="-25000" dirty="0" err="1" smtClean="0">
                <a:solidFill>
                  <a:srgbClr val="408000"/>
                </a:solidFill>
              </a:rPr>
              <a:t>k</a:t>
            </a:r>
            <a:r>
              <a:rPr lang="en-US" sz="3600" dirty="0" smtClean="0">
                <a:solidFill>
                  <a:srgbClr val="408000"/>
                </a:solidFill>
              </a:rPr>
              <a:t>,</a:t>
            </a:r>
            <a:r>
              <a:rPr lang="en-US" sz="3600" baseline="-25000" dirty="0" smtClean="0">
                <a:solidFill>
                  <a:srgbClr val="408000"/>
                </a:solidFill>
              </a:rPr>
              <a:t> </a:t>
            </a:r>
            <a:r>
              <a:rPr lang="en-US" sz="3600" dirty="0" smtClean="0">
                <a:solidFill>
                  <a:srgbClr val="408000"/>
                </a:solidFill>
              </a:rPr>
              <a:t>P</a:t>
            </a:r>
            <a:r>
              <a:rPr lang="en-US" sz="3600" baseline="-25000" dirty="0" smtClean="0">
                <a:solidFill>
                  <a:srgbClr val="408000"/>
                </a:solidFill>
              </a:rPr>
              <a:t>w</a:t>
            </a:r>
          </a:p>
          <a:p>
            <a:pPr marL="742950" indent="-742950">
              <a:buClr>
                <a:srgbClr val="408000"/>
              </a:buClr>
              <a:buFont typeface="+mj-lt"/>
              <a:buAutoNum type="arabicPeriod"/>
            </a:pPr>
            <a:endParaRPr lang="en-US" sz="3600" dirty="0" smtClean="0">
              <a:solidFill>
                <a:srgbClr val="408000"/>
              </a:solidFill>
            </a:endParaRPr>
          </a:p>
          <a:p>
            <a:pPr marL="742950" indent="-742950">
              <a:buClr>
                <a:srgbClr val="408000"/>
              </a:buClr>
              <a:buNone/>
            </a:pPr>
            <a:r>
              <a:rPr lang="en-US" sz="3600" dirty="0" smtClean="0"/>
              <a:t>Problem:  scalability, reliability of BB</a:t>
            </a:r>
          </a:p>
          <a:p>
            <a:pPr marL="742950" indent="-742950">
              <a:buClr>
                <a:srgbClr val="408000"/>
              </a:buClr>
              <a:buNone/>
            </a:pPr>
            <a:r>
              <a:rPr lang="en-US" sz="3600" dirty="0" smtClean="0"/>
              <a:t>Solution:  distributed ballot boxes</a:t>
            </a:r>
          </a:p>
        </p:txBody>
      </p:sp>
      <p:sp>
        <p:nvSpPr>
          <p:cNvPr id="3" name="Slide Number Placeholder 2"/>
          <p:cNvSpPr>
            <a:spLocks noGrp="1"/>
          </p:cNvSpPr>
          <p:nvPr>
            <p:ph type="sldNum" sz="quarter" idx="12"/>
          </p:nvPr>
        </p:nvSpPr>
        <p:spPr/>
        <p:txBody>
          <a:bodyPr/>
          <a:lstStyle/>
          <a:p>
            <a:fld id="{22B9F9C0-0942-904A-B195-08B1C90EB47C}" type="slidenum">
              <a:rPr lang="en-US" smtClean="0"/>
              <a:pPr/>
              <a:t>49</a:t>
            </a:fld>
            <a:endParaRPr lang="en-US" dirty="0"/>
          </a:p>
        </p:txBody>
      </p:sp>
      <p:sp>
        <p:nvSpPr>
          <p:cNvPr id="5" name="TextBox 4"/>
          <p:cNvSpPr txBox="1"/>
          <p:nvPr/>
        </p:nvSpPr>
        <p:spPr>
          <a:xfrm>
            <a:off x="7186391" y="5410200"/>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2B9F9C0-0942-904A-B195-08B1C90EB47C}" type="slidenum">
              <a:rPr lang="en-US" smtClean="0"/>
              <a:pPr/>
              <a:t>5</a:t>
            </a:fld>
            <a:endParaRPr lang="en-US"/>
          </a:p>
        </p:txBody>
      </p:sp>
      <p:pic>
        <p:nvPicPr>
          <p:cNvPr id="4" name="Picture 3"/>
          <p:cNvPicPr>
            <a:picLocks noChangeAspect="1"/>
          </p:cNvPicPr>
          <p:nvPr/>
        </p:nvPicPr>
        <p:blipFill>
          <a:blip r:embed="rId3"/>
          <a:stretch>
            <a:fillRect/>
          </a:stretch>
        </p:blipFill>
        <p:spPr>
          <a:xfrm>
            <a:off x="675765" y="1143000"/>
            <a:ext cx="3711511" cy="4572000"/>
          </a:xfrm>
          <a:prstGeom prst="rect">
            <a:avLst/>
          </a:prstGeom>
        </p:spPr>
      </p:pic>
      <p:pic>
        <p:nvPicPr>
          <p:cNvPr id="5" name="Picture 4"/>
          <p:cNvPicPr>
            <a:picLocks noChangeAspect="1"/>
          </p:cNvPicPr>
          <p:nvPr/>
        </p:nvPicPr>
        <p:blipFill>
          <a:blip r:embed="rId4"/>
          <a:stretch>
            <a:fillRect/>
          </a:stretch>
        </p:blipFill>
        <p:spPr>
          <a:xfrm>
            <a:off x="5063041" y="1143000"/>
            <a:ext cx="3405194" cy="45466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 name="Rectangle 59"/>
          <p:cNvSpPr/>
          <p:nvPr/>
        </p:nvSpPr>
        <p:spPr bwMode="auto">
          <a:xfrm>
            <a:off x="59436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50</a:t>
            </a:fld>
            <a:endParaRPr lang="en-US" dirty="0"/>
          </a:p>
        </p:txBody>
      </p:sp>
      <p:sp>
        <p:nvSpPr>
          <p:cNvPr id="536580" name="Rectangle 4"/>
          <p:cNvSpPr>
            <a:spLocks noGrp="1" noChangeArrowheads="1"/>
          </p:cNvSpPr>
          <p:nvPr>
            <p:ph type="title"/>
          </p:nvPr>
        </p:nvSpPr>
        <p:spPr/>
        <p:txBody>
          <a:bodyPr/>
          <a:lstStyle/>
          <a:p>
            <a:r>
              <a:rPr lang="en-US" dirty="0" smtClean="0"/>
              <a:t>Vote Submission</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sp>
        <p:nvSpPr>
          <p:cNvPr id="536601" name="Rectangle 25"/>
          <p:cNvSpPr>
            <a:spLocks noChangeArrowheads="1"/>
          </p:cNvSpPr>
          <p:nvPr/>
        </p:nvSpPr>
        <p:spPr bwMode="auto">
          <a:xfrm>
            <a:off x="3886200" y="3352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40" name="Rectangle 7"/>
          <p:cNvSpPr>
            <a:spLocks noChangeArrowheads="1"/>
          </p:cNvSpPr>
          <p:nvPr/>
        </p:nvSpPr>
        <p:spPr bwMode="auto">
          <a:xfrm>
            <a:off x="6858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41" name="Rectangle 9"/>
          <p:cNvSpPr>
            <a:spLocks noChangeArrowheads="1"/>
          </p:cNvSpPr>
          <p:nvPr/>
        </p:nvSpPr>
        <p:spPr bwMode="auto">
          <a:xfrm>
            <a:off x="685800" y="44196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cxnSp>
        <p:nvCxnSpPr>
          <p:cNvPr id="47" name="Straight Arrow Connector 46"/>
          <p:cNvCxnSpPr>
            <a:stCxn id="59" idx="3"/>
            <a:endCxn id="536601" idx="1"/>
          </p:cNvCxnSpPr>
          <p:nvPr/>
        </p:nvCxnSpPr>
        <p:spPr bwMode="auto">
          <a:xfrm flipV="1">
            <a:off x="3200400" y="3797300"/>
            <a:ext cx="685800"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4" name="Straight Arrow Connector 53"/>
          <p:cNvCxnSpPr>
            <a:stCxn id="536601" idx="3"/>
            <a:endCxn id="60" idx="1"/>
          </p:cNvCxnSpPr>
          <p:nvPr/>
        </p:nvCxnSpPr>
        <p:spPr bwMode="auto">
          <a:xfrm>
            <a:off x="5218113" y="3797300"/>
            <a:ext cx="725487"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8" name="Straight Arrow Connector 57"/>
          <p:cNvCxnSpPr>
            <a:stCxn id="536601" idx="2"/>
            <a:endCxn id="536582" idx="0"/>
          </p:cNvCxnSpPr>
          <p:nvPr/>
        </p:nvCxnSpPr>
        <p:spPr bwMode="auto">
          <a:xfrm rot="5400000">
            <a:off x="3891757" y="4902200"/>
            <a:ext cx="13208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solidFill>
                  <a:srgbClr val="8AB9B9"/>
                </a:solidFill>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solidFill>
                  <a:srgbClr val="8AB9B9"/>
                </a:solidFill>
                <a:latin typeface="+mj-lt"/>
                <a:cs typeface="Gill Sans"/>
              </a:rPr>
              <a:t>Tallier</a:t>
            </a:r>
            <a:endParaRPr lang="en-US" sz="2000" b="0" dirty="0" smtClean="0">
              <a:solidFill>
                <a:srgbClr val="8AB9B9"/>
              </a:solidFill>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 name="Rectangle 36"/>
          <p:cNvSpPr/>
          <p:nvPr/>
        </p:nvSpPr>
        <p:spPr bwMode="auto">
          <a:xfrm>
            <a:off x="3581400" y="3657600"/>
            <a:ext cx="1981200" cy="1524000"/>
          </a:xfrm>
          <a:prstGeom prst="rect">
            <a:avLst/>
          </a:prstGeom>
          <a:solidFill>
            <a:srgbClr val="00FF80"/>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60" name="Rectangle 59"/>
          <p:cNvSpPr/>
          <p:nvPr/>
        </p:nvSpPr>
        <p:spPr bwMode="auto">
          <a:xfrm>
            <a:off x="59436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51</a:t>
            </a:fld>
            <a:endParaRPr lang="en-US" dirty="0"/>
          </a:p>
        </p:txBody>
      </p:sp>
      <p:sp>
        <p:nvSpPr>
          <p:cNvPr id="536580" name="Rectangle 4"/>
          <p:cNvSpPr>
            <a:spLocks noGrp="1" noChangeArrowheads="1"/>
          </p:cNvSpPr>
          <p:nvPr>
            <p:ph type="title"/>
          </p:nvPr>
        </p:nvSpPr>
        <p:spPr/>
        <p:txBody>
          <a:bodyPr/>
          <a:lstStyle/>
          <a:p>
            <a:r>
              <a:rPr lang="en-US" dirty="0" smtClean="0"/>
              <a:t>Vote Submission</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T</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sp>
        <p:nvSpPr>
          <p:cNvPr id="536601" name="Rectangle 25"/>
          <p:cNvSpPr>
            <a:spLocks noChangeArrowheads="1"/>
          </p:cNvSpPr>
          <p:nvPr/>
        </p:nvSpPr>
        <p:spPr bwMode="auto">
          <a:xfrm>
            <a:off x="3886200" y="2286000"/>
            <a:ext cx="1331913" cy="8890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bulletin</a:t>
            </a:r>
            <a:br>
              <a:rPr lang="en-US" sz="2000" b="0" dirty="0" smtClean="0">
                <a:solidFill>
                  <a:schemeClr val="accent6"/>
                </a:solidFill>
                <a:latin typeface="Maiandra GD" charset="0"/>
              </a:rPr>
            </a:br>
            <a:r>
              <a:rPr lang="en-US" sz="2000" b="0" dirty="0" smtClean="0">
                <a:solidFill>
                  <a:schemeClr val="accent6"/>
                </a:solidFill>
                <a:latin typeface="Maiandra GD" charset="0"/>
              </a:rPr>
              <a:t>board</a:t>
            </a:r>
            <a:endParaRPr lang="en-US" sz="2000" b="0" dirty="0">
              <a:solidFill>
                <a:schemeClr val="accent6"/>
              </a:solidFill>
              <a:latin typeface="Maiandra GD" charset="0"/>
            </a:endParaRPr>
          </a:p>
        </p:txBody>
      </p:sp>
      <p:sp>
        <p:nvSpPr>
          <p:cNvPr id="39" name="Rectangle 7"/>
          <p:cNvSpPr>
            <a:spLocks noChangeArrowheads="1"/>
          </p:cNvSpPr>
          <p:nvPr/>
        </p:nvSpPr>
        <p:spPr bwMode="auto">
          <a:xfrm>
            <a:off x="6858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40" name="Rectangle 7"/>
          <p:cNvSpPr>
            <a:spLocks noChangeArrowheads="1"/>
          </p:cNvSpPr>
          <p:nvPr/>
        </p:nvSpPr>
        <p:spPr bwMode="auto">
          <a:xfrm>
            <a:off x="6858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41" name="Rectangle 9"/>
          <p:cNvSpPr>
            <a:spLocks noChangeArrowheads="1"/>
          </p:cNvSpPr>
          <p:nvPr/>
        </p:nvSpPr>
        <p:spPr bwMode="auto">
          <a:xfrm>
            <a:off x="685800" y="44196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cxnSp>
        <p:nvCxnSpPr>
          <p:cNvPr id="47" name="Straight Arrow Connector 46"/>
          <p:cNvCxnSpPr>
            <a:endCxn id="536601" idx="1"/>
          </p:cNvCxnSpPr>
          <p:nvPr/>
        </p:nvCxnSpPr>
        <p:spPr bwMode="auto">
          <a:xfrm flipV="1">
            <a:off x="3200400" y="2730500"/>
            <a:ext cx="685800"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4" name="Straight Arrow Connector 53"/>
          <p:cNvCxnSpPr>
            <a:stCxn id="536601" idx="3"/>
          </p:cNvCxnSpPr>
          <p:nvPr/>
        </p:nvCxnSpPr>
        <p:spPr bwMode="auto">
          <a:xfrm>
            <a:off x="5218113" y="2730500"/>
            <a:ext cx="725487"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8" name="Straight Arrow Connector 57"/>
          <p:cNvCxnSpPr>
            <a:stCxn id="37" idx="2"/>
            <a:endCxn id="536582" idx="0"/>
          </p:cNvCxnSpPr>
          <p:nvPr/>
        </p:nvCxnSpPr>
        <p:spPr bwMode="auto">
          <a:xfrm rot="5400000">
            <a:off x="4371579" y="5362179"/>
            <a:ext cx="381000" cy="19843"/>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solidFill>
                  <a:srgbClr val="8AB9B9"/>
                </a:solidFill>
                <a:latin typeface="+mj-lt"/>
                <a:cs typeface="Gill Sans"/>
              </a:rPr>
              <a:t>Registrar</a:t>
            </a:r>
          </a:p>
        </p:txBody>
      </p:sp>
      <p:sp>
        <p:nvSpPr>
          <p:cNvPr id="64" name="TextBox 63"/>
          <p:cNvSpPr txBox="1"/>
          <p:nvPr/>
        </p:nvSpPr>
        <p:spPr>
          <a:xfrm>
            <a:off x="5943600" y="1905000"/>
            <a:ext cx="851515" cy="400110"/>
          </a:xfrm>
          <a:prstGeom prst="rect">
            <a:avLst/>
          </a:prstGeom>
          <a:noFill/>
        </p:spPr>
        <p:txBody>
          <a:bodyPr wrap="none" rtlCol="0">
            <a:spAutoFit/>
          </a:bodyPr>
          <a:lstStyle/>
          <a:p>
            <a:r>
              <a:rPr lang="en-US" sz="2000" b="0" dirty="0" err="1" smtClean="0">
                <a:solidFill>
                  <a:srgbClr val="8AB9B9"/>
                </a:solidFill>
                <a:latin typeface="+mj-lt"/>
                <a:cs typeface="Gill Sans"/>
              </a:rPr>
              <a:t>Tallier</a:t>
            </a:r>
            <a:endParaRPr lang="en-US" sz="2000" b="0" dirty="0" smtClean="0">
              <a:solidFill>
                <a:srgbClr val="8AB9B9"/>
              </a:solidFill>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sp>
        <p:nvSpPr>
          <p:cNvPr id="22" name="Rectangle 25"/>
          <p:cNvSpPr>
            <a:spLocks noChangeArrowheads="1"/>
          </p:cNvSpPr>
          <p:nvPr/>
        </p:nvSpPr>
        <p:spPr bwMode="auto">
          <a:xfrm>
            <a:off x="3733800" y="38100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4" name="Rectangle 25"/>
          <p:cNvSpPr>
            <a:spLocks noChangeArrowheads="1"/>
          </p:cNvSpPr>
          <p:nvPr/>
        </p:nvSpPr>
        <p:spPr bwMode="auto">
          <a:xfrm>
            <a:off x="3886200" y="39624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5" name="Rectangle 25"/>
          <p:cNvSpPr>
            <a:spLocks noChangeArrowheads="1"/>
          </p:cNvSpPr>
          <p:nvPr/>
        </p:nvSpPr>
        <p:spPr bwMode="auto">
          <a:xfrm>
            <a:off x="4038600" y="4114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cxnSp>
        <p:nvCxnSpPr>
          <p:cNvPr id="44" name="Straight Arrow Connector 43"/>
          <p:cNvCxnSpPr>
            <a:stCxn id="37" idx="3"/>
          </p:cNvCxnSpPr>
          <p:nvPr/>
        </p:nvCxnSpPr>
        <p:spPr bwMode="auto">
          <a:xfrm>
            <a:off x="5562600" y="4419600"/>
            <a:ext cx="381000" cy="1588"/>
          </a:xfrm>
          <a:prstGeom prst="straightConnector1">
            <a:avLst/>
          </a:prstGeom>
          <a:solidFill>
            <a:schemeClr val="accent1"/>
          </a:solidFill>
          <a:ln w="19050" cap="flat" cmpd="sng" algn="ctr">
            <a:solidFill>
              <a:srgbClr val="8AB9B9"/>
            </a:solidFill>
            <a:prstDash val="solid"/>
            <a:miter lim="800000"/>
            <a:headEnd type="arrow"/>
            <a:tailEnd type="arrow"/>
          </a:ln>
          <a:effectLst/>
        </p:spPr>
      </p:cxnSp>
      <p:sp>
        <p:nvSpPr>
          <p:cNvPr id="26" name="TextBox 25"/>
          <p:cNvSpPr txBox="1"/>
          <p:nvPr/>
        </p:nvSpPr>
        <p:spPr>
          <a:xfrm>
            <a:off x="8229600" y="914400"/>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 name="Rectangle 36"/>
          <p:cNvSpPr/>
          <p:nvPr/>
        </p:nvSpPr>
        <p:spPr bwMode="auto">
          <a:xfrm>
            <a:off x="3581400" y="3657600"/>
            <a:ext cx="1981200" cy="1524000"/>
          </a:xfrm>
          <a:prstGeom prst="rect">
            <a:avLst/>
          </a:prstGeom>
          <a:solidFill>
            <a:srgbClr val="00FF80"/>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60" name="Rectangle 59"/>
          <p:cNvSpPr/>
          <p:nvPr/>
        </p:nvSpPr>
        <p:spPr bwMode="auto">
          <a:xfrm>
            <a:off x="5943600" y="2286000"/>
            <a:ext cx="2819400" cy="3048000"/>
          </a:xfrm>
          <a:prstGeom prst="rect">
            <a:avLst/>
          </a:prstGeom>
          <a:solidFill>
            <a:srgbClr val="FFCC66"/>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noFill/>
          <a:ln w="19050" cap="flat" cmpd="sng" algn="ctr">
            <a:solidFill>
              <a:schemeClr val="accent6"/>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52</a:t>
            </a:fld>
            <a:endParaRPr lang="en-US" dirty="0"/>
          </a:p>
        </p:txBody>
      </p:sp>
      <p:sp>
        <p:nvSpPr>
          <p:cNvPr id="536580" name="Rectangle 4"/>
          <p:cNvSpPr>
            <a:spLocks noGrp="1" noChangeArrowheads="1"/>
          </p:cNvSpPr>
          <p:nvPr>
            <p:ph type="title"/>
          </p:nvPr>
        </p:nvSpPr>
        <p:spPr/>
        <p:txBody>
          <a:bodyPr/>
          <a:lstStyle/>
          <a:p>
            <a:r>
              <a:rPr lang="en-US" dirty="0" smtClean="0"/>
              <a:t>Tabulation</a:t>
            </a:r>
            <a:endParaRPr lang="en-US" sz="2800" dirty="0"/>
          </a:p>
        </p:txBody>
      </p:sp>
      <p:sp>
        <p:nvSpPr>
          <p:cNvPr id="536582" name="Rectangle 6"/>
          <p:cNvSpPr>
            <a:spLocks noChangeArrowheads="1"/>
          </p:cNvSpPr>
          <p:nvPr/>
        </p:nvSpPr>
        <p:spPr bwMode="auto">
          <a:xfrm>
            <a:off x="3886200" y="5562600"/>
            <a:ext cx="1331913" cy="584200"/>
          </a:xfrm>
          <a:prstGeom prst="rect">
            <a:avLst/>
          </a:prstGeom>
          <a:noFill/>
          <a:ln w="15875">
            <a:solidFill>
              <a:srgbClr val="8AB9B9"/>
            </a:solidFill>
            <a:miter lim="800000"/>
            <a:headEnd/>
            <a:tailEnd/>
          </a:ln>
          <a:effectLst/>
        </p:spPr>
        <p:txBody>
          <a:bodyPr wrap="none" anchor="ctr">
            <a:prstTxWarp prst="textNoShape">
              <a:avLst/>
            </a:prstTxWarp>
          </a:bodyPr>
          <a:lstStyle/>
          <a:p>
            <a:pPr algn="ctr" eaLnBrk="1" hangingPunct="1"/>
            <a:r>
              <a:rPr lang="en-US" sz="2000" b="0" dirty="0" smtClean="0">
                <a:solidFill>
                  <a:schemeClr val="accent6"/>
                </a:solidFill>
                <a:latin typeface="Maiandra GD" charset="0"/>
              </a:rPr>
              <a:t>Voter</a:t>
            </a:r>
            <a:endParaRPr lang="en-US" sz="2000" b="0" dirty="0">
              <a:solidFill>
                <a:schemeClr val="accent6"/>
              </a:solidFill>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1</a:t>
            </a:r>
            <a:endParaRPr lang="en-US" sz="2000" b="0" dirty="0">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2</a:t>
            </a:r>
            <a:endParaRPr lang="en-US" sz="2000" b="0" dirty="0">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3</a:t>
            </a:r>
            <a:endParaRPr lang="en-US" sz="2000" b="0" baseline="-25000" dirty="0">
              <a:latin typeface="Maiandra GD" charset="0"/>
            </a:endParaRPr>
          </a:p>
        </p:txBody>
      </p:sp>
      <p:sp>
        <p:nvSpPr>
          <p:cNvPr id="536601" name="Rectangle 25"/>
          <p:cNvSpPr>
            <a:spLocks noChangeArrowheads="1"/>
          </p:cNvSpPr>
          <p:nvPr/>
        </p:nvSpPr>
        <p:spPr bwMode="auto">
          <a:xfrm>
            <a:off x="3886200" y="22860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1</a:t>
            </a:r>
            <a:endParaRPr lang="en-US" sz="2000" b="0" dirty="0">
              <a:solidFill>
                <a:srgbClr val="8AB9B9"/>
              </a:solidFill>
              <a:latin typeface="Maiandra GD" charset="0"/>
            </a:endParaRPr>
          </a:p>
        </p:txBody>
      </p:sp>
      <p:sp>
        <p:nvSpPr>
          <p:cNvPr id="40" name="Rectangle 7"/>
          <p:cNvSpPr>
            <a:spLocks noChangeArrowheads="1"/>
          </p:cNvSpPr>
          <p:nvPr/>
        </p:nvSpPr>
        <p:spPr bwMode="auto">
          <a:xfrm>
            <a:off x="685800" y="35052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2</a:t>
            </a:r>
            <a:endParaRPr lang="en-US" sz="2000" b="0" dirty="0">
              <a:solidFill>
                <a:srgbClr val="8AB9B9"/>
              </a:solidFill>
              <a:latin typeface="Maiandra GD" charset="0"/>
            </a:endParaRPr>
          </a:p>
        </p:txBody>
      </p:sp>
      <p:sp>
        <p:nvSpPr>
          <p:cNvPr id="41" name="Rectangle 9"/>
          <p:cNvSpPr>
            <a:spLocks noChangeArrowheads="1"/>
          </p:cNvSpPr>
          <p:nvPr/>
        </p:nvSpPr>
        <p:spPr bwMode="auto">
          <a:xfrm>
            <a:off x="685800" y="4419600"/>
            <a:ext cx="2133600" cy="533400"/>
          </a:xfrm>
          <a:prstGeom prst="rect">
            <a:avLst/>
          </a:prstGeom>
          <a:noFill/>
          <a:ln w="15875">
            <a:solidFill>
              <a:schemeClr val="accent6"/>
            </a:solidFill>
            <a:miter lim="800000"/>
            <a:headEnd/>
            <a:tailEnd/>
          </a:ln>
          <a:effectLst/>
        </p:spPr>
        <p:txBody>
          <a:bodyPr wrap="none" anchor="ctr">
            <a:prstTxWarp prst="textNoShape">
              <a:avLst/>
            </a:prstTxWarp>
          </a:bodyPr>
          <a:lstStyle/>
          <a:p>
            <a:pPr algn="ctr" eaLnBrk="1" hangingPunct="1"/>
            <a:r>
              <a:rPr lang="en-US" sz="2000" b="0" dirty="0" smtClean="0">
                <a:solidFill>
                  <a:srgbClr val="8AB9B9"/>
                </a:solidFill>
                <a:latin typeface="Maiandra GD" charset="0"/>
              </a:rPr>
              <a:t>R</a:t>
            </a:r>
            <a:r>
              <a:rPr lang="en-US" sz="2000" b="0" baseline="-25000" dirty="0" smtClean="0">
                <a:solidFill>
                  <a:srgbClr val="8AB9B9"/>
                </a:solidFill>
                <a:latin typeface="Maiandra GD" charset="0"/>
              </a:rPr>
              <a:t>3</a:t>
            </a:r>
            <a:endParaRPr lang="en-US" sz="2000" b="0" baseline="-25000" dirty="0">
              <a:solidFill>
                <a:srgbClr val="8AB9B9"/>
              </a:solidFill>
              <a:latin typeface="Maiandra GD" charset="0"/>
            </a:endParaRPr>
          </a:p>
        </p:txBody>
      </p:sp>
      <p:cxnSp>
        <p:nvCxnSpPr>
          <p:cNvPr id="47" name="Straight Arrow Connector 46"/>
          <p:cNvCxnSpPr>
            <a:endCxn id="536601" idx="1"/>
          </p:cNvCxnSpPr>
          <p:nvPr/>
        </p:nvCxnSpPr>
        <p:spPr bwMode="auto">
          <a:xfrm flipV="1">
            <a:off x="3200400" y="2730500"/>
            <a:ext cx="685800" cy="127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cxnSp>
        <p:nvCxnSpPr>
          <p:cNvPr id="54" name="Straight Arrow Connector 53"/>
          <p:cNvCxnSpPr>
            <a:stCxn id="536601" idx="3"/>
          </p:cNvCxnSpPr>
          <p:nvPr/>
        </p:nvCxnSpPr>
        <p:spPr bwMode="auto">
          <a:xfrm>
            <a:off x="5218113" y="2730500"/>
            <a:ext cx="725487"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8" name="Straight Arrow Connector 57"/>
          <p:cNvCxnSpPr>
            <a:stCxn id="37" idx="2"/>
            <a:endCxn id="536582" idx="0"/>
          </p:cNvCxnSpPr>
          <p:nvPr/>
        </p:nvCxnSpPr>
        <p:spPr bwMode="auto">
          <a:xfrm rot="5400000">
            <a:off x="4371579" y="5362179"/>
            <a:ext cx="381000" cy="19843"/>
          </a:xfrm>
          <a:prstGeom prst="straightConnector1">
            <a:avLst/>
          </a:prstGeom>
          <a:solidFill>
            <a:schemeClr val="accent1"/>
          </a:solidFill>
          <a:ln w="19050" cap="flat" cmpd="sng" algn="ctr">
            <a:solidFill>
              <a:srgbClr val="8AB9B9"/>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p:spPr>
        <p:txBody>
          <a:bodyPr wrap="none" rtlCol="0">
            <a:spAutoFit/>
          </a:bodyPr>
          <a:lstStyle/>
          <a:p>
            <a:r>
              <a:rPr lang="en-US" sz="2000" b="0" dirty="0" smtClean="0">
                <a:solidFill>
                  <a:srgbClr val="8AB9B9"/>
                </a:solidFill>
                <a:latin typeface="+mj-lt"/>
                <a:cs typeface="Gill Sans"/>
              </a:rPr>
              <a:t>Registrar</a:t>
            </a:r>
          </a:p>
        </p:txBody>
      </p:sp>
      <p:sp>
        <p:nvSpPr>
          <p:cNvPr id="64" name="TextBox 63"/>
          <p:cNvSpPr txBox="1"/>
          <p:nvPr/>
        </p:nvSpPr>
        <p:spPr>
          <a:xfrm>
            <a:off x="5943600" y="1905000"/>
            <a:ext cx="851515" cy="400110"/>
          </a:xfrm>
          <a:prstGeom prst="rect">
            <a:avLst/>
          </a:prstGeom>
          <a:noFill/>
          <a:ln>
            <a:noFill/>
          </a:ln>
        </p:spPr>
        <p:txBody>
          <a:bodyPr wrap="none" rtlCol="0">
            <a:spAutoFit/>
          </a:bodyPr>
          <a:lstStyle/>
          <a:p>
            <a:r>
              <a:rPr lang="en-US" sz="2000" b="0" dirty="0" err="1" smtClean="0">
                <a:latin typeface="+mj-lt"/>
                <a:cs typeface="Gill Sans"/>
              </a:rPr>
              <a:t>Tallier</a:t>
            </a:r>
            <a:endParaRPr lang="en-US" sz="2000" b="0" dirty="0" smtClean="0">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chemeClr val="accent6"/>
            </a:solidFill>
            <a:prstDash val="solid"/>
            <a:miter lim="800000"/>
            <a:headEnd type="arrow"/>
            <a:tailEnd type="arrow"/>
          </a:ln>
          <a:effectLst/>
        </p:spPr>
      </p:cxnSp>
      <p:sp>
        <p:nvSpPr>
          <p:cNvPr id="22" name="Rectangle 25"/>
          <p:cNvSpPr>
            <a:spLocks noChangeArrowheads="1"/>
          </p:cNvSpPr>
          <p:nvPr/>
        </p:nvSpPr>
        <p:spPr bwMode="auto">
          <a:xfrm>
            <a:off x="3733800" y="38100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4" name="Rectangle 25"/>
          <p:cNvSpPr>
            <a:spLocks noChangeArrowheads="1"/>
          </p:cNvSpPr>
          <p:nvPr/>
        </p:nvSpPr>
        <p:spPr bwMode="auto">
          <a:xfrm>
            <a:off x="3886200" y="39624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5" name="Rectangle 25"/>
          <p:cNvSpPr>
            <a:spLocks noChangeArrowheads="1"/>
          </p:cNvSpPr>
          <p:nvPr/>
        </p:nvSpPr>
        <p:spPr bwMode="auto">
          <a:xfrm>
            <a:off x="4038600" y="4114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cxnSp>
        <p:nvCxnSpPr>
          <p:cNvPr id="44" name="Straight Arrow Connector 43"/>
          <p:cNvCxnSpPr>
            <a:stCxn id="37" idx="3"/>
          </p:cNvCxnSpPr>
          <p:nvPr/>
        </p:nvCxnSpPr>
        <p:spPr bwMode="auto">
          <a:xfrm>
            <a:off x="5562600" y="4419600"/>
            <a:ext cx="3810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Tabulation</a:t>
            </a:r>
            <a:endParaRPr lang="en-US" dirty="0"/>
          </a:p>
        </p:txBody>
      </p:sp>
      <p:sp>
        <p:nvSpPr>
          <p:cNvPr id="5" name="Content Placeholder 4"/>
          <p:cNvSpPr>
            <a:spLocks noGrp="1"/>
          </p:cNvSpPr>
          <p:nvPr>
            <p:ph idx="1"/>
          </p:nvPr>
        </p:nvSpPr>
        <p:spPr/>
        <p:txBody>
          <a:bodyPr/>
          <a:lstStyle/>
          <a:p>
            <a:pPr>
              <a:buNone/>
            </a:pPr>
            <a:r>
              <a:rPr lang="en-US" sz="3600" dirty="0" err="1" smtClean="0"/>
              <a:t>Talliers</a:t>
            </a:r>
            <a:r>
              <a:rPr lang="en-US" sz="3600" dirty="0" smtClean="0"/>
              <a:t>:</a:t>
            </a:r>
          </a:p>
          <a:p>
            <a:pPr marL="742950" indent="-742950">
              <a:buClr>
                <a:srgbClr val="408000"/>
              </a:buClr>
              <a:buFont typeface="+mj-lt"/>
              <a:buAutoNum type="arabicPeriod"/>
            </a:pPr>
            <a:r>
              <a:rPr lang="en-US" sz="3600" dirty="0" smtClean="0">
                <a:solidFill>
                  <a:srgbClr val="408000"/>
                </a:solidFill>
              </a:rPr>
              <a:t>Check proofs</a:t>
            </a:r>
          </a:p>
          <a:p>
            <a:pPr marL="742950" indent="-742950">
              <a:buClr>
                <a:srgbClr val="408000"/>
              </a:buClr>
              <a:buFont typeface="+mj-lt"/>
              <a:buAutoNum type="arabicPeriod"/>
            </a:pPr>
            <a:r>
              <a:rPr lang="en-US" sz="3600" dirty="0" smtClean="0">
                <a:solidFill>
                  <a:srgbClr val="408000"/>
                </a:solidFill>
              </a:rPr>
              <a:t>Eliminate duplicate credentials</a:t>
            </a:r>
          </a:p>
          <a:p>
            <a:pPr marL="742950" indent="-742950">
              <a:buClr>
                <a:srgbClr val="408000"/>
              </a:buClr>
              <a:buFont typeface="+mj-lt"/>
              <a:buAutoNum type="arabicPeriod"/>
            </a:pPr>
            <a:r>
              <a:rPr lang="en-US" sz="3600" dirty="0" smtClean="0">
                <a:solidFill>
                  <a:srgbClr val="408000"/>
                </a:solidFill>
              </a:rPr>
              <a:t>Mix</a:t>
            </a:r>
          </a:p>
          <a:p>
            <a:pPr marL="742950" indent="-742950">
              <a:buClr>
                <a:srgbClr val="408000"/>
              </a:buClr>
              <a:buFont typeface="+mj-lt"/>
              <a:buAutoNum type="arabicPeriod"/>
            </a:pPr>
            <a:r>
              <a:rPr lang="en-US" sz="3600" dirty="0" smtClean="0">
                <a:solidFill>
                  <a:srgbClr val="408000"/>
                </a:solidFill>
              </a:rPr>
              <a:t>Eliminate unauthorized credentials</a:t>
            </a:r>
          </a:p>
          <a:p>
            <a:pPr marL="742950" indent="-742950">
              <a:buClr>
                <a:srgbClr val="408000"/>
              </a:buClr>
              <a:buFont typeface="+mj-lt"/>
              <a:buAutoNum type="arabicPeriod"/>
            </a:pPr>
            <a:r>
              <a:rPr lang="en-US" sz="3600" dirty="0" smtClean="0">
                <a:solidFill>
                  <a:srgbClr val="408000"/>
                </a:solidFill>
              </a:rPr>
              <a:t>Decrypt choices</a:t>
            </a:r>
            <a:endParaRPr lang="en-US" sz="3600" dirty="0">
              <a:solidFill>
                <a:srgbClr val="408000"/>
              </a:solidFill>
            </a:endParaRPr>
          </a:p>
        </p:txBody>
      </p:sp>
      <p:sp>
        <p:nvSpPr>
          <p:cNvPr id="3" name="Slide Number Placeholder 2"/>
          <p:cNvSpPr>
            <a:spLocks noGrp="1"/>
          </p:cNvSpPr>
          <p:nvPr>
            <p:ph type="sldNum" sz="quarter" idx="12"/>
          </p:nvPr>
        </p:nvSpPr>
        <p:spPr/>
        <p:txBody>
          <a:bodyPr/>
          <a:lstStyle/>
          <a:p>
            <a:fld id="{22B9F9C0-0942-904A-B195-08B1C90EB47C}" type="slidenum">
              <a:rPr lang="en-US" smtClean="0"/>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p:txBody>
          <a:bodyPr/>
          <a:lstStyle/>
          <a:p>
            <a:pPr marL="742950" indent="-742950">
              <a:buClr>
                <a:srgbClr val="408000"/>
              </a:buClr>
              <a:buAutoNum type="arabicPeriod"/>
            </a:pPr>
            <a:r>
              <a:rPr lang="en-US" dirty="0" smtClean="0">
                <a:solidFill>
                  <a:srgbClr val="408000"/>
                </a:solidFill>
              </a:rPr>
              <a:t>Check proofs</a:t>
            </a:r>
          </a:p>
          <a:p>
            <a:pPr marL="742950" indent="-742950">
              <a:buNone/>
            </a:pPr>
            <a:endParaRPr lang="en-US" dirty="0" smtClean="0"/>
          </a:p>
          <a:p>
            <a:pPr marL="742950" indent="-742950">
              <a:buNone/>
            </a:pPr>
            <a:endParaRPr lang="en-US" sz="3200" baseline="-25000" dirty="0" smtClean="0">
              <a:solidFill>
                <a:srgbClr val="408000"/>
              </a:solidFill>
            </a:endParaRPr>
          </a:p>
          <a:p>
            <a:pPr marL="742950" indent="-742950">
              <a:buNone/>
            </a:pPr>
            <a:endParaRPr lang="en-US" sz="3200" baseline="-25000" dirty="0" smtClean="0">
              <a:solidFill>
                <a:srgbClr val="408000"/>
              </a:solidFill>
            </a:endParaRPr>
          </a:p>
          <a:p>
            <a:pPr marL="742950" indent="-742950">
              <a:buFont typeface="Wingdings" charset="2"/>
              <a:buChar char="§"/>
            </a:pPr>
            <a:r>
              <a:rPr lang="en-US" sz="3200" dirty="0" smtClean="0"/>
              <a:t>Remove votes with bad </a:t>
            </a:r>
            <a:r>
              <a:rPr lang="en-US" sz="3200" dirty="0" err="1" smtClean="0"/>
              <a:t>P</a:t>
            </a:r>
            <a:r>
              <a:rPr lang="en-US" sz="3200" baseline="-25000" dirty="0" err="1" smtClean="0"/>
              <a:t>k</a:t>
            </a:r>
            <a:r>
              <a:rPr lang="en-US" sz="3200" dirty="0" smtClean="0"/>
              <a:t> or P</a:t>
            </a:r>
            <a:r>
              <a:rPr lang="en-US" sz="3200" baseline="-25000" dirty="0" smtClean="0"/>
              <a:t>w</a:t>
            </a:r>
            <a:br>
              <a:rPr lang="en-US" sz="3200" baseline="-25000" dirty="0" smtClean="0"/>
            </a:br>
            <a:r>
              <a:rPr lang="en-US" sz="3200" i="1" dirty="0" smtClean="0"/>
              <a:t>(Then can eliminate proofs) </a:t>
            </a:r>
            <a:endParaRPr lang="en-US" sz="3200" i="1"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54</a:t>
            </a:fld>
            <a:endParaRPr lang="en-US" dirty="0"/>
          </a:p>
        </p:txBody>
      </p:sp>
      <p:graphicFrame>
        <p:nvGraphicFramePr>
          <p:cNvPr id="5" name="Table 4"/>
          <p:cNvGraphicFramePr>
            <a:graphicFrameLocks noGrp="1"/>
          </p:cNvGraphicFramePr>
          <p:nvPr/>
        </p:nvGraphicFramePr>
        <p:xfrm>
          <a:off x="1295400" y="2819400"/>
          <a:ext cx="6096000" cy="914400"/>
        </p:xfrm>
        <a:graphic>
          <a:graphicData uri="http://schemas.openxmlformats.org/drawingml/2006/table">
            <a:tbl>
              <a:tblPr firstRow="1" bandRow="1">
                <a:tableStyleId>{BDBED569-4797-4DF1-A0F4-6AAB3CD982D8}</a:tableStyleId>
              </a:tblPr>
              <a:tblGrid>
                <a:gridCol w="2032000"/>
                <a:gridCol w="2032000"/>
                <a:gridCol w="2032000"/>
              </a:tblGrid>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c>
                  <a:txBody>
                    <a:bodyPr/>
                    <a:lstStyle/>
                    <a:p>
                      <a:r>
                        <a:rPr lang="en-US" sz="2400" b="0" dirty="0" err="1" smtClean="0">
                          <a:solidFill>
                            <a:schemeClr val="tx1"/>
                          </a:solidFill>
                          <a:latin typeface="Gill Sans"/>
                          <a:cs typeface="Gill Sans"/>
                        </a:rPr>
                        <a:t>P</a:t>
                      </a:r>
                      <a:r>
                        <a:rPr lang="en-US" sz="2400" b="0" baseline="-25000" dirty="0" err="1" smtClean="0">
                          <a:solidFill>
                            <a:schemeClr val="tx1"/>
                          </a:solidFill>
                          <a:latin typeface="Gill Sans"/>
                          <a:cs typeface="Gill Sans"/>
                        </a:rPr>
                        <a:t>k</a:t>
                      </a:r>
                      <a:r>
                        <a:rPr lang="en-US" sz="2400" b="0" dirty="0" smtClean="0">
                          <a:solidFill>
                            <a:schemeClr val="tx1"/>
                          </a:solidFill>
                          <a:latin typeface="Gill Sans"/>
                          <a:cs typeface="Gill Sans"/>
                        </a:rPr>
                        <a:t>,</a:t>
                      </a:r>
                      <a:r>
                        <a:rPr lang="en-US" sz="2400" b="0" baseline="-25000" dirty="0" smtClean="0">
                          <a:solidFill>
                            <a:schemeClr val="tx1"/>
                          </a:solidFill>
                          <a:latin typeface="Gill Sans"/>
                          <a:cs typeface="Gill Sans"/>
                        </a:rPr>
                        <a:t> </a:t>
                      </a:r>
                      <a:r>
                        <a:rPr lang="en-US" sz="2400" b="0" dirty="0" smtClean="0">
                          <a:solidFill>
                            <a:schemeClr val="tx1"/>
                          </a:solidFill>
                          <a:latin typeface="Gill Sans"/>
                          <a:cs typeface="Gill Sans"/>
                        </a:rPr>
                        <a:t>P</a:t>
                      </a:r>
                      <a:r>
                        <a:rPr lang="en-US" sz="2400" b="0" baseline="-25000" dirty="0" smtClean="0">
                          <a:solidFill>
                            <a:schemeClr val="tx1"/>
                          </a:solidFill>
                          <a:latin typeface="Gill Sans"/>
                          <a:cs typeface="Gill Sans"/>
                        </a:rPr>
                        <a:t>w</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p:txBody>
          <a:bodyPr/>
          <a:lstStyle/>
          <a:p>
            <a:pPr marL="742950" indent="-742950">
              <a:buClr>
                <a:srgbClr val="408000"/>
              </a:buClr>
              <a:buAutoNum type="arabicPeriod" startAt="2"/>
            </a:pPr>
            <a:r>
              <a:rPr lang="en-US" dirty="0" smtClean="0">
                <a:solidFill>
                  <a:srgbClr val="408000"/>
                </a:solidFill>
              </a:rPr>
              <a:t>Eliminate duplicate credentials</a:t>
            </a:r>
          </a:p>
          <a:p>
            <a:pPr marL="742950" indent="-742950">
              <a:buClr>
                <a:srgbClr val="408000"/>
              </a:buClr>
              <a:buNone/>
            </a:pPr>
            <a:endParaRPr lang="en-US" dirty="0" smtClean="0">
              <a:solidFill>
                <a:srgbClr val="408000"/>
              </a:solidFill>
            </a:endParaRPr>
          </a:p>
          <a:p>
            <a:pPr marL="742950" indent="-742950">
              <a:buNone/>
            </a:pPr>
            <a:endParaRPr lang="en-US"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55</a:t>
            </a:fld>
            <a:endParaRPr lang="en-US" dirty="0"/>
          </a:p>
        </p:txBody>
      </p:sp>
      <p:graphicFrame>
        <p:nvGraphicFramePr>
          <p:cNvPr id="6" name="Table 5"/>
          <p:cNvGraphicFramePr>
            <a:graphicFrameLocks noGrp="1"/>
          </p:cNvGraphicFramePr>
          <p:nvPr/>
        </p:nvGraphicFramePr>
        <p:xfrm>
          <a:off x="1295400" y="2819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1</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2</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1828800"/>
            <a:ext cx="8226425" cy="4572000"/>
          </a:xfrm>
        </p:spPr>
        <p:txBody>
          <a:bodyPr/>
          <a:lstStyle/>
          <a:p>
            <a:pPr marL="742950" indent="-742950">
              <a:buClr>
                <a:srgbClr val="408000"/>
              </a:buClr>
              <a:buAutoNum type="arabicPeriod" startAt="2"/>
            </a:pPr>
            <a:r>
              <a:rPr lang="en-US" dirty="0" smtClean="0">
                <a:solidFill>
                  <a:srgbClr val="408000"/>
                </a:solidFill>
              </a:rPr>
              <a:t>Eliminate duplicate credentials</a:t>
            </a:r>
          </a:p>
          <a:p>
            <a:pPr marL="742950" indent="-742950">
              <a:buClr>
                <a:srgbClr val="408000"/>
              </a:buClr>
              <a:buNone/>
            </a:pPr>
            <a:endParaRPr lang="en-US" dirty="0" smtClean="0">
              <a:solidFill>
                <a:srgbClr val="408000"/>
              </a:solidFill>
            </a:endParaRPr>
          </a:p>
          <a:p>
            <a:pPr marL="742950" indent="-742950">
              <a:buNone/>
            </a:pPr>
            <a:endParaRPr lang="en-US" sz="3200" dirty="0" smtClean="0"/>
          </a:p>
          <a:p>
            <a:pPr marL="742950" indent="-742950">
              <a:buNone/>
            </a:pPr>
            <a:endParaRPr lang="en-US" sz="3200" dirty="0" smtClean="0"/>
          </a:p>
          <a:p>
            <a:pPr marL="742950" indent="-742950">
              <a:buNone/>
            </a:pPr>
            <a:r>
              <a:rPr lang="en-US" sz="3200" dirty="0" smtClean="0"/>
              <a:t>Problem:  enc() is probabilistic</a:t>
            </a:r>
          </a:p>
          <a:p>
            <a:pPr marL="742950" indent="-742950">
              <a:buNone/>
            </a:pPr>
            <a:endParaRPr lang="en-US" sz="3200"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56</a:t>
            </a:fld>
            <a:endParaRPr lang="en-US" dirty="0"/>
          </a:p>
        </p:txBody>
      </p:sp>
      <p:graphicFrame>
        <p:nvGraphicFramePr>
          <p:cNvPr id="5" name="Table 4"/>
          <p:cNvGraphicFramePr>
            <a:graphicFrameLocks noGrp="1"/>
          </p:cNvGraphicFramePr>
          <p:nvPr/>
        </p:nvGraphicFramePr>
        <p:xfrm>
          <a:off x="1295400" y="2819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1</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2</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1828800"/>
            <a:ext cx="8226425" cy="4572000"/>
          </a:xfrm>
        </p:spPr>
        <p:txBody>
          <a:bodyPr/>
          <a:lstStyle/>
          <a:p>
            <a:pPr marL="742950" indent="-742950">
              <a:buClr>
                <a:srgbClr val="408000"/>
              </a:buClr>
              <a:buAutoNum type="arabicPeriod" startAt="2"/>
            </a:pPr>
            <a:r>
              <a:rPr lang="en-US" dirty="0" smtClean="0">
                <a:solidFill>
                  <a:srgbClr val="408000"/>
                </a:solidFill>
              </a:rPr>
              <a:t>Eliminate duplicate credentials</a:t>
            </a:r>
          </a:p>
          <a:p>
            <a:pPr marL="742950" indent="-742950">
              <a:buClr>
                <a:srgbClr val="408000"/>
              </a:buClr>
              <a:buNone/>
            </a:pPr>
            <a:endParaRPr lang="en-US" dirty="0" smtClean="0">
              <a:solidFill>
                <a:srgbClr val="408000"/>
              </a:solidFill>
            </a:endParaRPr>
          </a:p>
          <a:p>
            <a:pPr marL="742950" indent="-742950">
              <a:buNone/>
            </a:pPr>
            <a:endParaRPr lang="en-US" sz="3200" dirty="0" smtClean="0"/>
          </a:p>
          <a:p>
            <a:pPr marL="742950" indent="-742950">
              <a:buNone/>
            </a:pPr>
            <a:endParaRPr lang="en-US" sz="3200" dirty="0" smtClean="0"/>
          </a:p>
          <a:p>
            <a:pPr marL="742950" indent="-742950">
              <a:buNone/>
            </a:pPr>
            <a:r>
              <a:rPr lang="en-US" sz="3200" dirty="0" smtClean="0"/>
              <a:t>Problem:  enc() is probabilistic</a:t>
            </a:r>
          </a:p>
          <a:p>
            <a:pPr marL="742950" indent="-742950">
              <a:buNone/>
            </a:pPr>
            <a:r>
              <a:rPr lang="en-US" sz="3200" dirty="0" smtClean="0"/>
              <a:t>Solution:  plaintext equivalence test</a:t>
            </a:r>
          </a:p>
        </p:txBody>
      </p:sp>
      <p:sp>
        <p:nvSpPr>
          <p:cNvPr id="4" name="Slide Number Placeholder 3"/>
          <p:cNvSpPr>
            <a:spLocks noGrp="1"/>
          </p:cNvSpPr>
          <p:nvPr>
            <p:ph type="sldNum" sz="quarter" idx="12"/>
          </p:nvPr>
        </p:nvSpPr>
        <p:spPr/>
        <p:txBody>
          <a:bodyPr/>
          <a:lstStyle/>
          <a:p>
            <a:fld id="{E557A6EC-3A6E-6F49-8B32-628A7287655B}" type="slidenum">
              <a:rPr lang="en-US" smtClean="0"/>
              <a:pPr/>
              <a:t>57</a:t>
            </a:fld>
            <a:endParaRPr lang="en-US" dirty="0"/>
          </a:p>
        </p:txBody>
      </p:sp>
      <p:graphicFrame>
        <p:nvGraphicFramePr>
          <p:cNvPr id="5" name="Table 4"/>
          <p:cNvGraphicFramePr>
            <a:graphicFrameLocks noGrp="1"/>
          </p:cNvGraphicFramePr>
          <p:nvPr/>
        </p:nvGraphicFramePr>
        <p:xfrm>
          <a:off x="1295400" y="2819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1</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solidFill>
                            <a:schemeClr val="tx1"/>
                          </a:solidFill>
                          <a:latin typeface="Gill Sans"/>
                          <a:cs typeface="Gill Sans"/>
                        </a:rPr>
                        <a:t>enc(c</a:t>
                      </a:r>
                      <a:r>
                        <a:rPr lang="en-US" sz="2400" b="0" baseline="-25000" dirty="0" smtClean="0">
                          <a:solidFill>
                            <a:schemeClr val="tx1"/>
                          </a:solidFill>
                          <a:latin typeface="Gill Sans"/>
                          <a:cs typeface="Gill Sans"/>
                        </a:rPr>
                        <a:t>2</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a:t>
            </a:r>
            <a:endParaRPr lang="en-US" dirty="0"/>
          </a:p>
        </p:txBody>
      </p:sp>
      <p:sp>
        <p:nvSpPr>
          <p:cNvPr id="3" name="Content Placeholder 2"/>
          <p:cNvSpPr>
            <a:spLocks noGrp="1"/>
          </p:cNvSpPr>
          <p:nvPr>
            <p:ph idx="1"/>
          </p:nvPr>
        </p:nvSpPr>
        <p:spPr/>
        <p:txBody>
          <a:bodyPr/>
          <a:lstStyle/>
          <a:p>
            <a:pPr marL="0" indent="0" algn="ctr">
              <a:buNone/>
            </a:pPr>
            <a:r>
              <a:rPr lang="en-US" dirty="0" smtClean="0"/>
              <a:t>Plaintext Equivalence Test</a:t>
            </a:r>
          </a:p>
          <a:p>
            <a:pPr marL="0" indent="0" algn="ctr">
              <a:buNone/>
            </a:pPr>
            <a:r>
              <a:rPr lang="en-US" sz="2400" dirty="0" smtClean="0">
                <a:solidFill>
                  <a:srgbClr val="FF66CC"/>
                </a:solidFill>
              </a:rPr>
              <a:t>[Jakobsson &amp; Juels 2000,</a:t>
            </a:r>
            <a:br>
              <a:rPr lang="en-US" sz="2400" dirty="0" smtClean="0">
                <a:solidFill>
                  <a:srgbClr val="FF66CC"/>
                </a:solidFill>
              </a:rPr>
            </a:br>
            <a:r>
              <a:rPr lang="en-US" sz="2400" dirty="0" err="1" smtClean="0">
                <a:solidFill>
                  <a:srgbClr val="FF66CC"/>
                </a:solidFill>
              </a:rPr>
              <a:t>MacKenzie</a:t>
            </a:r>
            <a:r>
              <a:rPr lang="en-US" sz="2400" dirty="0" smtClean="0">
                <a:solidFill>
                  <a:srgbClr val="FF66CC"/>
                </a:solidFill>
              </a:rPr>
              <a:t>, </a:t>
            </a:r>
            <a:r>
              <a:rPr lang="en-US" sz="2400" dirty="0" err="1" smtClean="0">
                <a:solidFill>
                  <a:srgbClr val="FF66CC"/>
                </a:solidFill>
              </a:rPr>
              <a:t>Shrimpton</a:t>
            </a:r>
            <a:r>
              <a:rPr lang="en-US" sz="2400" dirty="0" smtClean="0">
                <a:solidFill>
                  <a:srgbClr val="FF66CC"/>
                </a:solidFill>
              </a:rPr>
              <a:t> &amp; Jakobsson 2002]</a:t>
            </a:r>
          </a:p>
          <a:p>
            <a:pPr marL="0" indent="0" algn="ctr">
              <a:buNone/>
            </a:pPr>
            <a:endParaRPr lang="en-US" sz="2400" dirty="0" smtClean="0">
              <a:solidFill>
                <a:srgbClr val="FF66CC"/>
              </a:solidFill>
            </a:endParaRPr>
          </a:p>
          <a:p>
            <a:pPr marL="0" indent="0" algn="ctr">
              <a:buNone/>
            </a:pPr>
            <a:r>
              <a:rPr lang="en-US" sz="3600" dirty="0" smtClean="0"/>
              <a:t>PET(c</a:t>
            </a:r>
            <a:r>
              <a:rPr lang="en-US" sz="3600" baseline="-25000" dirty="0" smtClean="0"/>
              <a:t>1</a:t>
            </a:r>
            <a:r>
              <a:rPr lang="en-US" sz="3600" dirty="0" smtClean="0"/>
              <a:t>, c</a:t>
            </a:r>
            <a:r>
              <a:rPr lang="en-US" sz="3600" baseline="-25000" dirty="0" smtClean="0"/>
              <a:t>2</a:t>
            </a:r>
            <a:r>
              <a:rPr lang="en-US" sz="3600" dirty="0" smtClean="0"/>
              <a:t>) reveals whether</a:t>
            </a:r>
            <a:br>
              <a:rPr lang="en-US" sz="3600" dirty="0" smtClean="0"/>
            </a:br>
            <a:r>
              <a:rPr lang="en-US" sz="3600" dirty="0" smtClean="0"/>
              <a:t>dec(c</a:t>
            </a:r>
            <a:r>
              <a:rPr lang="en-US" sz="3600" baseline="-25000" dirty="0" smtClean="0"/>
              <a:t>1</a:t>
            </a:r>
            <a:r>
              <a:rPr lang="en-US" sz="3600" dirty="0" smtClean="0"/>
              <a:t>) = dec(c</a:t>
            </a:r>
            <a:r>
              <a:rPr lang="en-US" sz="3600" baseline="-25000" dirty="0" smtClean="0"/>
              <a:t>2</a:t>
            </a:r>
            <a:r>
              <a:rPr lang="en-US" sz="3600" dirty="0" smtClean="0"/>
              <a:t>) </a:t>
            </a:r>
            <a:endParaRPr lang="en-US" sz="3600"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1828800"/>
            <a:ext cx="8226425" cy="4572000"/>
          </a:xfrm>
        </p:spPr>
        <p:txBody>
          <a:bodyPr/>
          <a:lstStyle/>
          <a:p>
            <a:pPr marL="742950" indent="-742950">
              <a:buClr>
                <a:srgbClr val="408000"/>
              </a:buClr>
              <a:buAutoNum type="arabicPeriod" startAt="2"/>
            </a:pPr>
            <a:r>
              <a:rPr lang="en-US" dirty="0" smtClean="0">
                <a:solidFill>
                  <a:srgbClr val="408000"/>
                </a:solidFill>
              </a:rPr>
              <a:t>Eliminate duplicate credentials</a:t>
            </a:r>
          </a:p>
          <a:p>
            <a:pPr marL="742950" indent="-742950">
              <a:buClr>
                <a:srgbClr val="408000"/>
              </a:buClr>
              <a:buNone/>
            </a:pPr>
            <a:endParaRPr lang="en-US" dirty="0" smtClean="0">
              <a:solidFill>
                <a:srgbClr val="408000"/>
              </a:solidFill>
            </a:endParaRPr>
          </a:p>
          <a:p>
            <a:pPr marL="742950" indent="-742950">
              <a:buNone/>
            </a:pPr>
            <a:endParaRPr lang="en-US" sz="3200" dirty="0" smtClean="0"/>
          </a:p>
          <a:p>
            <a:pPr marL="742950" indent="-742950">
              <a:buNone/>
            </a:pPr>
            <a:endParaRPr lang="en-US" sz="3200" dirty="0" smtClean="0"/>
          </a:p>
          <a:p>
            <a:pPr marL="742950" indent="-742950">
              <a:buFont typeface="Wingdings" charset="2"/>
              <a:buChar char="§"/>
            </a:pPr>
            <a:r>
              <a:rPr lang="en-US" sz="3200" dirty="0" smtClean="0"/>
              <a:t>Perform </a:t>
            </a:r>
            <a:r>
              <a:rPr lang="en-US" sz="3200" dirty="0" err="1" smtClean="0"/>
              <a:t>PET(enc(s</a:t>
            </a:r>
            <a:r>
              <a:rPr lang="en-US" sz="3200" baseline="-25000" dirty="0" err="1" smtClean="0"/>
              <a:t>i</a:t>
            </a:r>
            <a:r>
              <a:rPr lang="en-US" sz="3200" dirty="0" smtClean="0"/>
              <a:t>), </a:t>
            </a:r>
            <a:r>
              <a:rPr lang="en-US" sz="3200" dirty="0" err="1" smtClean="0"/>
              <a:t>enc(s</a:t>
            </a:r>
            <a:r>
              <a:rPr lang="en-US" sz="3200" baseline="-25000" dirty="0" err="1" smtClean="0"/>
              <a:t>j</a:t>
            </a:r>
            <a:r>
              <a:rPr lang="en-US" sz="3200" dirty="0" smtClean="0"/>
              <a:t>))</a:t>
            </a:r>
          </a:p>
          <a:p>
            <a:pPr marL="742950" indent="-742950">
              <a:buFont typeface="Wingdings" charset="2"/>
              <a:buChar char="§"/>
            </a:pPr>
            <a:r>
              <a:rPr lang="en-US" sz="3200" dirty="0" smtClean="0"/>
              <a:t>Eliminate </a:t>
            </a:r>
            <a:r>
              <a:rPr lang="en-US" sz="3200" dirty="0" err="1" smtClean="0"/>
              <a:t>vote(s</a:t>
            </a:r>
            <a:r>
              <a:rPr lang="en-US" sz="3200" dirty="0" smtClean="0"/>
              <a:t>) if PET reveals equality</a:t>
            </a:r>
          </a:p>
        </p:txBody>
      </p:sp>
      <p:sp>
        <p:nvSpPr>
          <p:cNvPr id="4" name="Slide Number Placeholder 3"/>
          <p:cNvSpPr>
            <a:spLocks noGrp="1"/>
          </p:cNvSpPr>
          <p:nvPr>
            <p:ph type="sldNum" sz="quarter" idx="12"/>
          </p:nvPr>
        </p:nvSpPr>
        <p:spPr/>
        <p:txBody>
          <a:bodyPr/>
          <a:lstStyle/>
          <a:p>
            <a:fld id="{E557A6EC-3A6E-6F49-8B32-628A7287655B}" type="slidenum">
              <a:rPr lang="en-US" smtClean="0"/>
              <a:pPr/>
              <a:t>59</a:t>
            </a:fld>
            <a:endParaRPr lang="en-US" dirty="0"/>
          </a:p>
        </p:txBody>
      </p:sp>
      <p:graphicFrame>
        <p:nvGraphicFramePr>
          <p:cNvPr id="5" name="Table 4"/>
          <p:cNvGraphicFramePr>
            <a:graphicFrameLocks noGrp="1"/>
          </p:cNvGraphicFramePr>
          <p:nvPr/>
        </p:nvGraphicFramePr>
        <p:xfrm>
          <a:off x="1295400" y="2819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Receipt Freeness</a:t>
            </a:r>
            <a:endParaRPr lang="en-US" dirty="0"/>
          </a:p>
        </p:txBody>
      </p:sp>
      <p:sp>
        <p:nvSpPr>
          <p:cNvPr id="3" name="Content Placeholder 2"/>
          <p:cNvSpPr>
            <a:spLocks noGrp="1"/>
          </p:cNvSpPr>
          <p:nvPr>
            <p:ph idx="1"/>
          </p:nvPr>
        </p:nvSpPr>
        <p:spPr>
          <a:xfrm>
            <a:off x="457200" y="2209800"/>
            <a:ext cx="8226425" cy="2057400"/>
          </a:xfrm>
        </p:spPr>
        <p:txBody>
          <a:bodyPr/>
          <a:lstStyle/>
          <a:p>
            <a:pPr algn="ctr">
              <a:buNone/>
            </a:pPr>
            <a:r>
              <a:rPr lang="en-US" i="1" dirty="0" smtClean="0"/>
              <a:t>.</a:t>
            </a:r>
            <a:endParaRPr lang="en-US" i="1"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6</a:t>
            </a:fld>
            <a:endParaRPr lang="en-US" dirty="0"/>
          </a:p>
        </p:txBody>
      </p:sp>
      <p:sp>
        <p:nvSpPr>
          <p:cNvPr id="6" name="TextBox 5"/>
          <p:cNvSpPr txBox="1"/>
          <p:nvPr/>
        </p:nvSpPr>
        <p:spPr>
          <a:xfrm>
            <a:off x="1562100" y="5181600"/>
            <a:ext cx="6019800" cy="1143000"/>
          </a:xfrm>
          <a:prstGeom prst="rect">
            <a:avLst/>
          </a:prstGeom>
          <a:noFill/>
        </p:spPr>
        <p:txBody>
          <a:bodyPr vert="horz" wrap="square" rtlCol="0">
            <a:noAutofit/>
          </a:bodyPr>
          <a:lstStyle/>
          <a:p>
            <a:pPr algn="ctr"/>
            <a:r>
              <a:rPr lang="en-US" b="0" dirty="0" smtClean="0">
                <a:solidFill>
                  <a:srgbClr val="FF66CC"/>
                </a:solidFill>
                <a:latin typeface="Gill Sans"/>
                <a:cs typeface="Gill Sans"/>
              </a:rPr>
              <a:t>[Benaloh &amp; Tuinstra 1994, Okamoto 1997, Delaune, Kremer &amp; Ryan 2006, Jonker and Pieters 2006, Jonker and de Vink 2007, Backes, Hritcu &amp; Maffei 2008, …]</a:t>
            </a:r>
            <a:endParaRPr lang="en-US" b="0" dirty="0">
              <a:solidFill>
                <a:srgbClr val="FF66CC"/>
              </a:solidFill>
              <a:latin typeface="Gill Sans"/>
              <a:cs typeface="Gill Sans"/>
            </a:endParaRPr>
          </a:p>
        </p:txBody>
      </p:sp>
      <p:sp>
        <p:nvSpPr>
          <p:cNvPr id="7" name="Text Box 4"/>
          <p:cNvSpPr txBox="1">
            <a:spLocks noChangeArrowheads="1"/>
          </p:cNvSpPr>
          <p:nvPr/>
        </p:nvSpPr>
        <p:spPr bwMode="auto">
          <a:xfrm>
            <a:off x="838200" y="2438400"/>
            <a:ext cx="7696200" cy="954107"/>
          </a:xfrm>
          <a:prstGeom prst="rect">
            <a:avLst/>
          </a:prstGeom>
          <a:solidFill>
            <a:srgbClr val="CCFFCC"/>
          </a:solidFill>
          <a:ln w="28575">
            <a:solidFill>
              <a:schemeClr val="tx1"/>
            </a:solid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pPr algn="ctr" eaLnBrk="1" hangingPunct="1">
              <a:spcBef>
                <a:spcPct val="50000"/>
              </a:spcBef>
            </a:pPr>
            <a:r>
              <a:rPr lang="en-US" sz="2800" b="0" dirty="0" smtClean="0">
                <a:latin typeface="Gill Sans"/>
                <a:cs typeface="Gill Sans"/>
              </a:rPr>
              <a:t>Voters do not obtain information (a </a:t>
            </a:r>
            <a:r>
              <a:rPr lang="en-US" sz="2800" b="0" i="1" dirty="0" smtClean="0">
                <a:latin typeface="Gill Sans"/>
                <a:cs typeface="Gill Sans"/>
              </a:rPr>
              <a:t>receipt</a:t>
            </a:r>
            <a:r>
              <a:rPr lang="en-US" sz="2800" b="0" dirty="0" smtClean="0">
                <a:latin typeface="Gill Sans"/>
                <a:cs typeface="Gill Sans"/>
              </a:rPr>
              <a:t>) </a:t>
            </a:r>
            <a:br>
              <a:rPr lang="en-US" sz="2800" b="0" dirty="0" smtClean="0">
                <a:latin typeface="Gill Sans"/>
                <a:cs typeface="Gill Sans"/>
              </a:rPr>
            </a:br>
            <a:r>
              <a:rPr lang="en-US" sz="2800" b="0" dirty="0" smtClean="0">
                <a:latin typeface="Gill Sans"/>
                <a:cs typeface="Gill Sans"/>
              </a:rPr>
              <a:t>that proves how they voted.</a:t>
            </a:r>
            <a:endParaRPr lang="en-US" sz="2800" b="0" dirty="0">
              <a:latin typeface="Gill Sans"/>
              <a:cs typeface="Gill Sans"/>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1828800"/>
            <a:ext cx="8226425" cy="4572000"/>
          </a:xfrm>
        </p:spPr>
        <p:txBody>
          <a:bodyPr/>
          <a:lstStyle/>
          <a:p>
            <a:pPr marL="742950" indent="-742950">
              <a:buClr>
                <a:srgbClr val="408000"/>
              </a:buClr>
              <a:buAutoNum type="arabicPeriod" startAt="2"/>
            </a:pPr>
            <a:r>
              <a:rPr lang="en-US" dirty="0" smtClean="0">
                <a:solidFill>
                  <a:srgbClr val="408000"/>
                </a:solidFill>
              </a:rPr>
              <a:t>Eliminate duplicate credentials</a:t>
            </a:r>
          </a:p>
          <a:p>
            <a:pPr marL="742950" indent="-742950">
              <a:buClr>
                <a:srgbClr val="408000"/>
              </a:buClr>
              <a:buNone/>
            </a:pPr>
            <a:endParaRPr lang="en-US" dirty="0" smtClean="0">
              <a:solidFill>
                <a:srgbClr val="408000"/>
              </a:solidFill>
            </a:endParaRPr>
          </a:p>
          <a:p>
            <a:pPr marL="742950" indent="-742950">
              <a:buNone/>
            </a:pPr>
            <a:endParaRPr lang="en-US" sz="3200" dirty="0" smtClean="0"/>
          </a:p>
          <a:p>
            <a:pPr marL="742950" indent="-742950">
              <a:buNone/>
            </a:pPr>
            <a:endParaRPr lang="en-US" sz="3200" dirty="0" smtClean="0"/>
          </a:p>
          <a:p>
            <a:pPr marL="742950" indent="-742950">
              <a:buFont typeface="Wingdings" charset="2"/>
              <a:buChar char="§"/>
            </a:pPr>
            <a:r>
              <a:rPr lang="en-US" sz="3200" dirty="0" smtClean="0"/>
              <a:t>Perform </a:t>
            </a:r>
            <a:r>
              <a:rPr lang="en-US" sz="3200" dirty="0" err="1" smtClean="0"/>
              <a:t>PET(enc(s</a:t>
            </a:r>
            <a:r>
              <a:rPr lang="en-US" sz="3200" baseline="-25000" dirty="0" err="1" smtClean="0"/>
              <a:t>i</a:t>
            </a:r>
            <a:r>
              <a:rPr lang="en-US" sz="3200" dirty="0" smtClean="0"/>
              <a:t>), </a:t>
            </a:r>
            <a:r>
              <a:rPr lang="en-US" sz="3200" dirty="0" err="1" smtClean="0"/>
              <a:t>enc(s</a:t>
            </a:r>
            <a:r>
              <a:rPr lang="en-US" sz="3200" baseline="-25000" dirty="0" err="1" smtClean="0"/>
              <a:t>j</a:t>
            </a:r>
            <a:r>
              <a:rPr lang="en-US" sz="3200" dirty="0" smtClean="0"/>
              <a:t>))</a:t>
            </a:r>
          </a:p>
          <a:p>
            <a:pPr marL="742950" indent="-742950">
              <a:buFont typeface="Wingdings" charset="2"/>
              <a:buChar char="§"/>
            </a:pPr>
            <a:r>
              <a:rPr lang="en-US" sz="3200" dirty="0" smtClean="0"/>
              <a:t>Eliminate </a:t>
            </a:r>
            <a:r>
              <a:rPr lang="en-US" sz="3200" dirty="0" err="1" smtClean="0"/>
              <a:t>vote(s</a:t>
            </a:r>
            <a:r>
              <a:rPr lang="en-US" sz="3200" dirty="0" smtClean="0"/>
              <a:t>) if PET reveals equality</a:t>
            </a:r>
          </a:p>
          <a:p>
            <a:pPr marL="742950" indent="-742950" algn="r">
              <a:buNone/>
            </a:pPr>
            <a:r>
              <a:rPr lang="en-US" sz="3200" dirty="0" smtClean="0">
                <a:solidFill>
                  <a:srgbClr val="FF0000"/>
                </a:solidFill>
              </a:rPr>
              <a:t>…for each pair of votes</a:t>
            </a:r>
          </a:p>
        </p:txBody>
      </p:sp>
      <p:sp>
        <p:nvSpPr>
          <p:cNvPr id="4" name="Slide Number Placeholder 3"/>
          <p:cNvSpPr>
            <a:spLocks noGrp="1"/>
          </p:cNvSpPr>
          <p:nvPr>
            <p:ph type="sldNum" sz="quarter" idx="12"/>
          </p:nvPr>
        </p:nvSpPr>
        <p:spPr/>
        <p:txBody>
          <a:bodyPr/>
          <a:lstStyle/>
          <a:p>
            <a:fld id="{E557A6EC-3A6E-6F49-8B32-628A7287655B}" type="slidenum">
              <a:rPr lang="en-US" smtClean="0"/>
              <a:pPr/>
              <a:t>60</a:t>
            </a:fld>
            <a:endParaRPr lang="en-US" dirty="0"/>
          </a:p>
        </p:txBody>
      </p:sp>
      <p:graphicFrame>
        <p:nvGraphicFramePr>
          <p:cNvPr id="5" name="Table 4"/>
          <p:cNvGraphicFramePr>
            <a:graphicFrameLocks noGrp="1"/>
          </p:cNvGraphicFramePr>
          <p:nvPr/>
        </p:nvGraphicFramePr>
        <p:xfrm>
          <a:off x="1295400" y="2819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p:txBody>
          <a:bodyPr/>
          <a:lstStyle/>
          <a:p>
            <a:pPr marL="742950" indent="-742950">
              <a:buClr>
                <a:srgbClr val="408000"/>
              </a:buClr>
              <a:buAutoNum type="arabicPeriod" startAt="3"/>
            </a:pPr>
            <a:r>
              <a:rPr lang="en-US" dirty="0" smtClean="0">
                <a:solidFill>
                  <a:srgbClr val="408000"/>
                </a:solidFill>
              </a:rPr>
              <a:t>Mix</a:t>
            </a:r>
          </a:p>
          <a:p>
            <a:pPr marL="742950" indent="-742950">
              <a:buFont typeface="Wingdings" charset="2"/>
              <a:buChar char="§"/>
            </a:pPr>
            <a:r>
              <a:rPr lang="en-US" sz="2800" dirty="0" smtClean="0"/>
              <a:t>Mix electoral roll to </a:t>
            </a:r>
            <a:r>
              <a:rPr lang="en-US" sz="2800" dirty="0" err="1" smtClean="0"/>
              <a:t>anonymize</a:t>
            </a:r>
            <a:r>
              <a:rPr lang="en-US" sz="2800" dirty="0" smtClean="0"/>
              <a:t> authorized credentials</a:t>
            </a:r>
          </a:p>
          <a:p>
            <a:pPr marL="742950" indent="-742950">
              <a:buFont typeface="Wingdings" charset="2"/>
              <a:buChar char="§"/>
            </a:pPr>
            <a:r>
              <a:rPr lang="en-US" sz="2800" dirty="0" smtClean="0"/>
              <a:t>Mix remaining votes to </a:t>
            </a:r>
            <a:r>
              <a:rPr lang="en-US" sz="2800" dirty="0" err="1" smtClean="0"/>
              <a:t>anonymize</a:t>
            </a:r>
            <a:r>
              <a:rPr lang="en-US" sz="2800" dirty="0" smtClean="0"/>
              <a:t> submitted credentials</a:t>
            </a:r>
            <a:endParaRPr lang="en-US" sz="2800"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p:txBody>
          <a:bodyPr/>
          <a:lstStyle/>
          <a:p>
            <a:pPr marL="742950" indent="-742950">
              <a:buClr>
                <a:srgbClr val="408000"/>
              </a:buClr>
              <a:buAutoNum type="arabicPeriod" startAt="3"/>
            </a:pPr>
            <a:r>
              <a:rPr lang="en-US" dirty="0" smtClean="0">
                <a:solidFill>
                  <a:srgbClr val="408000"/>
                </a:solidFill>
              </a:rPr>
              <a:t>Mix</a:t>
            </a:r>
          </a:p>
          <a:p>
            <a:pPr marL="742950" indent="-742950">
              <a:buFont typeface="Wingdings" charset="2"/>
              <a:buChar char="§"/>
            </a:pPr>
            <a:r>
              <a:rPr lang="en-US" sz="2800" dirty="0" smtClean="0"/>
              <a:t>Mix electoral roll to </a:t>
            </a:r>
            <a:r>
              <a:rPr lang="en-US" sz="2800" dirty="0" err="1" smtClean="0"/>
              <a:t>anonymize</a:t>
            </a:r>
            <a:r>
              <a:rPr lang="en-US" sz="2800" dirty="0" smtClean="0"/>
              <a:t> authorized credentials</a:t>
            </a:r>
          </a:p>
          <a:p>
            <a:pPr marL="742950" indent="-742950">
              <a:buFont typeface="Wingdings" charset="2"/>
              <a:buChar char="§"/>
            </a:pPr>
            <a:r>
              <a:rPr lang="en-US" sz="2800" dirty="0" smtClean="0"/>
              <a:t>Mix remaining votes to </a:t>
            </a:r>
            <a:r>
              <a:rPr lang="en-US" sz="2800" dirty="0" err="1" smtClean="0"/>
              <a:t>anonymize</a:t>
            </a:r>
            <a:r>
              <a:rPr lang="en-US" sz="2800" dirty="0" smtClean="0"/>
              <a:t> submitted credentials</a:t>
            </a:r>
          </a:p>
          <a:p>
            <a:pPr marL="742950" indent="-742950">
              <a:buNone/>
            </a:pPr>
            <a:endParaRPr lang="en-US" sz="2800" dirty="0" smtClean="0"/>
          </a:p>
          <a:p>
            <a:pPr marL="742950" indent="-742950">
              <a:buNone/>
            </a:pPr>
            <a:r>
              <a:rPr lang="en-US" sz="2800" dirty="0" smtClean="0"/>
              <a:t>Verifiability:  randomized partial checking </a:t>
            </a:r>
            <a:br>
              <a:rPr lang="en-US" sz="2800" dirty="0" smtClean="0"/>
            </a:br>
            <a:r>
              <a:rPr lang="en-US" sz="2800" dirty="0" smtClean="0">
                <a:solidFill>
                  <a:srgbClr val="FF66CC"/>
                </a:solidFill>
              </a:rPr>
              <a:t>[Jakobsson, Juels &amp; </a:t>
            </a:r>
            <a:r>
              <a:rPr lang="en-US" sz="2800" dirty="0" err="1" smtClean="0">
                <a:solidFill>
                  <a:srgbClr val="FF66CC"/>
                </a:solidFill>
              </a:rPr>
              <a:t>Rivest</a:t>
            </a:r>
            <a:r>
              <a:rPr lang="en-US" sz="2800" dirty="0" smtClean="0">
                <a:solidFill>
                  <a:srgbClr val="FF66CC"/>
                </a:solidFill>
              </a:rPr>
              <a:t> 2002]</a:t>
            </a:r>
            <a:endParaRPr lang="en-US" sz="2800" dirty="0">
              <a:solidFill>
                <a:srgbClr val="FF66CC"/>
              </a:solidFill>
            </a:endParaRPr>
          </a:p>
        </p:txBody>
      </p:sp>
      <p:sp>
        <p:nvSpPr>
          <p:cNvPr id="4" name="Slide Number Placeholder 3"/>
          <p:cNvSpPr>
            <a:spLocks noGrp="1"/>
          </p:cNvSpPr>
          <p:nvPr>
            <p:ph type="sldNum" sz="quarter" idx="12"/>
          </p:nvPr>
        </p:nvSpPr>
        <p:spPr/>
        <p:txBody>
          <a:bodyPr/>
          <a:lstStyle/>
          <a:p>
            <a:fld id="{E557A6EC-3A6E-6F49-8B32-628A7287655B}" type="slidenum">
              <a:rPr lang="en-US" smtClean="0"/>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1754187"/>
            <a:ext cx="8226425" cy="4113213"/>
          </a:xfrm>
        </p:spPr>
        <p:txBody>
          <a:bodyPr/>
          <a:lstStyle/>
          <a:p>
            <a:pPr marL="742950" indent="-742950">
              <a:buClr>
                <a:srgbClr val="408000"/>
              </a:buClr>
              <a:buAutoNum type="arabicPeriod" startAt="4"/>
            </a:pPr>
            <a:r>
              <a:rPr lang="en-US" sz="4000" dirty="0" smtClean="0">
                <a:solidFill>
                  <a:srgbClr val="408000"/>
                </a:solidFill>
              </a:rPr>
              <a:t>Eliminate unauthorized credentials</a:t>
            </a:r>
          </a:p>
          <a:p>
            <a:pPr marL="514350" indent="-514350">
              <a:buClr>
                <a:srgbClr val="408000"/>
              </a:buClr>
              <a:buNone/>
            </a:pPr>
            <a:endParaRPr lang="en-US" sz="3200" dirty="0" smtClean="0"/>
          </a:p>
          <a:p>
            <a:pPr marL="514350" indent="-514350">
              <a:buClr>
                <a:srgbClr val="408000"/>
              </a:buClr>
              <a:buNone/>
            </a:pPr>
            <a:endParaRPr lang="en-US" sz="3200" dirty="0" smtClean="0"/>
          </a:p>
          <a:p>
            <a:pPr marL="514350" indent="-514350">
              <a:buClr>
                <a:srgbClr val="408000"/>
              </a:buClr>
              <a:buNone/>
            </a:pPr>
            <a:endParaRPr lang="en-US" sz="3200" dirty="0" smtClean="0"/>
          </a:p>
          <a:p>
            <a:pPr marL="514350" indent="-514350">
              <a:buClr>
                <a:srgbClr val="408000"/>
              </a:buClr>
              <a:buNone/>
            </a:pPr>
            <a:endParaRPr lang="en-US" sz="3200" dirty="0" smtClean="0"/>
          </a:p>
          <a:p>
            <a:pPr marL="742950" indent="-742950">
              <a:buFont typeface="Wingdings" charset="2"/>
              <a:buChar char="§"/>
            </a:pPr>
            <a:r>
              <a:rPr lang="en-US" sz="2400" dirty="0" smtClean="0"/>
              <a:t>Perform </a:t>
            </a:r>
            <a:r>
              <a:rPr lang="en-US" sz="2400" dirty="0" err="1" smtClean="0"/>
              <a:t>PETs</a:t>
            </a:r>
            <a:r>
              <a:rPr lang="en-US" sz="2400" dirty="0" smtClean="0"/>
              <a:t> of votes vs. electoral roll</a:t>
            </a:r>
          </a:p>
          <a:p>
            <a:pPr marL="742950" indent="-742950">
              <a:buFont typeface="Wingdings" charset="2"/>
              <a:buChar char="§"/>
            </a:pPr>
            <a:r>
              <a:rPr lang="en-US" sz="2400" dirty="0" smtClean="0"/>
              <a:t>Eliminate vote if no PET reveals equality</a:t>
            </a:r>
          </a:p>
          <a:p>
            <a:pPr marL="742950" indent="-742950" algn="r">
              <a:buNone/>
            </a:pPr>
            <a:r>
              <a:rPr lang="en-US" sz="2400" dirty="0" smtClean="0">
                <a:solidFill>
                  <a:srgbClr val="FF0000"/>
                </a:solidFill>
              </a:rPr>
              <a:t>…for each pair</a:t>
            </a:r>
          </a:p>
          <a:p>
            <a:pPr>
              <a:buFont typeface="Wingdings" charset="2"/>
              <a:buChar char="§"/>
            </a:pPr>
            <a:endParaRPr lang="en-US" sz="3200" dirty="0" smtClean="0"/>
          </a:p>
          <a:p>
            <a:pPr marL="514350" indent="-514350">
              <a:buClr>
                <a:srgbClr val="408000"/>
              </a:buClr>
              <a:buNone/>
            </a:pPr>
            <a:endParaRPr lang="en-US" sz="3200" dirty="0" smtClean="0"/>
          </a:p>
        </p:txBody>
      </p:sp>
      <p:sp>
        <p:nvSpPr>
          <p:cNvPr id="4" name="Slide Number Placeholder 3"/>
          <p:cNvSpPr>
            <a:spLocks noGrp="1"/>
          </p:cNvSpPr>
          <p:nvPr>
            <p:ph type="sldNum" sz="quarter" idx="12"/>
          </p:nvPr>
        </p:nvSpPr>
        <p:spPr/>
        <p:txBody>
          <a:bodyPr/>
          <a:lstStyle/>
          <a:p>
            <a:fld id="{E557A6EC-3A6E-6F49-8B32-628A7287655B}" type="slidenum">
              <a:rPr lang="en-US" smtClean="0"/>
              <a:pPr/>
              <a:t>63</a:t>
            </a:fld>
            <a:endParaRPr lang="en-US" dirty="0"/>
          </a:p>
        </p:txBody>
      </p:sp>
      <p:graphicFrame>
        <p:nvGraphicFramePr>
          <p:cNvPr id="5" name="Table 4"/>
          <p:cNvGraphicFramePr>
            <a:graphicFrameLocks noGrp="1"/>
          </p:cNvGraphicFramePr>
          <p:nvPr/>
        </p:nvGraphicFramePr>
        <p:xfrm>
          <a:off x="3962400" y="31242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graphicFrame>
        <p:nvGraphicFramePr>
          <p:cNvPr id="6" name="Table 5"/>
          <p:cNvGraphicFramePr>
            <a:graphicFrameLocks noGrp="1"/>
          </p:cNvGraphicFramePr>
          <p:nvPr/>
        </p:nvGraphicFramePr>
        <p:xfrm>
          <a:off x="1447800" y="3124200"/>
          <a:ext cx="2032000" cy="1371600"/>
        </p:xfrm>
        <a:graphic>
          <a:graphicData uri="http://schemas.openxmlformats.org/drawingml/2006/table">
            <a:tbl>
              <a:tblPr firstRow="1" bandRow="1">
                <a:tableStyleId>{BDBED569-4797-4DF1-A0F4-6AAB3CD982D8}</a:tableStyleId>
              </a:tblPr>
              <a:tblGrid>
                <a:gridCol w="2032000"/>
              </a:tblGrid>
              <a:tr h="370840">
                <a:tc>
                  <a:txBody>
                    <a:bodyPr/>
                    <a:lstStyle/>
                    <a:p>
                      <a:r>
                        <a:rPr lang="en-US" sz="2400" b="0" dirty="0" smtClean="0">
                          <a:solidFill>
                            <a:schemeClr val="tx1"/>
                          </a:solidFill>
                          <a:latin typeface="Gill Sans"/>
                          <a:cs typeface="Gill Sans"/>
                        </a:rPr>
                        <a:t>enc(s</a:t>
                      </a:r>
                      <a:r>
                        <a:rPr lang="en-US" sz="2400" b="0" baseline="-25000" dirty="0" smtClean="0">
                          <a:solidFill>
                            <a:schemeClr val="tx1"/>
                          </a:solidFill>
                          <a:latin typeface="Arial"/>
                          <a:cs typeface="Arial"/>
                        </a:rPr>
                        <a:t>1</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6E6E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6E6E6"/>
                    </a:solidFill>
                  </a:tcPr>
                </a:tc>
              </a:tr>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n</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6E6E6"/>
                    </a:solidFill>
                  </a:tcPr>
                </a:tc>
              </a:tr>
            </a:tbl>
          </a:graphicData>
        </a:graphic>
      </p:graphicFrame>
      <p:sp>
        <p:nvSpPr>
          <p:cNvPr id="7" name="TextBox 6"/>
          <p:cNvSpPr txBox="1"/>
          <p:nvPr/>
        </p:nvSpPr>
        <p:spPr>
          <a:xfrm>
            <a:off x="1433910" y="2667000"/>
            <a:ext cx="1385490" cy="369332"/>
          </a:xfrm>
          <a:prstGeom prst="rect">
            <a:avLst/>
          </a:prstGeom>
          <a:noFill/>
        </p:spPr>
        <p:txBody>
          <a:bodyPr wrap="none" rtlCol="0">
            <a:spAutoFit/>
          </a:bodyPr>
          <a:lstStyle/>
          <a:p>
            <a:r>
              <a:rPr lang="en-US" b="0" dirty="0" smtClean="0">
                <a:latin typeface="Gill Sans"/>
                <a:cs typeface="Gill Sans"/>
              </a:rPr>
              <a:t>Electoral roll</a:t>
            </a:r>
          </a:p>
        </p:txBody>
      </p:sp>
      <p:sp>
        <p:nvSpPr>
          <p:cNvPr id="8" name="TextBox 7"/>
          <p:cNvSpPr txBox="1"/>
          <p:nvPr/>
        </p:nvSpPr>
        <p:spPr>
          <a:xfrm>
            <a:off x="3962400" y="2667000"/>
            <a:ext cx="704602" cy="369332"/>
          </a:xfrm>
          <a:prstGeom prst="rect">
            <a:avLst/>
          </a:prstGeom>
          <a:noFill/>
        </p:spPr>
        <p:txBody>
          <a:bodyPr wrap="none" rtlCol="0">
            <a:spAutoFit/>
          </a:bodyPr>
          <a:lstStyle/>
          <a:p>
            <a:r>
              <a:rPr lang="en-US" b="0" dirty="0" smtClean="0">
                <a:latin typeface="Gill Sans"/>
                <a:cs typeface="Gill Sans"/>
              </a:rPr>
              <a:t>Votes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Precincts</a:t>
            </a:r>
            <a:endParaRPr lang="en-US" dirty="0"/>
          </a:p>
        </p:txBody>
      </p:sp>
      <p:sp>
        <p:nvSpPr>
          <p:cNvPr id="3" name="Content Placeholder 2"/>
          <p:cNvSpPr>
            <a:spLocks noGrp="1"/>
          </p:cNvSpPr>
          <p:nvPr>
            <p:ph idx="1"/>
          </p:nvPr>
        </p:nvSpPr>
        <p:spPr/>
        <p:txBody>
          <a:bodyPr/>
          <a:lstStyle/>
          <a:p>
            <a:pPr>
              <a:buFont typeface="Wingdings" charset="2"/>
              <a:buChar char="§"/>
            </a:pPr>
            <a:r>
              <a:rPr lang="en-US" sz="3000" dirty="0" smtClean="0"/>
              <a:t>Each voter assigned to </a:t>
            </a:r>
            <a:r>
              <a:rPr lang="en-US" sz="3000" i="1" dirty="0" smtClean="0"/>
              <a:t>virtual precinct</a:t>
            </a:r>
            <a:r>
              <a:rPr lang="en-US" sz="3000" dirty="0" smtClean="0"/>
              <a:t>, a.k.a. </a:t>
            </a:r>
            <a:r>
              <a:rPr lang="en-US" sz="3000" i="1" dirty="0" smtClean="0"/>
              <a:t>block</a:t>
            </a:r>
          </a:p>
          <a:p>
            <a:pPr>
              <a:buFont typeface="Wingdings" charset="2"/>
              <a:buChar char="§"/>
            </a:pPr>
            <a:r>
              <a:rPr lang="en-US" sz="3000" dirty="0" smtClean="0"/>
              <a:t>Each block tallied independently of other blocks, even in parallel</a:t>
            </a:r>
          </a:p>
          <a:p>
            <a:pPr>
              <a:buNone/>
            </a:pPr>
            <a:endParaRPr lang="en-US" sz="2800" dirty="0" smtClean="0"/>
          </a:p>
          <a:p>
            <a:pPr>
              <a:buNone/>
            </a:pPr>
            <a:r>
              <a:rPr lang="en-US" sz="2800" dirty="0" smtClean="0"/>
              <a:t>Tabulation time is:</a:t>
            </a:r>
          </a:p>
          <a:p>
            <a:pPr>
              <a:buFont typeface="Wingdings" charset="2"/>
              <a:buChar char="§"/>
            </a:pPr>
            <a:r>
              <a:rPr lang="en-US" sz="2600" dirty="0" smtClean="0"/>
              <a:t>Quadratic in block size </a:t>
            </a:r>
          </a:p>
          <a:p>
            <a:pPr>
              <a:buFont typeface="Wingdings" charset="2"/>
              <a:buChar char="§"/>
            </a:pPr>
            <a:r>
              <a:rPr lang="en-US" sz="2600" dirty="0" smtClean="0"/>
              <a:t>Linear in number of voters (1 set machines)</a:t>
            </a:r>
          </a:p>
          <a:p>
            <a:pPr>
              <a:buFont typeface="Wingdings" charset="2"/>
              <a:buChar char="§"/>
            </a:pPr>
            <a:r>
              <a:rPr lang="en-US" sz="2600" dirty="0" smtClean="0"/>
              <a:t>Or, constant in number of voters (1 set / block)</a:t>
            </a:r>
          </a:p>
        </p:txBody>
      </p:sp>
      <p:sp>
        <p:nvSpPr>
          <p:cNvPr id="4" name="Slide Number Placeholder 3"/>
          <p:cNvSpPr>
            <a:spLocks noGrp="1"/>
          </p:cNvSpPr>
          <p:nvPr>
            <p:ph type="sldNum" sz="quarter" idx="12"/>
          </p:nvPr>
        </p:nvSpPr>
        <p:spPr/>
        <p:txBody>
          <a:bodyPr/>
          <a:lstStyle/>
          <a:p>
            <a:fld id="{E557A6EC-3A6E-6F49-8B32-628A7287655B}" type="slidenum">
              <a:rPr lang="en-US" smtClean="0"/>
              <a:pPr/>
              <a:t>64</a:t>
            </a:fld>
            <a:endParaRPr lang="en-US" dirty="0"/>
          </a:p>
        </p:txBody>
      </p:sp>
      <p:sp>
        <p:nvSpPr>
          <p:cNvPr id="5" name="TextBox 4"/>
          <p:cNvSpPr txBox="1"/>
          <p:nvPr/>
        </p:nvSpPr>
        <p:spPr>
          <a:xfrm>
            <a:off x="8153400" y="914400"/>
            <a:ext cx="814609" cy="369332"/>
          </a:xfrm>
          <a:prstGeom prst="rect">
            <a:avLst/>
          </a:prstGeom>
          <a:solidFill>
            <a:srgbClr val="FF0000"/>
          </a:solidFill>
          <a:ln>
            <a:solidFill>
              <a:srgbClr val="000000"/>
            </a:solidFill>
          </a:ln>
          <a:effectLst>
            <a:outerShdw blurRad="50800" dist="38100" dir="2700000">
              <a:srgbClr val="000000">
                <a:alpha val="43000"/>
              </a:srgbClr>
            </a:outerShdw>
          </a:effectLst>
        </p:spPr>
        <p:txBody>
          <a:bodyPr wrap="square" rtlCol="0">
            <a:spAutoFit/>
          </a:bodyPr>
          <a:lstStyle/>
          <a:p>
            <a:r>
              <a:rPr lang="en-US" b="0" dirty="0" err="1" smtClean="0">
                <a:solidFill>
                  <a:schemeClr val="bg1"/>
                </a:solidFill>
                <a:latin typeface="Gill Sans"/>
                <a:cs typeface="Gill Sans"/>
              </a:rPr>
              <a:t>Civitas</a:t>
            </a:r>
            <a:endParaRPr lang="en-US" b="0" dirty="0" smtClean="0">
              <a:solidFill>
                <a:schemeClr val="bg1"/>
              </a:solidFill>
              <a:latin typeface="Gill Sans"/>
              <a:cs typeface="Gill Sans"/>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p:txBody>
          <a:bodyPr/>
          <a:lstStyle/>
          <a:p>
            <a:pPr marL="742950" indent="-742950">
              <a:buClr>
                <a:srgbClr val="408000"/>
              </a:buClr>
              <a:buAutoNum type="arabicPeriod" startAt="5"/>
            </a:pPr>
            <a:r>
              <a:rPr lang="en-US" dirty="0" smtClean="0">
                <a:solidFill>
                  <a:srgbClr val="408000"/>
                </a:solidFill>
              </a:rPr>
              <a:t>Decrypt choices</a:t>
            </a:r>
          </a:p>
          <a:p>
            <a:pPr marL="742950" indent="-742950">
              <a:buNone/>
            </a:pPr>
            <a:endParaRPr lang="en-US" dirty="0" smtClean="0"/>
          </a:p>
          <a:p>
            <a:pPr marL="742950" indent="-742950">
              <a:buNone/>
            </a:pPr>
            <a:r>
              <a:rPr lang="en-US" dirty="0" smtClean="0"/>
              <a:t>	</a:t>
            </a:r>
          </a:p>
          <a:p>
            <a:pPr marL="742950" indent="-742950">
              <a:buFont typeface="Wingdings" charset="2"/>
              <a:buChar char="§"/>
            </a:pPr>
            <a:endParaRPr lang="en-US" sz="3800" dirty="0" smtClean="0"/>
          </a:p>
          <a:p>
            <a:pPr marL="742950" indent="-742950">
              <a:buFont typeface="Wingdings" charset="2"/>
              <a:buChar char="§"/>
            </a:pPr>
            <a:r>
              <a:rPr lang="en-US" sz="3800" dirty="0" smtClean="0"/>
              <a:t>But not credentials!</a:t>
            </a:r>
          </a:p>
          <a:p>
            <a:pPr marL="742950" indent="-742950">
              <a:buFont typeface="Wingdings" charset="2"/>
              <a:buChar char="§"/>
            </a:pPr>
            <a:r>
              <a:rPr lang="en-US" sz="3800" dirty="0" smtClean="0"/>
              <a:t>Election can finally be tallied</a:t>
            </a:r>
          </a:p>
          <a:p>
            <a:pPr marL="742950" indent="-742950">
              <a:buFont typeface="Wingdings" charset="2"/>
              <a:buChar char="§"/>
            </a:pPr>
            <a:endParaRPr lang="en-US" dirty="0" smtClean="0"/>
          </a:p>
          <a:p>
            <a:pPr marL="742950" indent="-742950">
              <a:buNone/>
            </a:pP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65</a:t>
            </a:fld>
            <a:endParaRPr lang="en-US"/>
          </a:p>
        </p:txBody>
      </p:sp>
      <p:graphicFrame>
        <p:nvGraphicFramePr>
          <p:cNvPr id="5" name="Table 4"/>
          <p:cNvGraphicFramePr>
            <a:graphicFrameLocks noGrp="1"/>
          </p:cNvGraphicFramePr>
          <p:nvPr/>
        </p:nvGraphicFramePr>
        <p:xfrm>
          <a:off x="1371600" y="3200400"/>
          <a:ext cx="4064000" cy="1371600"/>
        </p:xfrm>
        <a:graphic>
          <a:graphicData uri="http://schemas.openxmlformats.org/drawingml/2006/table">
            <a:tbl>
              <a:tblPr firstRow="1" bandRow="1">
                <a:tableStyleId>{BDBED569-4797-4DF1-A0F4-6AAB3CD982D8}</a:tableStyleId>
              </a:tblPr>
              <a:tblGrid>
                <a:gridCol w="2032000"/>
                <a:gridCol w="2032000"/>
              </a:tblGrid>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i</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smtClean="0">
                          <a:latin typeface="Gill Sans"/>
                          <a:cs typeface="Gill Sans"/>
                        </a:rPr>
                        <a:t>…</a:t>
                      </a:r>
                      <a:endParaRPr lang="en-US" sz="2400" b="0" dirty="0">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r h="370840">
                <a:tc>
                  <a:txBody>
                    <a:bodyPr/>
                    <a:lstStyle/>
                    <a:p>
                      <a:r>
                        <a:rPr lang="en-US" sz="2400" b="0" dirty="0" err="1" smtClean="0">
                          <a:solidFill>
                            <a:schemeClr val="tx1"/>
                          </a:solidFill>
                          <a:latin typeface="Gill Sans"/>
                          <a:cs typeface="Gill Sans"/>
                        </a:rPr>
                        <a:t>enc(s</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FF"/>
                    </a:solidFill>
                  </a:tcPr>
                </a:tc>
                <a:tc>
                  <a:txBody>
                    <a:bodyPr/>
                    <a:lstStyle/>
                    <a:p>
                      <a:r>
                        <a:rPr lang="en-US" sz="2400" b="0" dirty="0" err="1" smtClean="0">
                          <a:solidFill>
                            <a:schemeClr val="tx1"/>
                          </a:solidFill>
                          <a:latin typeface="Gill Sans"/>
                          <a:cs typeface="Gill Sans"/>
                        </a:rPr>
                        <a:t>enc(c</a:t>
                      </a:r>
                      <a:r>
                        <a:rPr lang="en-US" sz="2400" b="0" baseline="-25000" dirty="0" err="1" smtClean="0">
                          <a:solidFill>
                            <a:schemeClr val="tx1"/>
                          </a:solidFill>
                          <a:latin typeface="Gill Sans"/>
                          <a:cs typeface="Gill Sans"/>
                        </a:rPr>
                        <a:t>j</a:t>
                      </a:r>
                      <a:r>
                        <a:rPr lang="en-US" sz="2400" b="0" dirty="0" smtClean="0">
                          <a:solidFill>
                            <a:schemeClr val="tx1"/>
                          </a:solidFill>
                          <a:latin typeface="Gill Sans"/>
                          <a:cs typeface="Gill Sans"/>
                        </a:rPr>
                        <a:t>; K</a:t>
                      </a:r>
                      <a:r>
                        <a:rPr lang="en-US" sz="2400" b="0" baseline="-25000" dirty="0" smtClean="0">
                          <a:solidFill>
                            <a:schemeClr val="tx1"/>
                          </a:solidFill>
                          <a:latin typeface="Gill Sans"/>
                          <a:cs typeface="Gill Sans"/>
                        </a:rPr>
                        <a:t>T</a:t>
                      </a:r>
                      <a:r>
                        <a:rPr lang="en-US" sz="2400" b="0" dirty="0" smtClean="0">
                          <a:solidFill>
                            <a:schemeClr val="tx1"/>
                          </a:solidFill>
                          <a:latin typeface="Gill Sans"/>
                          <a:cs typeface="Gill Sans"/>
                        </a:rPr>
                        <a:t>)</a:t>
                      </a:r>
                      <a:endParaRPr lang="en-US" sz="2400" b="0" dirty="0">
                        <a:solidFill>
                          <a:schemeClr val="tx1"/>
                        </a:solidFill>
                        <a:latin typeface="Gill Sans"/>
                        <a:cs typeface="Gill San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66FF66"/>
                    </a:solidFill>
                  </a:tcPr>
                </a:tc>
              </a:tr>
            </a:tbl>
          </a:graphicData>
        </a:graphic>
      </p:graphicFrame>
      <p:sp>
        <p:nvSpPr>
          <p:cNvPr id="6" name="TextBox 5"/>
          <p:cNvSpPr txBox="1"/>
          <p:nvPr/>
        </p:nvSpPr>
        <p:spPr>
          <a:xfrm>
            <a:off x="1371600" y="2743200"/>
            <a:ext cx="704602" cy="369332"/>
          </a:xfrm>
          <a:prstGeom prst="rect">
            <a:avLst/>
          </a:prstGeom>
          <a:noFill/>
        </p:spPr>
        <p:txBody>
          <a:bodyPr wrap="none" rtlCol="0">
            <a:spAutoFit/>
          </a:bodyPr>
          <a:lstStyle/>
          <a:p>
            <a:r>
              <a:rPr lang="en-US" b="0" dirty="0" smtClean="0">
                <a:latin typeface="Gill Sans"/>
                <a:cs typeface="Gill Sans"/>
              </a:rPr>
              <a:t>Votes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BA34492-F191-9846-A798-A190C188DC3D}" type="slidenum">
              <a:rPr lang="en-US"/>
              <a:pPr/>
              <a:t>66</a:t>
            </a:fld>
            <a:endParaRPr lang="en-US"/>
          </a:p>
        </p:txBody>
      </p:sp>
      <p:sp>
        <p:nvSpPr>
          <p:cNvPr id="743427" name="Rectangle 3"/>
          <p:cNvSpPr>
            <a:spLocks noGrp="1" noChangeArrowheads="1"/>
          </p:cNvSpPr>
          <p:nvPr>
            <p:ph type="body" idx="1"/>
          </p:nvPr>
        </p:nvSpPr>
        <p:spPr>
          <a:xfrm>
            <a:off x="457200" y="2057400"/>
            <a:ext cx="8226425" cy="3884613"/>
          </a:xfrm>
        </p:spPr>
        <p:txBody>
          <a:bodyPr/>
          <a:lstStyle/>
          <a:p>
            <a:pPr>
              <a:lnSpc>
                <a:spcPct val="80000"/>
              </a:lnSpc>
              <a:spcBef>
                <a:spcPts val="2160"/>
              </a:spcBef>
              <a:buFont typeface="Wingdings" charset="2"/>
              <a:buChar char="§"/>
            </a:pPr>
            <a:r>
              <a:rPr lang="en-US" sz="4000" dirty="0" smtClean="0"/>
              <a:t>Verifiable  </a:t>
            </a:r>
            <a:r>
              <a:rPr lang="en-US" sz="4000" dirty="0" smtClean="0">
                <a:solidFill>
                  <a:srgbClr val="008040"/>
                </a:solidFill>
              </a:rPr>
              <a:t>✓</a:t>
            </a:r>
          </a:p>
          <a:p>
            <a:pPr>
              <a:lnSpc>
                <a:spcPct val="80000"/>
              </a:lnSpc>
              <a:spcBef>
                <a:spcPts val="2160"/>
              </a:spcBef>
              <a:buFont typeface="Wingdings" charset="2"/>
              <a:buChar char="§"/>
            </a:pPr>
            <a:r>
              <a:rPr lang="en-US" sz="4000" dirty="0" smtClean="0"/>
              <a:t>Unsalable  </a:t>
            </a:r>
            <a:r>
              <a:rPr lang="en-US" sz="4000" dirty="0" smtClean="0">
                <a:solidFill>
                  <a:srgbClr val="008040"/>
                </a:solidFill>
              </a:rPr>
              <a:t>✓</a:t>
            </a:r>
            <a:endParaRPr lang="en-US" sz="4000" dirty="0" smtClean="0"/>
          </a:p>
          <a:p>
            <a:pPr>
              <a:lnSpc>
                <a:spcPct val="80000"/>
              </a:lnSpc>
              <a:spcBef>
                <a:spcPts val="2160"/>
              </a:spcBef>
              <a:buFont typeface="Wingdings" charset="2"/>
              <a:buChar char="§"/>
            </a:pPr>
            <a:r>
              <a:rPr lang="en-US" sz="4000" dirty="0" err="1" smtClean="0"/>
              <a:t>Unforgeable</a:t>
            </a:r>
            <a:r>
              <a:rPr lang="en-US" sz="4000" dirty="0" smtClean="0"/>
              <a:t> </a:t>
            </a:r>
            <a:r>
              <a:rPr lang="en-US" sz="4000" dirty="0" smtClean="0">
                <a:solidFill>
                  <a:srgbClr val="008040"/>
                </a:solidFill>
              </a:rPr>
              <a:t>✓</a:t>
            </a:r>
            <a:endParaRPr lang="en-US" sz="4000" dirty="0" smtClean="0"/>
          </a:p>
          <a:p>
            <a:pPr>
              <a:lnSpc>
                <a:spcPct val="80000"/>
              </a:lnSpc>
              <a:spcBef>
                <a:spcPts val="2160"/>
              </a:spcBef>
              <a:buFont typeface="Wingdings" charset="2"/>
              <a:buChar char="§"/>
            </a:pPr>
            <a:r>
              <a:rPr lang="en-US" sz="4000" dirty="0" smtClean="0"/>
              <a:t>Anonymous </a:t>
            </a:r>
            <a:r>
              <a:rPr lang="en-US" sz="4000" dirty="0" smtClean="0">
                <a:solidFill>
                  <a:srgbClr val="008040"/>
                </a:solidFill>
              </a:rPr>
              <a:t>✓</a:t>
            </a:r>
            <a:endParaRPr lang="en-US" sz="4000" dirty="0"/>
          </a:p>
        </p:txBody>
      </p:sp>
      <p:sp>
        <p:nvSpPr>
          <p:cNvPr id="7" name="Rectangle 2"/>
          <p:cNvSpPr txBox="1">
            <a:spLocks noChangeArrowheads="1"/>
          </p:cNvSpPr>
          <p:nvPr/>
        </p:nvSpPr>
        <p:spPr bwMode="auto">
          <a:xfrm>
            <a:off x="457200" y="682625"/>
            <a:ext cx="8226425" cy="1069975"/>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0" b="0" i="0" u="none" strike="noStrike" kern="0" cap="none" spc="0" normalizeH="0" baseline="0" noProof="0" dirty="0" smtClean="0">
                <a:ln>
                  <a:noFill/>
                </a:ln>
                <a:solidFill>
                  <a:srgbClr val="000099"/>
                </a:solidFill>
                <a:effectLst/>
                <a:uLnTx/>
                <a:uFillTx/>
                <a:latin typeface="Gill Sans"/>
                <a:ea typeface="+mj-ea"/>
                <a:cs typeface="Gill Sans"/>
              </a:rPr>
              <a:t>Credentials</a:t>
            </a:r>
            <a:br>
              <a:rPr kumimoji="0" lang="en-US" sz="8000" b="0" i="0" u="none" strike="noStrike" kern="0" cap="none" spc="0" normalizeH="0" baseline="0" noProof="0" dirty="0" smtClean="0">
                <a:ln>
                  <a:noFill/>
                </a:ln>
                <a:solidFill>
                  <a:srgbClr val="000099"/>
                </a:solidFill>
                <a:effectLst/>
                <a:uLnTx/>
                <a:uFillTx/>
                <a:latin typeface="Gill Sans"/>
                <a:ea typeface="+mj-ea"/>
                <a:cs typeface="Gill Sans"/>
              </a:rPr>
            </a:br>
            <a:r>
              <a:rPr kumimoji="0" lang="en-US" sz="3000" b="0" i="0" u="none" strike="noStrike" kern="0" cap="none" spc="0" normalizeH="0" baseline="0" noProof="0" dirty="0" smtClean="0">
                <a:ln>
                  <a:noFill/>
                </a:ln>
                <a:solidFill>
                  <a:srgbClr val="000099"/>
                </a:solidFill>
                <a:effectLst/>
                <a:uLnTx/>
                <a:uFillTx/>
                <a:latin typeface="Gill Sans"/>
                <a:ea typeface="+mj-ea"/>
                <a:cs typeface="Gill Sans"/>
              </a:rPr>
              <a:t>Desired Properties</a:t>
            </a:r>
            <a:endParaRPr kumimoji="0" lang="en-US" sz="3000" b="0" i="0" u="none" strike="noStrike" kern="0" cap="none" spc="0" normalizeH="0" baseline="0" noProof="0" dirty="0">
              <a:ln>
                <a:noFill/>
              </a:ln>
              <a:solidFill>
                <a:srgbClr val="000099"/>
              </a:solidFill>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 name="Rectangle 36"/>
          <p:cNvSpPr/>
          <p:nvPr/>
        </p:nvSpPr>
        <p:spPr bwMode="auto">
          <a:xfrm>
            <a:off x="3581400" y="3657600"/>
            <a:ext cx="1981200" cy="1524000"/>
          </a:xfrm>
          <a:prstGeom prst="rect">
            <a:avLst/>
          </a:prstGeom>
          <a:solidFill>
            <a:srgbClr val="00FF80"/>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cmmi10" pitchFamily="34" charset="0"/>
              <a:ea typeface="Times New Roman" charset="0"/>
              <a:cs typeface="Times New Roman" charset="0"/>
            </a:endParaRPr>
          </a:p>
        </p:txBody>
      </p:sp>
      <p:sp>
        <p:nvSpPr>
          <p:cNvPr id="60" name="Rectangle 59"/>
          <p:cNvSpPr/>
          <p:nvPr/>
        </p:nvSpPr>
        <p:spPr bwMode="auto">
          <a:xfrm>
            <a:off x="5943600" y="2286000"/>
            <a:ext cx="2819400" cy="3048000"/>
          </a:xfrm>
          <a:prstGeom prst="rect">
            <a:avLst/>
          </a:prstGeom>
          <a:solidFill>
            <a:srgbClr val="FFCC66"/>
          </a:solidFill>
          <a:ln w="190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effectLst/>
              <a:latin typeface="cmmi10" pitchFamily="34" charset="0"/>
              <a:ea typeface="Times New Roman" charset="0"/>
              <a:cs typeface="Times New Roman" charset="0"/>
            </a:endParaRPr>
          </a:p>
        </p:txBody>
      </p:sp>
      <p:sp>
        <p:nvSpPr>
          <p:cNvPr id="59" name="Rectangle 58"/>
          <p:cNvSpPr/>
          <p:nvPr/>
        </p:nvSpPr>
        <p:spPr bwMode="auto">
          <a:xfrm>
            <a:off x="381000" y="2286000"/>
            <a:ext cx="2819400" cy="3048000"/>
          </a:xfrm>
          <a:prstGeom prst="rect">
            <a:avLst/>
          </a:prstGeom>
          <a:solidFill>
            <a:srgbClr val="66FFCC"/>
          </a:solidFill>
          <a:ln w="19050" cap="flat" cmpd="sng" algn="ctr">
            <a:solidFill>
              <a:srgbClr val="000000"/>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effectLst/>
              <a:latin typeface="cmmi10" pitchFamily="34" charset="0"/>
              <a:ea typeface="Times New Roman" charset="0"/>
              <a:cs typeface="Times New Roman" charset="0"/>
            </a:endParaRPr>
          </a:p>
        </p:txBody>
      </p:sp>
      <p:sp>
        <p:nvSpPr>
          <p:cNvPr id="30" name="Slide Number Placeholder 4"/>
          <p:cNvSpPr>
            <a:spLocks noGrp="1"/>
          </p:cNvSpPr>
          <p:nvPr>
            <p:ph type="sldNum" sz="quarter" idx="12"/>
          </p:nvPr>
        </p:nvSpPr>
        <p:spPr/>
        <p:txBody>
          <a:bodyPr/>
          <a:lstStyle/>
          <a:p>
            <a:fld id="{6C2331FC-05FF-7647-A9F8-4FBC6E65C565}" type="slidenum">
              <a:rPr lang="en-US"/>
              <a:pPr/>
              <a:t>67</a:t>
            </a:fld>
            <a:endParaRPr lang="en-US" dirty="0"/>
          </a:p>
        </p:txBody>
      </p:sp>
      <p:sp>
        <p:nvSpPr>
          <p:cNvPr id="536580" name="Rectangle 4"/>
          <p:cNvSpPr>
            <a:spLocks noGrp="1" noChangeArrowheads="1"/>
          </p:cNvSpPr>
          <p:nvPr>
            <p:ph type="title"/>
          </p:nvPr>
        </p:nvSpPr>
        <p:spPr/>
        <p:txBody>
          <a:bodyPr/>
          <a:lstStyle/>
          <a:p>
            <a:r>
              <a:rPr lang="en-US" dirty="0" smtClean="0"/>
              <a:t>JCJ / </a:t>
            </a:r>
            <a:r>
              <a:rPr lang="en-US" dirty="0" err="1" smtClean="0"/>
              <a:t>Civitas</a:t>
            </a:r>
            <a:endParaRPr lang="en-US" sz="2800" dirty="0"/>
          </a:p>
        </p:txBody>
      </p:sp>
      <p:sp>
        <p:nvSpPr>
          <p:cNvPr id="536582" name="Rectangle 6"/>
          <p:cNvSpPr>
            <a:spLocks noChangeArrowheads="1"/>
          </p:cNvSpPr>
          <p:nvPr/>
        </p:nvSpPr>
        <p:spPr bwMode="auto">
          <a:xfrm>
            <a:off x="3886200" y="5562600"/>
            <a:ext cx="1331913" cy="584200"/>
          </a:xfrm>
          <a:prstGeom prst="rect">
            <a:avLst/>
          </a:prstGeom>
          <a:solidFill>
            <a:srgbClr val="99CCFF"/>
          </a:solidFill>
          <a:ln w="15875">
            <a:solidFill>
              <a:srgbClr val="000000"/>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Voter</a:t>
            </a:r>
            <a:endParaRPr lang="en-US" sz="2000" b="0" dirty="0">
              <a:latin typeface="Maiandra GD" charset="0"/>
            </a:endParaRPr>
          </a:p>
        </p:txBody>
      </p:sp>
      <p:sp>
        <p:nvSpPr>
          <p:cNvPr id="536583" name="Rectangle 7"/>
          <p:cNvSpPr>
            <a:spLocks noChangeArrowheads="1"/>
          </p:cNvSpPr>
          <p:nvPr/>
        </p:nvSpPr>
        <p:spPr bwMode="auto">
          <a:xfrm>
            <a:off x="6324600" y="2590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1</a:t>
            </a:r>
            <a:endParaRPr lang="en-US" sz="2000" b="0" dirty="0">
              <a:latin typeface="Maiandra GD" charset="0"/>
            </a:endParaRPr>
          </a:p>
        </p:txBody>
      </p:sp>
      <p:sp>
        <p:nvSpPr>
          <p:cNvPr id="536584" name="Rectangle 8"/>
          <p:cNvSpPr>
            <a:spLocks noChangeArrowheads="1"/>
          </p:cNvSpPr>
          <p:nvPr/>
        </p:nvSpPr>
        <p:spPr bwMode="auto">
          <a:xfrm>
            <a:off x="6324600" y="35052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2</a:t>
            </a:r>
            <a:endParaRPr lang="en-US" sz="2000" b="0" dirty="0">
              <a:latin typeface="Maiandra GD" charset="0"/>
            </a:endParaRPr>
          </a:p>
        </p:txBody>
      </p:sp>
      <p:sp>
        <p:nvSpPr>
          <p:cNvPr id="536585" name="Rectangle 9"/>
          <p:cNvSpPr>
            <a:spLocks noChangeArrowheads="1"/>
          </p:cNvSpPr>
          <p:nvPr/>
        </p:nvSpPr>
        <p:spPr bwMode="auto">
          <a:xfrm>
            <a:off x="6324600" y="4495800"/>
            <a:ext cx="2133600" cy="533400"/>
          </a:xfrm>
          <a:prstGeom prst="rect">
            <a:avLst/>
          </a:prstGeom>
          <a:solidFill>
            <a:srgbClr val="FFFF99"/>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T</a:t>
            </a:r>
            <a:r>
              <a:rPr lang="en-US" sz="2000" b="0" baseline="-25000" dirty="0" smtClean="0">
                <a:latin typeface="Maiandra GD" charset="0"/>
              </a:rPr>
              <a:t>3</a:t>
            </a:r>
            <a:endParaRPr lang="en-US" sz="2000" b="0" baseline="-25000" dirty="0">
              <a:latin typeface="Maiandra GD" charset="0"/>
            </a:endParaRPr>
          </a:p>
        </p:txBody>
      </p:sp>
      <p:sp>
        <p:nvSpPr>
          <p:cNvPr id="536601" name="Rectangle 25"/>
          <p:cNvSpPr>
            <a:spLocks noChangeArrowheads="1"/>
          </p:cNvSpPr>
          <p:nvPr/>
        </p:nvSpPr>
        <p:spPr bwMode="auto">
          <a:xfrm>
            <a:off x="3886200" y="22860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bulletin</a:t>
            </a:r>
            <a:br>
              <a:rPr lang="en-US" sz="2000" b="0" dirty="0" smtClean="0">
                <a:latin typeface="Maiandra GD" charset="0"/>
              </a:rPr>
            </a:br>
            <a:r>
              <a:rPr lang="en-US" sz="2000" b="0" dirty="0" smtClean="0">
                <a:latin typeface="Maiandra GD" charset="0"/>
              </a:rPr>
              <a:t>board</a:t>
            </a:r>
            <a:endParaRPr lang="en-US" sz="2000" b="0" dirty="0">
              <a:latin typeface="Maiandra GD" charset="0"/>
            </a:endParaRPr>
          </a:p>
        </p:txBody>
      </p:sp>
      <p:sp>
        <p:nvSpPr>
          <p:cNvPr id="39" name="Rectangle 7"/>
          <p:cNvSpPr>
            <a:spLocks noChangeArrowheads="1"/>
          </p:cNvSpPr>
          <p:nvPr/>
        </p:nvSpPr>
        <p:spPr bwMode="auto">
          <a:xfrm>
            <a:off x="685800" y="2590800"/>
            <a:ext cx="2133600" cy="533400"/>
          </a:xfrm>
          <a:prstGeom prst="rect">
            <a:avLst/>
          </a:prstGeom>
          <a:solidFill>
            <a:srgbClr val="FFFF99"/>
          </a:solidFill>
          <a:ln w="15875">
            <a:solidFill>
              <a:srgbClr val="000000"/>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1</a:t>
            </a:r>
            <a:endParaRPr lang="en-US" sz="2000" b="0" dirty="0">
              <a:latin typeface="Maiandra GD" charset="0"/>
            </a:endParaRPr>
          </a:p>
        </p:txBody>
      </p:sp>
      <p:sp>
        <p:nvSpPr>
          <p:cNvPr id="40" name="Rectangle 7"/>
          <p:cNvSpPr>
            <a:spLocks noChangeArrowheads="1"/>
          </p:cNvSpPr>
          <p:nvPr/>
        </p:nvSpPr>
        <p:spPr bwMode="auto">
          <a:xfrm>
            <a:off x="685800" y="3505200"/>
            <a:ext cx="2133600" cy="533400"/>
          </a:xfrm>
          <a:prstGeom prst="rect">
            <a:avLst/>
          </a:prstGeom>
          <a:solidFill>
            <a:srgbClr val="FFFF99"/>
          </a:solidFill>
          <a:ln w="15875">
            <a:solidFill>
              <a:srgbClr val="000000"/>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2</a:t>
            </a:r>
            <a:endParaRPr lang="en-US" sz="2000" b="0" dirty="0">
              <a:latin typeface="Maiandra GD" charset="0"/>
            </a:endParaRPr>
          </a:p>
        </p:txBody>
      </p:sp>
      <p:sp>
        <p:nvSpPr>
          <p:cNvPr id="41" name="Rectangle 9"/>
          <p:cNvSpPr>
            <a:spLocks noChangeArrowheads="1"/>
          </p:cNvSpPr>
          <p:nvPr/>
        </p:nvSpPr>
        <p:spPr bwMode="auto">
          <a:xfrm>
            <a:off x="685800" y="4419600"/>
            <a:ext cx="2133600" cy="533400"/>
          </a:xfrm>
          <a:prstGeom prst="rect">
            <a:avLst/>
          </a:prstGeom>
          <a:solidFill>
            <a:srgbClr val="FFFF99"/>
          </a:solidFill>
          <a:ln w="15875">
            <a:solidFill>
              <a:srgbClr val="000000"/>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R</a:t>
            </a:r>
            <a:r>
              <a:rPr lang="en-US" sz="2000" b="0" baseline="-25000" dirty="0" smtClean="0">
                <a:latin typeface="Maiandra GD" charset="0"/>
              </a:rPr>
              <a:t>3</a:t>
            </a:r>
            <a:endParaRPr lang="en-US" sz="2000" b="0" baseline="-25000" dirty="0">
              <a:latin typeface="Maiandra GD" charset="0"/>
            </a:endParaRPr>
          </a:p>
        </p:txBody>
      </p:sp>
      <p:cxnSp>
        <p:nvCxnSpPr>
          <p:cNvPr id="47" name="Straight Arrow Connector 46"/>
          <p:cNvCxnSpPr>
            <a:endCxn id="536601" idx="1"/>
          </p:cNvCxnSpPr>
          <p:nvPr/>
        </p:nvCxnSpPr>
        <p:spPr bwMode="auto">
          <a:xfrm flipV="1">
            <a:off x="3200400" y="2730500"/>
            <a:ext cx="685800" cy="12700"/>
          </a:xfrm>
          <a:prstGeom prst="straightConnector1">
            <a:avLst/>
          </a:prstGeom>
          <a:solidFill>
            <a:schemeClr val="accent1"/>
          </a:solidFill>
          <a:ln w="19050" cap="flat" cmpd="sng" algn="ctr">
            <a:solidFill>
              <a:srgbClr val="000000"/>
            </a:solidFill>
            <a:prstDash val="solid"/>
            <a:miter lim="800000"/>
            <a:headEnd type="arrow"/>
            <a:tailEnd type="arrow"/>
          </a:ln>
          <a:effectLst/>
        </p:spPr>
      </p:cxnSp>
      <p:cxnSp>
        <p:nvCxnSpPr>
          <p:cNvPr id="54" name="Straight Arrow Connector 53"/>
          <p:cNvCxnSpPr>
            <a:stCxn id="536601" idx="3"/>
          </p:cNvCxnSpPr>
          <p:nvPr/>
        </p:nvCxnSpPr>
        <p:spPr bwMode="auto">
          <a:xfrm>
            <a:off x="5218113" y="2730500"/>
            <a:ext cx="725487" cy="12700"/>
          </a:xfrm>
          <a:prstGeom prst="straightConnector1">
            <a:avLst/>
          </a:prstGeom>
          <a:solidFill>
            <a:schemeClr val="accent1"/>
          </a:solidFill>
          <a:ln w="19050" cap="flat" cmpd="sng" algn="ctr">
            <a:solidFill>
              <a:schemeClr val="tx1"/>
            </a:solidFill>
            <a:prstDash val="solid"/>
            <a:miter lim="800000"/>
            <a:headEnd type="arrow"/>
            <a:tailEnd type="arrow"/>
          </a:ln>
          <a:effectLst/>
        </p:spPr>
      </p:cxnSp>
      <p:cxnSp>
        <p:nvCxnSpPr>
          <p:cNvPr id="58" name="Straight Arrow Connector 57"/>
          <p:cNvCxnSpPr>
            <a:stCxn id="37" idx="2"/>
            <a:endCxn id="536582" idx="0"/>
          </p:cNvCxnSpPr>
          <p:nvPr/>
        </p:nvCxnSpPr>
        <p:spPr bwMode="auto">
          <a:xfrm rot="5400000">
            <a:off x="4371579" y="5362179"/>
            <a:ext cx="381000" cy="19843"/>
          </a:xfrm>
          <a:prstGeom prst="straightConnector1">
            <a:avLst/>
          </a:prstGeom>
          <a:solidFill>
            <a:schemeClr val="accent1"/>
          </a:solidFill>
          <a:ln w="19050" cap="flat" cmpd="sng" algn="ctr">
            <a:solidFill>
              <a:srgbClr val="000000"/>
            </a:solidFill>
            <a:prstDash val="solid"/>
            <a:miter lim="800000"/>
            <a:headEnd type="arrow"/>
            <a:tailEnd type="arrow"/>
          </a:ln>
          <a:effectLst/>
        </p:spPr>
      </p:cxnSp>
      <p:sp>
        <p:nvSpPr>
          <p:cNvPr id="63" name="TextBox 62"/>
          <p:cNvSpPr txBox="1"/>
          <p:nvPr/>
        </p:nvSpPr>
        <p:spPr>
          <a:xfrm>
            <a:off x="381000" y="1905000"/>
            <a:ext cx="1159292" cy="400110"/>
          </a:xfrm>
          <a:prstGeom prst="rect">
            <a:avLst/>
          </a:prstGeom>
          <a:noFill/>
          <a:ln>
            <a:noFill/>
          </a:ln>
        </p:spPr>
        <p:txBody>
          <a:bodyPr wrap="none" rtlCol="0">
            <a:spAutoFit/>
          </a:bodyPr>
          <a:lstStyle/>
          <a:p>
            <a:r>
              <a:rPr lang="en-US" sz="2000" b="0" dirty="0" smtClean="0">
                <a:latin typeface="+mj-lt"/>
                <a:cs typeface="Gill Sans"/>
              </a:rPr>
              <a:t>Registrar</a:t>
            </a:r>
          </a:p>
        </p:txBody>
      </p:sp>
      <p:sp>
        <p:nvSpPr>
          <p:cNvPr id="64" name="TextBox 63"/>
          <p:cNvSpPr txBox="1"/>
          <p:nvPr/>
        </p:nvSpPr>
        <p:spPr>
          <a:xfrm>
            <a:off x="5943600" y="1905000"/>
            <a:ext cx="851515" cy="400110"/>
          </a:xfrm>
          <a:prstGeom prst="rect">
            <a:avLst/>
          </a:prstGeom>
          <a:noFill/>
          <a:ln>
            <a:noFill/>
          </a:ln>
        </p:spPr>
        <p:txBody>
          <a:bodyPr wrap="none" rtlCol="0">
            <a:spAutoFit/>
          </a:bodyPr>
          <a:lstStyle/>
          <a:p>
            <a:r>
              <a:rPr lang="en-US" sz="2000" b="0" dirty="0" err="1" smtClean="0">
                <a:latin typeface="+mj-lt"/>
                <a:cs typeface="Gill Sans"/>
              </a:rPr>
              <a:t>Tallier</a:t>
            </a:r>
            <a:endParaRPr lang="en-US" sz="2000" b="0" dirty="0" smtClean="0">
              <a:latin typeface="+mj-lt"/>
              <a:cs typeface="Gill Sans"/>
            </a:endParaRPr>
          </a:p>
        </p:txBody>
      </p:sp>
      <p:cxnSp>
        <p:nvCxnSpPr>
          <p:cNvPr id="66" name="Straight Arrow Connector 65"/>
          <p:cNvCxnSpPr>
            <a:stCxn id="59" idx="2"/>
            <a:endCxn id="536582" idx="1"/>
          </p:cNvCxnSpPr>
          <p:nvPr/>
        </p:nvCxnSpPr>
        <p:spPr bwMode="auto">
          <a:xfrm rot="16200000" flipH="1">
            <a:off x="2578100" y="4546600"/>
            <a:ext cx="520700" cy="2095500"/>
          </a:xfrm>
          <a:prstGeom prst="straightConnector1">
            <a:avLst/>
          </a:prstGeom>
          <a:solidFill>
            <a:schemeClr val="accent1"/>
          </a:solidFill>
          <a:ln w="19050" cap="flat" cmpd="sng" algn="ctr">
            <a:solidFill>
              <a:srgbClr val="000000"/>
            </a:solidFill>
            <a:prstDash val="solid"/>
            <a:miter lim="800000"/>
            <a:headEnd type="arrow"/>
            <a:tailEnd type="arrow"/>
          </a:ln>
          <a:effectLst/>
        </p:spPr>
      </p:cxnSp>
      <p:sp>
        <p:nvSpPr>
          <p:cNvPr id="22" name="Rectangle 25"/>
          <p:cNvSpPr>
            <a:spLocks noChangeArrowheads="1"/>
          </p:cNvSpPr>
          <p:nvPr/>
        </p:nvSpPr>
        <p:spPr bwMode="auto">
          <a:xfrm>
            <a:off x="3733800" y="38100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4" name="Rectangle 25"/>
          <p:cNvSpPr>
            <a:spLocks noChangeArrowheads="1"/>
          </p:cNvSpPr>
          <p:nvPr/>
        </p:nvSpPr>
        <p:spPr bwMode="auto">
          <a:xfrm>
            <a:off x="3886200" y="39624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sp>
        <p:nvSpPr>
          <p:cNvPr id="25" name="Rectangle 25"/>
          <p:cNvSpPr>
            <a:spLocks noChangeArrowheads="1"/>
          </p:cNvSpPr>
          <p:nvPr/>
        </p:nvSpPr>
        <p:spPr bwMode="auto">
          <a:xfrm>
            <a:off x="4038600" y="4114800"/>
            <a:ext cx="1331913" cy="889000"/>
          </a:xfrm>
          <a:prstGeom prst="rect">
            <a:avLst/>
          </a:prstGeom>
          <a:solidFill>
            <a:srgbClr val="CCFFCC"/>
          </a:solidFill>
          <a:ln w="15875">
            <a:solidFill>
              <a:schemeClr val="tx1"/>
            </a:solidFill>
            <a:miter lim="800000"/>
            <a:headEnd/>
            <a:tailEnd/>
          </a:ln>
          <a:effectLst/>
        </p:spPr>
        <p:txBody>
          <a:bodyPr wrap="none" anchor="ctr">
            <a:prstTxWarp prst="textNoShape">
              <a:avLst/>
            </a:prstTxWarp>
          </a:bodyPr>
          <a:lstStyle/>
          <a:p>
            <a:pPr algn="ctr" eaLnBrk="1" hangingPunct="1"/>
            <a:r>
              <a:rPr lang="en-US" sz="2000" b="0" dirty="0" smtClean="0">
                <a:latin typeface="Maiandra GD" charset="0"/>
              </a:rPr>
              <a:t>ballot </a:t>
            </a:r>
            <a:br>
              <a:rPr lang="en-US" sz="2000" b="0" dirty="0" smtClean="0">
                <a:latin typeface="Maiandra GD" charset="0"/>
              </a:rPr>
            </a:br>
            <a:r>
              <a:rPr lang="en-US" sz="2000" b="0" dirty="0" smtClean="0">
                <a:latin typeface="Maiandra GD" charset="0"/>
              </a:rPr>
              <a:t>box</a:t>
            </a:r>
            <a:endParaRPr lang="en-US" sz="2000" b="0" dirty="0">
              <a:latin typeface="Maiandra GD" charset="0"/>
            </a:endParaRPr>
          </a:p>
        </p:txBody>
      </p:sp>
      <p:cxnSp>
        <p:nvCxnSpPr>
          <p:cNvPr id="44" name="Straight Arrow Connector 43"/>
          <p:cNvCxnSpPr>
            <a:stCxn id="37" idx="3"/>
          </p:cNvCxnSpPr>
          <p:nvPr/>
        </p:nvCxnSpPr>
        <p:spPr bwMode="auto">
          <a:xfrm>
            <a:off x="5562600" y="4419600"/>
            <a:ext cx="381000" cy="1588"/>
          </a:xfrm>
          <a:prstGeom prst="straightConnector1">
            <a:avLst/>
          </a:prstGeom>
          <a:solidFill>
            <a:schemeClr val="accent1"/>
          </a:solidFill>
          <a:ln w="19050" cap="flat" cmpd="sng" algn="ctr">
            <a:solidFill>
              <a:schemeClr val="tx1"/>
            </a:solidFill>
            <a:prstDash val="solid"/>
            <a:miter lim="800000"/>
            <a:headEnd type="arrow"/>
            <a:tailEnd type="arrow"/>
          </a:ln>
          <a:effectLst/>
        </p:spPr>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smtClean="0"/>
              <a:t>Universal Verifiability</a:t>
            </a:r>
            <a:endParaRPr lang="en-US" dirty="0"/>
          </a:p>
        </p:txBody>
      </p:sp>
      <p:sp>
        <p:nvSpPr>
          <p:cNvPr id="6" name="Slide Number Placeholder 5"/>
          <p:cNvSpPr>
            <a:spLocks noGrp="1"/>
          </p:cNvSpPr>
          <p:nvPr>
            <p:ph type="sldNum" sz="quarter" idx="12"/>
          </p:nvPr>
        </p:nvSpPr>
        <p:spPr/>
        <p:txBody>
          <a:bodyPr/>
          <a:lstStyle/>
          <a:p>
            <a:fld id="{CB12EF18-21EA-564A-AF64-BC0732A46FD3}" type="slidenum">
              <a:rPr lang="en-US"/>
              <a:pPr/>
              <a:t>68</a:t>
            </a:fld>
            <a:endParaRPr lang="en-US" dirty="0"/>
          </a:p>
        </p:txBody>
      </p:sp>
      <p:sp>
        <p:nvSpPr>
          <p:cNvPr id="5" name="Text Box 4"/>
          <p:cNvSpPr txBox="1">
            <a:spLocks noChangeArrowheads="1"/>
          </p:cNvSpPr>
          <p:nvPr/>
        </p:nvSpPr>
        <p:spPr bwMode="auto">
          <a:xfrm>
            <a:off x="762000" y="2590800"/>
            <a:ext cx="7696200" cy="954107"/>
          </a:xfrm>
          <a:prstGeom prst="rect">
            <a:avLst/>
          </a:prstGeom>
          <a:solidFill>
            <a:srgbClr val="CCFFCC"/>
          </a:solidFill>
          <a:ln w="28575">
            <a:solidFill>
              <a:schemeClr val="tx1"/>
            </a:solid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pPr marL="0" indent="0" algn="ctr">
              <a:buFont typeface="Wingdings" charset="2"/>
              <a:buNone/>
            </a:pPr>
            <a:r>
              <a:rPr lang="en-US" sz="2800" b="0" dirty="0" smtClean="0">
                <a:latin typeface="Gill Sans"/>
                <a:cs typeface="Gill Sans"/>
              </a:rPr>
              <a:t>Anyone can audit the election results: </a:t>
            </a:r>
            <a:br>
              <a:rPr lang="en-US" sz="2800" b="0" dirty="0" smtClean="0">
                <a:latin typeface="Gill Sans"/>
                <a:cs typeface="Gill Sans"/>
              </a:rPr>
            </a:br>
            <a:r>
              <a:rPr lang="en-US" sz="2800" b="0" dirty="0" smtClean="0">
                <a:latin typeface="Gill Sans"/>
                <a:cs typeface="Gill Sans"/>
              </a:rPr>
              <a:t>no votes added, changed, or deleted</a:t>
            </a:r>
            <a:endParaRPr lang="en-US" sz="2800" b="0" dirty="0">
              <a:latin typeface="Gill Sans"/>
              <a:cs typeface="Gill Sans"/>
            </a:endParaRPr>
          </a:p>
        </p:txBody>
      </p:sp>
      <p:sp>
        <p:nvSpPr>
          <p:cNvPr id="7" name="Rectangle 6"/>
          <p:cNvSpPr/>
          <p:nvPr/>
        </p:nvSpPr>
        <p:spPr>
          <a:xfrm>
            <a:off x="1828800" y="5037892"/>
            <a:ext cx="5486400" cy="1077218"/>
          </a:xfrm>
          <a:prstGeom prst="rect">
            <a:avLst/>
          </a:prstGeom>
        </p:spPr>
        <p:txBody>
          <a:bodyPr wrap="square">
            <a:spAutoFit/>
          </a:bodyPr>
          <a:lstStyle/>
          <a:p>
            <a:pPr algn="ctr">
              <a:buFont typeface="Wingdings" charset="2"/>
              <a:buNone/>
            </a:pPr>
            <a:r>
              <a:rPr lang="en-US" sz="3200" b="0" dirty="0" smtClean="0">
                <a:solidFill>
                  <a:srgbClr val="FF66CC"/>
                </a:solidFill>
                <a:latin typeface="Gill Sans"/>
                <a:cs typeface="Gill Sans"/>
              </a:rPr>
              <a:t>[</a:t>
            </a:r>
            <a:r>
              <a:rPr lang="en-US" sz="3200" b="0" dirty="0" err="1" smtClean="0">
                <a:solidFill>
                  <a:srgbClr val="FF66CC"/>
                </a:solidFill>
                <a:latin typeface="Gill Sans"/>
                <a:cs typeface="Gill Sans"/>
              </a:rPr>
              <a:t>Sako</a:t>
            </a:r>
            <a:r>
              <a:rPr lang="en-US" sz="3200" b="0" dirty="0" smtClean="0">
                <a:solidFill>
                  <a:srgbClr val="FF66CC"/>
                </a:solidFill>
                <a:latin typeface="Gill Sans"/>
                <a:cs typeface="Gill Sans"/>
              </a:rPr>
              <a:t> &amp; Killian 1994, 1995]</a:t>
            </a:r>
          </a:p>
          <a:p>
            <a:pPr marL="0" indent="0" algn="ctr">
              <a:buFont typeface="Wingdings" charset="2"/>
              <a:buNone/>
            </a:pPr>
            <a:endParaRPr lang="en-US" sz="3200" b="0" dirty="0" smtClean="0">
              <a:latin typeface="Gill Sans"/>
              <a:cs typeface="Gill Sans"/>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Universal Verifiability</a:t>
            </a:r>
            <a:endParaRPr lang="en-US" dirty="0"/>
          </a:p>
        </p:txBody>
      </p:sp>
      <p:sp>
        <p:nvSpPr>
          <p:cNvPr id="3" name="Content Placeholder 2"/>
          <p:cNvSpPr>
            <a:spLocks noGrp="1"/>
          </p:cNvSpPr>
          <p:nvPr>
            <p:ph idx="1"/>
          </p:nvPr>
        </p:nvSpPr>
        <p:spPr>
          <a:xfrm>
            <a:off x="838200" y="1828800"/>
            <a:ext cx="7845425" cy="4113213"/>
          </a:xfrm>
        </p:spPr>
        <p:txBody>
          <a:bodyPr/>
          <a:lstStyle/>
          <a:p>
            <a:pPr>
              <a:buNone/>
            </a:pPr>
            <a:r>
              <a:rPr lang="en-US" dirty="0" err="1" smtClean="0"/>
              <a:t>Talliers</a:t>
            </a:r>
            <a:r>
              <a:rPr lang="en-US" dirty="0" smtClean="0"/>
              <a:t> post ZK proofs:</a:t>
            </a:r>
          </a:p>
          <a:p>
            <a:pPr>
              <a:buFont typeface="Wingdings" charset="2"/>
              <a:buChar char="§"/>
            </a:pPr>
            <a:r>
              <a:rPr lang="en-US" dirty="0" err="1" smtClean="0"/>
              <a:t>PETs</a:t>
            </a:r>
            <a:endParaRPr lang="en-US" dirty="0" smtClean="0"/>
          </a:p>
          <a:p>
            <a:pPr>
              <a:buFont typeface="Wingdings" charset="2"/>
              <a:buChar char="§"/>
            </a:pPr>
            <a:r>
              <a:rPr lang="en-US" dirty="0" smtClean="0"/>
              <a:t>mixes </a:t>
            </a:r>
          </a:p>
          <a:p>
            <a:pPr>
              <a:buFont typeface="Wingdings" charset="2"/>
              <a:buChar char="§"/>
            </a:pPr>
            <a:r>
              <a:rPr lang="en-US" dirty="0" smtClean="0"/>
              <a:t>decryption</a:t>
            </a:r>
            <a:endParaRPr lang="en-US"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Attacks</a:t>
            </a:r>
            <a:endParaRPr lang="en-US" dirty="0"/>
          </a:p>
        </p:txBody>
      </p:sp>
      <p:sp>
        <p:nvSpPr>
          <p:cNvPr id="3" name="Content Placeholder 2"/>
          <p:cNvSpPr>
            <a:spLocks noGrp="1"/>
          </p:cNvSpPr>
          <p:nvPr>
            <p:ph idx="1"/>
          </p:nvPr>
        </p:nvSpPr>
        <p:spPr/>
        <p:txBody>
          <a:bodyPr/>
          <a:lstStyle/>
          <a:p>
            <a:pPr marL="742950" indent="-742950">
              <a:buFont typeface="+mj-lt"/>
              <a:buAutoNum type="arabicPeriod"/>
            </a:pPr>
            <a:r>
              <a:rPr lang="en-US" dirty="0" smtClean="0"/>
              <a:t>Randomization</a:t>
            </a:r>
          </a:p>
          <a:p>
            <a:pPr marL="742950" indent="-742950">
              <a:buFont typeface="+mj-lt"/>
              <a:buAutoNum type="arabicPeriod"/>
            </a:pPr>
            <a:r>
              <a:rPr lang="en-US" dirty="0" smtClean="0"/>
              <a:t>Forced abstention</a:t>
            </a:r>
          </a:p>
          <a:p>
            <a:pPr marL="742950" indent="-742950">
              <a:buFont typeface="+mj-lt"/>
              <a:buAutoNum type="arabicPeriod"/>
            </a:pPr>
            <a:r>
              <a:rPr lang="en-US" dirty="0" smtClean="0"/>
              <a:t>Simulation</a:t>
            </a:r>
          </a:p>
          <a:p>
            <a:pPr marL="742950" indent="-742950">
              <a:buFont typeface="+mj-lt"/>
              <a:buAutoNum type="arabicPeriod"/>
            </a:pPr>
            <a:endParaRPr lang="en-US"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7</a:t>
            </a:fld>
            <a:endParaRPr lang="en-US"/>
          </a:p>
        </p:txBody>
      </p:sp>
      <p:sp>
        <p:nvSpPr>
          <p:cNvPr id="6" name="TextBox 5"/>
          <p:cNvSpPr txBox="1"/>
          <p:nvPr/>
        </p:nvSpPr>
        <p:spPr>
          <a:xfrm>
            <a:off x="1562100" y="5181600"/>
            <a:ext cx="6019800" cy="457200"/>
          </a:xfrm>
          <a:prstGeom prst="rect">
            <a:avLst/>
          </a:prstGeom>
          <a:noFill/>
        </p:spPr>
        <p:txBody>
          <a:bodyPr vert="horz" wrap="square" rtlCol="0">
            <a:noAutofit/>
          </a:bodyPr>
          <a:lstStyle/>
          <a:p>
            <a:pPr algn="ctr"/>
            <a:r>
              <a:rPr lang="en-US" b="0" dirty="0" smtClean="0">
                <a:solidFill>
                  <a:srgbClr val="FF66CC"/>
                </a:solidFill>
                <a:latin typeface="Gill Sans"/>
                <a:cs typeface="Gill Sans"/>
              </a:rPr>
              <a:t>[Schoenmakers 2000, Juels, Catalano &amp; Jakobsson 2005]</a:t>
            </a:r>
            <a:endParaRPr lang="en-US" b="0" dirty="0">
              <a:solidFill>
                <a:srgbClr val="FF66CC"/>
              </a:solidFill>
              <a:latin typeface="Gill Sans"/>
              <a:cs typeface="Gill Sans"/>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Tabulation</a:t>
            </a:r>
            <a:endParaRPr lang="en-US" dirty="0"/>
          </a:p>
        </p:txBody>
      </p:sp>
      <p:sp>
        <p:nvSpPr>
          <p:cNvPr id="3" name="Content Placeholder 2"/>
          <p:cNvSpPr>
            <a:spLocks noGrp="1"/>
          </p:cNvSpPr>
          <p:nvPr>
            <p:ph idx="1"/>
          </p:nvPr>
        </p:nvSpPr>
        <p:spPr>
          <a:xfrm>
            <a:off x="457200" y="2133600"/>
            <a:ext cx="8226425" cy="3808413"/>
          </a:xfrm>
        </p:spPr>
        <p:txBody>
          <a:bodyPr/>
          <a:lstStyle/>
          <a:p>
            <a:pPr algn="ctr">
              <a:buNone/>
            </a:pPr>
            <a:r>
              <a:rPr lang="en-US" dirty="0" smtClean="0"/>
              <a:t>Coercion resistant</a:t>
            </a:r>
          </a:p>
          <a:p>
            <a:pPr algn="ctr">
              <a:buNone/>
            </a:pPr>
            <a:r>
              <a:rPr lang="en-US" dirty="0" smtClean="0"/>
              <a:t>&amp;</a:t>
            </a:r>
          </a:p>
          <a:p>
            <a:pPr algn="ctr">
              <a:buNone/>
            </a:pPr>
            <a:r>
              <a:rPr lang="en-US" dirty="0" smtClean="0"/>
              <a:t>Universally verifiable</a:t>
            </a:r>
          </a:p>
          <a:p>
            <a:pPr algn="ctr">
              <a:buNone/>
            </a:pPr>
            <a:endParaRPr lang="en-US" dirty="0" smtClean="0"/>
          </a:p>
          <a:p>
            <a:pPr algn="ctr">
              <a:buNone/>
            </a:pPr>
            <a:r>
              <a:rPr lang="en-US" sz="3200" dirty="0" smtClean="0"/>
              <a:t>(also eligibility verifiable &amp; accountable)</a:t>
            </a:r>
            <a:endParaRPr lang="en-US" sz="3200" dirty="0"/>
          </a:p>
        </p:txBody>
      </p:sp>
      <p:sp>
        <p:nvSpPr>
          <p:cNvPr id="4" name="Slide Number Placeholder 3"/>
          <p:cNvSpPr>
            <a:spLocks noGrp="1"/>
          </p:cNvSpPr>
          <p:nvPr>
            <p:ph type="sldNum" sz="quarter" idx="12"/>
          </p:nvPr>
        </p:nvSpPr>
        <p:spPr/>
        <p:txBody>
          <a:bodyPr/>
          <a:lstStyle/>
          <a:p>
            <a:fld id="{E557A6EC-3A6E-6F49-8B32-628A7287655B}" type="slidenum">
              <a:rPr lang="en-US" smtClean="0"/>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A78FF914-4290-B443-8FF7-FBFDD74ACB1F}" type="slidenum">
              <a:rPr lang="en-US"/>
              <a:pPr/>
              <a:t>71</a:t>
            </a:fld>
            <a:endParaRPr lang="en-US" dirty="0"/>
          </a:p>
        </p:txBody>
      </p:sp>
      <p:sp>
        <p:nvSpPr>
          <p:cNvPr id="741378" name="Rectangle 2"/>
          <p:cNvSpPr>
            <a:spLocks noGrp="1" noChangeArrowheads="1"/>
          </p:cNvSpPr>
          <p:nvPr>
            <p:ph type="title"/>
          </p:nvPr>
        </p:nvSpPr>
        <p:spPr/>
        <p:txBody>
          <a:bodyPr/>
          <a:lstStyle/>
          <a:p>
            <a:r>
              <a:rPr lang="en-US" dirty="0" smtClean="0"/>
              <a:t>Security </a:t>
            </a:r>
            <a:r>
              <a:rPr lang="en-US" dirty="0"/>
              <a:t>Assurance</a:t>
            </a:r>
          </a:p>
        </p:txBody>
      </p:sp>
      <p:sp>
        <p:nvSpPr>
          <p:cNvPr id="741379" name="Rectangle 3"/>
          <p:cNvSpPr>
            <a:spLocks noGrp="1" noChangeArrowheads="1"/>
          </p:cNvSpPr>
          <p:nvPr>
            <p:ph type="body" idx="1"/>
          </p:nvPr>
        </p:nvSpPr>
        <p:spPr>
          <a:xfrm>
            <a:off x="457200" y="1828800"/>
            <a:ext cx="8226425" cy="4419600"/>
          </a:xfrm>
        </p:spPr>
        <p:txBody>
          <a:bodyPr/>
          <a:lstStyle/>
          <a:p>
            <a:pPr>
              <a:buFont typeface="Wingdings" charset="2"/>
              <a:buNone/>
            </a:pPr>
            <a:r>
              <a:rPr lang="en-US" sz="3200" dirty="0"/>
              <a:t>Design</a:t>
            </a:r>
          </a:p>
          <a:p>
            <a:pPr>
              <a:buFont typeface="Wingdings" charset="2"/>
              <a:buChar char="§"/>
            </a:pPr>
            <a:r>
              <a:rPr lang="en-US" sz="3200" dirty="0"/>
              <a:t>JCJ proof of coercion resistance and verifiability</a:t>
            </a:r>
            <a:endParaRPr lang="en-US" sz="3200" dirty="0" smtClean="0"/>
          </a:p>
          <a:p>
            <a:pPr>
              <a:buFont typeface="Wingdings" charset="2"/>
              <a:buChar char="§"/>
            </a:pPr>
            <a:r>
              <a:rPr lang="en-US" sz="3200" dirty="0" smtClean="0"/>
              <a:t>Backes </a:t>
            </a:r>
            <a:r>
              <a:rPr lang="en-US" sz="3200" dirty="0"/>
              <a:t>et al. (CSF 2008) verification with </a:t>
            </a:r>
            <a:r>
              <a:rPr lang="en-US" sz="3200" dirty="0" err="1"/>
              <a:t>ProVerif</a:t>
            </a:r>
            <a:endParaRPr lang="en-US" sz="3200" dirty="0" smtClean="0"/>
          </a:p>
          <a:p>
            <a:pPr lvl="2"/>
            <a:endParaRPr lang="en-US" sz="3200" dirty="0" smtClean="0"/>
          </a:p>
          <a:p>
            <a:pPr>
              <a:buFont typeface="Wingdings" charset="2"/>
              <a:buNone/>
            </a:pPr>
            <a:r>
              <a:rPr lang="en-US" sz="3200" dirty="0"/>
              <a:t>Implementation</a:t>
            </a:r>
            <a:endParaRPr lang="en-US" sz="3200" dirty="0" smtClean="0"/>
          </a:p>
          <a:p>
            <a:pPr>
              <a:buFont typeface="Wingdings" charset="2"/>
              <a:buChar char="§"/>
            </a:pPr>
            <a:r>
              <a:rPr lang="en-US" sz="3200" dirty="0" smtClean="0"/>
              <a:t>In security-typed language</a:t>
            </a:r>
            <a:endParaRPr lang="en-US" sz="32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69C1840E-AAEA-5E4B-9F36-64685CCD0F8C}" type="slidenum">
              <a:rPr lang="en-US"/>
              <a:pPr/>
              <a:t>72</a:t>
            </a:fld>
            <a:endParaRPr lang="en-US"/>
          </a:p>
        </p:txBody>
      </p:sp>
      <p:sp>
        <p:nvSpPr>
          <p:cNvPr id="252930" name="Rectangle 2"/>
          <p:cNvSpPr>
            <a:spLocks noGrp="1" noChangeArrowheads="1"/>
          </p:cNvSpPr>
          <p:nvPr>
            <p:ph type="title"/>
          </p:nvPr>
        </p:nvSpPr>
        <p:spPr/>
        <p:txBody>
          <a:bodyPr/>
          <a:lstStyle/>
          <a:p>
            <a:r>
              <a:rPr lang="en-US" sz="6700" dirty="0"/>
              <a:t>Secure Implementation</a:t>
            </a:r>
          </a:p>
        </p:txBody>
      </p:sp>
      <p:sp>
        <p:nvSpPr>
          <p:cNvPr id="252931" name="Rectangle 3"/>
          <p:cNvSpPr>
            <a:spLocks noGrp="1" noChangeArrowheads="1"/>
          </p:cNvSpPr>
          <p:nvPr>
            <p:ph type="body" idx="1"/>
          </p:nvPr>
        </p:nvSpPr>
        <p:spPr/>
        <p:txBody>
          <a:bodyPr/>
          <a:lstStyle/>
          <a:p>
            <a:pPr>
              <a:buFont typeface="Wingdings" charset="2"/>
              <a:buNone/>
            </a:pPr>
            <a:r>
              <a:rPr lang="en-US" dirty="0"/>
              <a:t>In Jif </a:t>
            </a:r>
            <a:r>
              <a:rPr lang="en-US" sz="2400" dirty="0">
                <a:solidFill>
                  <a:srgbClr val="FF66CC"/>
                </a:solidFill>
              </a:rPr>
              <a:t>[Myers 1999, Chong and Myers 2005, 2008]</a:t>
            </a:r>
          </a:p>
          <a:p>
            <a:pPr>
              <a:buFont typeface="Wingdings" charset="2"/>
              <a:buChar char="§"/>
            </a:pPr>
            <a:r>
              <a:rPr lang="en-US" sz="3600" dirty="0"/>
              <a:t>Security-typed language</a:t>
            </a:r>
          </a:p>
          <a:p>
            <a:pPr>
              <a:buFont typeface="Wingdings" charset="2"/>
              <a:buChar char="§"/>
            </a:pPr>
            <a:r>
              <a:rPr lang="en-US" sz="3600" dirty="0"/>
              <a:t>Types contain information-flow policies</a:t>
            </a:r>
          </a:p>
          <a:p>
            <a:pPr lvl="2">
              <a:buNone/>
            </a:pPr>
            <a:r>
              <a:rPr lang="en-US" i="1" dirty="0"/>
              <a:t>Confidentiality, integrity, declassification, erasure</a:t>
            </a:r>
          </a:p>
          <a:p>
            <a:endParaRPr lang="en-US" dirty="0" smtClean="0"/>
          </a:p>
          <a:p>
            <a:pPr>
              <a:buFont typeface="Wingdings" charset="2"/>
              <a:buNone/>
            </a:pPr>
            <a:r>
              <a:rPr lang="en-US" sz="4100" dirty="0" smtClean="0"/>
              <a:t>Compiler verifies code obeys policies</a:t>
            </a:r>
            <a:endParaRPr lang="en-US" sz="41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54929CE2-491B-414C-91CA-963497A95AA5}" type="slidenum">
              <a:rPr lang="en-US"/>
              <a:pPr/>
              <a:t>73</a:t>
            </a:fld>
            <a:endParaRPr lang="en-US"/>
          </a:p>
        </p:txBody>
      </p:sp>
      <p:sp>
        <p:nvSpPr>
          <p:cNvPr id="780290" name="Rectangle 2"/>
          <p:cNvSpPr>
            <a:spLocks noGrp="1" noChangeArrowheads="1"/>
          </p:cNvSpPr>
          <p:nvPr>
            <p:ph type="title"/>
          </p:nvPr>
        </p:nvSpPr>
        <p:spPr>
          <a:xfrm>
            <a:off x="457200" y="304800"/>
            <a:ext cx="8226425" cy="1069975"/>
          </a:xfrm>
        </p:spPr>
        <p:txBody>
          <a:bodyPr/>
          <a:lstStyle/>
          <a:p>
            <a:r>
              <a:rPr lang="en-US" sz="4800" dirty="0"/>
              <a:t>Tabulation Time vs. Anonymity</a:t>
            </a:r>
          </a:p>
        </p:txBody>
      </p:sp>
      <p:sp>
        <p:nvSpPr>
          <p:cNvPr id="780291" name="Text Box 3"/>
          <p:cNvSpPr txBox="1">
            <a:spLocks noChangeArrowheads="1"/>
          </p:cNvSpPr>
          <p:nvPr/>
        </p:nvSpPr>
        <p:spPr bwMode="auto">
          <a:xfrm>
            <a:off x="2107035" y="5718175"/>
            <a:ext cx="5096618" cy="1015663"/>
          </a:xfrm>
          <a:prstGeom prst="rect">
            <a:avLst/>
          </a:prstGeom>
          <a:noFill/>
          <a:ln w="9525">
            <a:noFill/>
            <a:miter lim="800000"/>
            <a:headEnd/>
            <a:tailEnd/>
          </a:ln>
          <a:effectLst/>
        </p:spPr>
        <p:txBody>
          <a:bodyPr wrap="none">
            <a:prstTxWarp prst="textNoShape">
              <a:avLst/>
            </a:prstTxWarp>
            <a:spAutoFit/>
          </a:bodyPr>
          <a:lstStyle/>
          <a:p>
            <a:pPr algn="ctr" eaLnBrk="1" hangingPunct="1"/>
            <a:r>
              <a:rPr lang="en-US" sz="2000" b="0" dirty="0">
                <a:latin typeface="Gill Sans"/>
              </a:rPr>
              <a:t>K = # </a:t>
            </a:r>
            <a:r>
              <a:rPr lang="en-US" sz="2000" b="0" dirty="0" smtClean="0">
                <a:latin typeface="Gill Sans"/>
              </a:rPr>
              <a:t>voters in block, </a:t>
            </a:r>
            <a:r>
              <a:rPr lang="en-US" sz="2000" b="0" dirty="0">
                <a:latin typeface="Gill Sans"/>
              </a:rPr>
              <a:t># tab. tellers = 4, </a:t>
            </a:r>
            <a:br>
              <a:rPr lang="en-US" sz="2000" b="0" dirty="0">
                <a:latin typeface="Gill Sans"/>
              </a:rPr>
            </a:br>
            <a:r>
              <a:rPr lang="en-US" sz="2000" b="0" dirty="0">
                <a:latin typeface="Gill Sans"/>
              </a:rPr>
              <a:t>security strength ≥ 112 bits [NIST 2011–2030],</a:t>
            </a:r>
          </a:p>
          <a:p>
            <a:pPr algn="ctr" eaLnBrk="1" hangingPunct="1"/>
            <a:r>
              <a:rPr lang="en-US" sz="2000" b="0" dirty="0">
                <a:latin typeface="Gill Sans"/>
              </a:rPr>
              <a:t>3GHz Xeons</a:t>
            </a:r>
          </a:p>
        </p:txBody>
      </p:sp>
      <p:graphicFrame>
        <p:nvGraphicFramePr>
          <p:cNvPr id="780292" name="Object 4"/>
          <p:cNvGraphicFramePr>
            <a:graphicFrameLocks noChangeAspect="1"/>
          </p:cNvGraphicFramePr>
          <p:nvPr/>
        </p:nvGraphicFramePr>
        <p:xfrm>
          <a:off x="914400" y="1524000"/>
          <a:ext cx="7202488" cy="3971925"/>
        </p:xfrm>
        <a:graphic>
          <a:graphicData uri="http://schemas.openxmlformats.org/presentationml/2006/ole">
            <p:oleObj spid="_x0000_s780292" name="Acrobat Document" r:id="rId4" imgW="7201905" imgH="3971429" progId="">
              <p:embed/>
            </p:oleObj>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Slide Number Placeholder 4"/>
          <p:cNvSpPr>
            <a:spLocks noGrp="1"/>
          </p:cNvSpPr>
          <p:nvPr>
            <p:ph type="sldNum" sz="quarter" idx="12"/>
          </p:nvPr>
        </p:nvSpPr>
        <p:spPr/>
        <p:txBody>
          <a:bodyPr/>
          <a:lstStyle/>
          <a:p>
            <a:fld id="{B56764A5-D8F4-254F-AD23-A4DB1416584D}" type="slidenum">
              <a:rPr lang="en-US"/>
              <a:pPr/>
              <a:t>74</a:t>
            </a:fld>
            <a:endParaRPr lang="en-US"/>
          </a:p>
        </p:txBody>
      </p:sp>
      <p:graphicFrame>
        <p:nvGraphicFramePr>
          <p:cNvPr id="782338" name="Object 2"/>
          <p:cNvGraphicFramePr>
            <a:graphicFrameLocks noChangeAspect="1"/>
          </p:cNvGraphicFramePr>
          <p:nvPr/>
        </p:nvGraphicFramePr>
        <p:xfrm>
          <a:off x="990600" y="1524000"/>
          <a:ext cx="7021513" cy="3971925"/>
        </p:xfrm>
        <a:graphic>
          <a:graphicData uri="http://schemas.openxmlformats.org/presentationml/2006/ole">
            <p:oleObj spid="_x0000_s782338" name="Acrobat Document" r:id="rId4" imgW="7020905" imgH="3971429" progId="">
              <p:embed/>
            </p:oleObj>
          </a:graphicData>
        </a:graphic>
      </p:graphicFrame>
      <p:sp>
        <p:nvSpPr>
          <p:cNvPr id="782339" name="Rectangle 3"/>
          <p:cNvSpPr>
            <a:spLocks noGrp="1" noChangeArrowheads="1"/>
          </p:cNvSpPr>
          <p:nvPr>
            <p:ph type="title"/>
          </p:nvPr>
        </p:nvSpPr>
        <p:spPr>
          <a:xfrm>
            <a:off x="457200" y="304800"/>
            <a:ext cx="8226425" cy="1069975"/>
          </a:xfrm>
        </p:spPr>
        <p:txBody>
          <a:bodyPr/>
          <a:lstStyle/>
          <a:p>
            <a:r>
              <a:rPr lang="en-US" sz="5400" dirty="0"/>
              <a:t>Tabulation Time vs. # Voters</a:t>
            </a:r>
          </a:p>
        </p:txBody>
      </p:sp>
      <p:sp>
        <p:nvSpPr>
          <p:cNvPr id="782340" name="Text Box 4"/>
          <p:cNvSpPr txBox="1">
            <a:spLocks noChangeArrowheads="1"/>
          </p:cNvSpPr>
          <p:nvPr/>
        </p:nvSpPr>
        <p:spPr bwMode="auto">
          <a:xfrm>
            <a:off x="4191000" y="5872163"/>
            <a:ext cx="1198916" cy="461665"/>
          </a:xfrm>
          <a:prstGeom prst="rect">
            <a:avLst/>
          </a:prstGeom>
          <a:noFill/>
          <a:ln w="9525">
            <a:noFill/>
            <a:miter lim="800000"/>
            <a:headEnd/>
            <a:tailEnd/>
          </a:ln>
          <a:effectLst/>
        </p:spPr>
        <p:txBody>
          <a:bodyPr wrap="none">
            <a:prstTxWarp prst="textNoShape">
              <a:avLst/>
            </a:prstTxWarp>
            <a:spAutoFit/>
          </a:bodyPr>
          <a:lstStyle/>
          <a:p>
            <a:pPr eaLnBrk="1" hangingPunct="1"/>
            <a:r>
              <a:rPr lang="en-US" sz="2400" b="0" dirty="0">
                <a:latin typeface="Gill Sans"/>
              </a:rPr>
              <a:t>K = 100</a:t>
            </a:r>
          </a:p>
        </p:txBody>
      </p:sp>
      <p:sp>
        <p:nvSpPr>
          <p:cNvPr id="782341" name="Text Box 5"/>
          <p:cNvSpPr txBox="1">
            <a:spLocks noChangeArrowheads="1"/>
          </p:cNvSpPr>
          <p:nvPr/>
        </p:nvSpPr>
        <p:spPr bwMode="auto">
          <a:xfrm>
            <a:off x="5851525" y="1797050"/>
            <a:ext cx="1116013" cy="366713"/>
          </a:xfrm>
          <a:prstGeom prst="rect">
            <a:avLst/>
          </a:prstGeom>
          <a:noFill/>
          <a:ln w="9525">
            <a:noFill/>
            <a:miter lim="800000"/>
            <a:headEnd/>
            <a:tailEnd/>
          </a:ln>
          <a:effectLst/>
        </p:spPr>
        <p:txBody>
          <a:bodyPr wrap="none">
            <a:prstTxWarp prst="textNoShape">
              <a:avLst/>
            </a:prstTxWarp>
            <a:spAutoFit/>
          </a:bodyPr>
          <a:lstStyle/>
          <a:p>
            <a:pPr eaLnBrk="1" hangingPunct="1"/>
            <a:r>
              <a:rPr lang="en-US" b="0" i="1">
                <a:latin typeface="Palatino Linotype" pitchFamily="18" charset="0"/>
              </a:rPr>
              <a:t>sequential</a:t>
            </a:r>
          </a:p>
        </p:txBody>
      </p:sp>
      <p:grpSp>
        <p:nvGrpSpPr>
          <p:cNvPr id="782342" name="Group 6"/>
          <p:cNvGrpSpPr>
            <a:grpSpLocks/>
          </p:cNvGrpSpPr>
          <p:nvPr/>
        </p:nvGrpSpPr>
        <p:grpSpPr bwMode="auto">
          <a:xfrm>
            <a:off x="2209800" y="4205288"/>
            <a:ext cx="5410200" cy="442912"/>
            <a:chOff x="1392" y="2649"/>
            <a:chExt cx="3408" cy="279"/>
          </a:xfrm>
        </p:grpSpPr>
        <p:sp>
          <p:nvSpPr>
            <p:cNvPr id="782343" name="Line 7"/>
            <p:cNvSpPr>
              <a:spLocks noChangeShapeType="1"/>
            </p:cNvSpPr>
            <p:nvPr/>
          </p:nvSpPr>
          <p:spPr bwMode="auto">
            <a:xfrm>
              <a:off x="1392" y="2928"/>
              <a:ext cx="3408" cy="0"/>
            </a:xfrm>
            <a:prstGeom prst="line">
              <a:avLst/>
            </a:prstGeom>
            <a:noFill/>
            <a:ln w="19050">
              <a:solidFill>
                <a:srgbClr val="0000FF"/>
              </a:solidFill>
              <a:prstDash val="sysDot"/>
              <a:miter lim="800000"/>
              <a:headEnd/>
              <a:tailEnd/>
            </a:ln>
            <a:effectLst/>
          </p:spPr>
          <p:txBody>
            <a:bodyPr>
              <a:prstTxWarp prst="textNoShape">
                <a:avLst/>
              </a:prstTxWarp>
              <a:spAutoFit/>
            </a:bodyPr>
            <a:lstStyle/>
            <a:p>
              <a:endParaRPr lang="en-US"/>
            </a:p>
          </p:txBody>
        </p:sp>
        <p:sp>
          <p:nvSpPr>
            <p:cNvPr id="782344" name="Text Box 8"/>
            <p:cNvSpPr txBox="1">
              <a:spLocks noChangeArrowheads="1"/>
            </p:cNvSpPr>
            <p:nvPr/>
          </p:nvSpPr>
          <p:spPr bwMode="auto">
            <a:xfrm>
              <a:off x="3782" y="2649"/>
              <a:ext cx="548" cy="231"/>
            </a:xfrm>
            <a:prstGeom prst="rect">
              <a:avLst/>
            </a:prstGeom>
            <a:noFill/>
            <a:ln w="9525">
              <a:noFill/>
              <a:miter lim="800000"/>
              <a:headEnd/>
              <a:tailEnd/>
            </a:ln>
            <a:effectLst/>
          </p:spPr>
          <p:txBody>
            <a:bodyPr wrap="none">
              <a:prstTxWarp prst="textNoShape">
                <a:avLst/>
              </a:prstTxWarp>
              <a:spAutoFit/>
            </a:bodyPr>
            <a:lstStyle/>
            <a:p>
              <a:pPr eaLnBrk="1" hangingPunct="1"/>
              <a:r>
                <a:rPr lang="en-US" b="0" i="1">
                  <a:latin typeface="Palatino Linotype" pitchFamily="18" charset="0"/>
                </a:rPr>
                <a:t>parallel</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823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A59D88EE-17C1-C541-B8A0-335B4B86C1C8}" type="slidenum">
              <a:rPr lang="en-US"/>
              <a:pPr/>
              <a:t>75</a:t>
            </a:fld>
            <a:endParaRPr lang="en-US" dirty="0"/>
          </a:p>
        </p:txBody>
      </p:sp>
      <p:sp>
        <p:nvSpPr>
          <p:cNvPr id="784386" name="Rectangle 2"/>
          <p:cNvSpPr>
            <a:spLocks noGrp="1" noChangeArrowheads="1"/>
          </p:cNvSpPr>
          <p:nvPr>
            <p:ph type="title"/>
          </p:nvPr>
        </p:nvSpPr>
        <p:spPr/>
        <p:txBody>
          <a:bodyPr/>
          <a:lstStyle/>
          <a:p>
            <a:r>
              <a:rPr lang="en-US" sz="6300" dirty="0"/>
              <a:t>CPU Cost for Tabulation</a:t>
            </a:r>
          </a:p>
        </p:txBody>
      </p:sp>
      <p:sp>
        <p:nvSpPr>
          <p:cNvPr id="784387" name="Rectangle 3"/>
          <p:cNvSpPr>
            <a:spLocks noGrp="1" noChangeArrowheads="1"/>
          </p:cNvSpPr>
          <p:nvPr>
            <p:ph type="body" idx="1"/>
          </p:nvPr>
        </p:nvSpPr>
        <p:spPr/>
        <p:txBody>
          <a:bodyPr/>
          <a:lstStyle/>
          <a:p>
            <a:pPr>
              <a:buFont typeface="Wingdings" charset="2"/>
              <a:buNone/>
            </a:pPr>
            <a:r>
              <a:rPr lang="en-US" sz="2800" dirty="0"/>
              <a:t>CPU time is 39 sec / voter / authority</a:t>
            </a:r>
          </a:p>
          <a:p>
            <a:pPr lvl="1"/>
            <a:r>
              <a:rPr lang="en-US" sz="2800" dirty="0"/>
              <a:t>If CPUs are bought, used (for 5 hours), then thrown away:</a:t>
            </a:r>
          </a:p>
          <a:p>
            <a:pPr lvl="1" algn="ctr">
              <a:buFont typeface="Wingdings" charset="2"/>
              <a:buNone/>
            </a:pPr>
            <a:r>
              <a:rPr lang="en-US" sz="2800" dirty="0"/>
              <a:t>$1500 / machine = $12 / voter</a:t>
            </a:r>
          </a:p>
          <a:p>
            <a:pPr lvl="1"/>
            <a:r>
              <a:rPr lang="en-US" sz="2800" dirty="0"/>
              <a:t>If CPUs are rented:</a:t>
            </a:r>
          </a:p>
          <a:p>
            <a:pPr lvl="1" algn="ctr">
              <a:buFont typeface="Wingdings" charset="2"/>
              <a:buNone/>
            </a:pPr>
            <a:r>
              <a:rPr lang="en-US" sz="2800" dirty="0"/>
              <a:t>$1 / CPU / hr = 4¢ / voter</a:t>
            </a:r>
            <a:endParaRPr lang="en-US" sz="2800" dirty="0" smtClean="0"/>
          </a:p>
          <a:p>
            <a:pPr lvl="2"/>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 name="Slide Number Placeholder 5"/>
          <p:cNvSpPr>
            <a:spLocks noGrp="1"/>
          </p:cNvSpPr>
          <p:nvPr>
            <p:ph type="sldNum" sz="quarter" idx="12"/>
          </p:nvPr>
        </p:nvSpPr>
        <p:spPr/>
        <p:txBody>
          <a:bodyPr/>
          <a:lstStyle/>
          <a:p>
            <a:fld id="{8638D74B-53BA-C64C-BCF0-F99570D06047}" type="slidenum">
              <a:rPr lang="en-US"/>
              <a:pPr/>
              <a:t>76</a:t>
            </a:fld>
            <a:endParaRPr lang="en-US"/>
          </a:p>
        </p:txBody>
      </p:sp>
      <p:sp>
        <p:nvSpPr>
          <p:cNvPr id="920578" name="Rectangle 2"/>
          <p:cNvSpPr>
            <a:spLocks noGrp="1" noChangeArrowheads="1"/>
          </p:cNvSpPr>
          <p:nvPr>
            <p:ph type="body" idx="1"/>
          </p:nvPr>
        </p:nvSpPr>
        <p:spPr>
          <a:xfrm>
            <a:off x="1600200" y="1828800"/>
            <a:ext cx="6477000" cy="4113213"/>
          </a:xfrm>
        </p:spPr>
        <p:txBody>
          <a:bodyPr/>
          <a:lstStyle/>
          <a:p>
            <a:endParaRPr lang="en-US" sz="2800" dirty="0" smtClean="0"/>
          </a:p>
          <a:p>
            <a:endParaRPr lang="en-US" sz="2800" dirty="0"/>
          </a:p>
          <a:p>
            <a:endParaRPr lang="en-US" sz="2800" dirty="0"/>
          </a:p>
          <a:p>
            <a:endParaRPr lang="en-US" sz="2800" dirty="0"/>
          </a:p>
          <a:p>
            <a:endParaRPr lang="en-US" sz="2800" dirty="0"/>
          </a:p>
          <a:p>
            <a:pPr>
              <a:buFont typeface="Wingdings" charset="2"/>
              <a:buNone/>
            </a:pPr>
            <a:endParaRPr lang="en-US" sz="2800" dirty="0"/>
          </a:p>
          <a:p>
            <a:pPr>
              <a:buFont typeface="Wingdings" charset="2"/>
              <a:buNone/>
            </a:pPr>
            <a:r>
              <a:rPr lang="en-US" sz="2800" dirty="0"/>
              <a:t>Examples:  Condorcet, STV/IRV, </a:t>
            </a:r>
            <a:r>
              <a:rPr lang="en-US" sz="2800" dirty="0" err="1"/>
              <a:t>Borda</a:t>
            </a:r>
            <a:r>
              <a:rPr lang="en-US" sz="2800" dirty="0"/>
              <a:t>, </a:t>
            </a:r>
            <a:r>
              <a:rPr lang="en-US" sz="2800" dirty="0" smtClean="0"/>
              <a:t>…</a:t>
            </a:r>
          </a:p>
          <a:p>
            <a:pPr algn="ctr">
              <a:buFont typeface="Wingdings" charset="2"/>
              <a:buNone/>
            </a:pPr>
            <a:endParaRPr lang="en-US" sz="2800" dirty="0" smtClean="0"/>
          </a:p>
          <a:p>
            <a:pPr algn="ctr">
              <a:buFont typeface="Wingdings" charset="2"/>
              <a:buNone/>
            </a:pPr>
            <a:r>
              <a:rPr lang="en-US" sz="2800" dirty="0" smtClean="0"/>
              <a:t>But:  “Italian attack”</a:t>
            </a:r>
          </a:p>
          <a:p>
            <a:endParaRPr lang="en-US" sz="2800" dirty="0"/>
          </a:p>
        </p:txBody>
      </p:sp>
      <p:sp>
        <p:nvSpPr>
          <p:cNvPr id="920580" name="Rectangle 4"/>
          <p:cNvSpPr>
            <a:spLocks noGrp="1" noChangeArrowheads="1"/>
          </p:cNvSpPr>
          <p:nvPr>
            <p:ph type="title"/>
          </p:nvPr>
        </p:nvSpPr>
        <p:spPr/>
        <p:txBody>
          <a:bodyPr/>
          <a:lstStyle/>
          <a:p>
            <a:r>
              <a:rPr lang="en-US" dirty="0"/>
              <a:t>Ranked </a:t>
            </a:r>
            <a:r>
              <a:rPr lang="en-US" dirty="0" smtClean="0"/>
              <a:t>Voting</a:t>
            </a:r>
            <a:endParaRPr lang="en-US" dirty="0"/>
          </a:p>
        </p:txBody>
      </p:sp>
      <p:graphicFrame>
        <p:nvGraphicFramePr>
          <p:cNvPr id="920581" name="Group 5"/>
          <p:cNvGraphicFramePr>
            <a:graphicFrameLocks noGrp="1"/>
          </p:cNvGraphicFramePr>
          <p:nvPr/>
        </p:nvGraphicFramePr>
        <p:xfrm>
          <a:off x="2819400" y="2209800"/>
          <a:ext cx="3429000" cy="1981200"/>
        </p:xfrm>
        <a:graphic>
          <a:graphicData uri="http://schemas.openxmlformats.org/drawingml/2006/table">
            <a:tbl>
              <a:tblPr/>
              <a:tblGrid>
                <a:gridCol w="2590800"/>
                <a:gridCol w="838200"/>
              </a:tblGrid>
              <a:tr h="330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err="1" smtClean="0">
                          <a:ln>
                            <a:noFill/>
                          </a:ln>
                          <a:solidFill>
                            <a:schemeClr val="tx1"/>
                          </a:solidFill>
                          <a:effectLst/>
                          <a:latin typeface="Gill Sans"/>
                        </a:rPr>
                        <a:t>Brunello</a:t>
                      </a:r>
                      <a:endParaRPr kumimoji="0" lang="en-US" sz="2000" b="0" i="0" u="none" strike="noStrike" cap="none" normalizeH="0" baseline="0" dirty="0">
                        <a:ln>
                          <a:noFill/>
                        </a:ln>
                        <a:solidFill>
                          <a:schemeClr val="tx1"/>
                        </a:solidFill>
                        <a:effectLst/>
                        <a:latin typeface="Gill Sans"/>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4</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330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err="1" smtClean="0">
                          <a:ln>
                            <a:noFill/>
                          </a:ln>
                          <a:solidFill>
                            <a:schemeClr val="tx1"/>
                          </a:solidFill>
                          <a:effectLst/>
                          <a:latin typeface="Gill Sans"/>
                        </a:rPr>
                        <a:t>Sangiovese</a:t>
                      </a:r>
                      <a:r>
                        <a:rPr kumimoji="0" lang="en-US" sz="2000" b="0" i="0" u="none" strike="noStrike" cap="none" normalizeH="0" baseline="0" dirty="0" smtClean="0">
                          <a:ln>
                            <a:noFill/>
                          </a:ln>
                          <a:solidFill>
                            <a:schemeClr val="tx1"/>
                          </a:solidFill>
                          <a:effectLst/>
                          <a:latin typeface="Gill Sans"/>
                        </a:rPr>
                        <a:t> </a:t>
                      </a:r>
                      <a:r>
                        <a:rPr kumimoji="0" lang="en-US" sz="2000" b="0" i="0" u="none" strike="noStrike" cap="none" normalizeH="0" baseline="0" dirty="0" err="1" smtClean="0">
                          <a:ln>
                            <a:noFill/>
                          </a:ln>
                          <a:solidFill>
                            <a:schemeClr val="tx1"/>
                          </a:solidFill>
                          <a:effectLst/>
                          <a:latin typeface="Gill Sans"/>
                        </a:rPr>
                        <a:t>di</a:t>
                      </a:r>
                      <a:r>
                        <a:rPr kumimoji="0" lang="en-US" sz="2000" b="0" i="0" u="none" strike="noStrike" cap="none" normalizeH="0" baseline="0" dirty="0" smtClean="0">
                          <a:ln>
                            <a:noFill/>
                          </a:ln>
                          <a:solidFill>
                            <a:schemeClr val="tx1"/>
                          </a:solidFill>
                          <a:effectLst/>
                          <a:latin typeface="Gill Sans"/>
                        </a:rPr>
                        <a:t> Romagna</a:t>
                      </a:r>
                      <a:endParaRPr kumimoji="0" lang="en-US" sz="2000" b="0" i="0" u="none" strike="noStrike" cap="none" normalizeH="0" baseline="0" dirty="0">
                        <a:ln>
                          <a:noFill/>
                        </a:ln>
                        <a:solidFill>
                          <a:schemeClr val="tx1"/>
                        </a:solidFill>
                        <a:effectLst/>
                        <a:latin typeface="Gill Sans"/>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330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smtClean="0">
                          <a:ln>
                            <a:noFill/>
                          </a:ln>
                          <a:solidFill>
                            <a:schemeClr val="tx1"/>
                          </a:solidFill>
                          <a:effectLst/>
                          <a:latin typeface="Gill Sans"/>
                        </a:rPr>
                        <a:t>Chianti</a:t>
                      </a:r>
                      <a:endParaRPr kumimoji="0" lang="en-US" sz="2000" b="0" i="0" u="none" strike="noStrike" cap="none" normalizeH="0" baseline="0" dirty="0">
                        <a:ln>
                          <a:noFill/>
                        </a:ln>
                        <a:solidFill>
                          <a:schemeClr val="tx1"/>
                        </a:solidFill>
                        <a:effectLst/>
                        <a:latin typeface="Gill Sans"/>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3</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330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err="1" smtClean="0">
                          <a:ln>
                            <a:noFill/>
                          </a:ln>
                          <a:solidFill>
                            <a:schemeClr val="tx1"/>
                          </a:solidFill>
                          <a:effectLst/>
                          <a:latin typeface="Gill Sans"/>
                        </a:rPr>
                        <a:t>Barbaresco</a:t>
                      </a:r>
                      <a:endParaRPr kumimoji="0" lang="en-US" sz="2000" b="0" i="0" u="none" strike="noStrike" cap="none" normalizeH="0" baseline="0" dirty="0">
                        <a:ln>
                          <a:noFill/>
                        </a:ln>
                        <a:solidFill>
                          <a:schemeClr val="tx1"/>
                        </a:solidFill>
                        <a:effectLst/>
                        <a:latin typeface="Gill Sans"/>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330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smtClean="0">
                          <a:ln>
                            <a:noFill/>
                          </a:ln>
                          <a:solidFill>
                            <a:schemeClr val="tx1"/>
                          </a:solidFill>
                          <a:effectLst/>
                          <a:latin typeface="Gill Sans"/>
                        </a:rPr>
                        <a:t>Barolo</a:t>
                      </a:r>
                      <a:endParaRPr kumimoji="0" lang="en-US" sz="2000" b="0" i="0" u="none" strike="noStrike" cap="none" normalizeH="0" baseline="0" dirty="0">
                        <a:ln>
                          <a:noFill/>
                        </a:ln>
                        <a:solidFill>
                          <a:schemeClr val="tx1"/>
                        </a:solidFill>
                        <a:effectLst/>
                        <a:latin typeface="Gill Sans"/>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Pct val="70000"/>
                        <a:buFont typeface="Wingdings" charset="2"/>
                        <a:buNone/>
                        <a:tabLst/>
                      </a:pPr>
                      <a:r>
                        <a:rPr kumimoji="0" lang="en-US" sz="2000" b="0" i="0" u="none" strike="noStrike" cap="none" normalizeH="0" baseline="0" dirty="0">
                          <a:ln>
                            <a:noFill/>
                          </a:ln>
                          <a:solidFill>
                            <a:schemeClr val="tx1"/>
                          </a:solidFill>
                          <a:effectLst/>
                          <a:latin typeface="Gill Sans"/>
                        </a:rPr>
                        <a:t>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BBFE51B6-5141-2546-965C-A13E52D28FA1}" type="slidenum">
              <a:rPr lang="en-US"/>
              <a:pPr/>
              <a:t>77</a:t>
            </a:fld>
            <a:endParaRPr lang="en-US"/>
          </a:p>
        </p:txBody>
      </p:sp>
      <p:sp>
        <p:nvSpPr>
          <p:cNvPr id="788482" name="Rectangle 2"/>
          <p:cNvSpPr>
            <a:spLocks noGrp="1" noChangeArrowheads="1"/>
          </p:cNvSpPr>
          <p:nvPr>
            <p:ph type="title"/>
          </p:nvPr>
        </p:nvSpPr>
        <p:spPr/>
        <p:txBody>
          <a:bodyPr/>
          <a:lstStyle/>
          <a:p>
            <a:r>
              <a:rPr lang="en-US" dirty="0" smtClean="0"/>
              <a:t>Ranked Voting</a:t>
            </a:r>
            <a:endParaRPr lang="en-US" dirty="0"/>
          </a:p>
        </p:txBody>
      </p:sp>
      <p:sp>
        <p:nvSpPr>
          <p:cNvPr id="788483" name="Rectangle 3"/>
          <p:cNvSpPr>
            <a:spLocks noGrp="1" noChangeArrowheads="1"/>
          </p:cNvSpPr>
          <p:nvPr>
            <p:ph type="body" idx="1"/>
          </p:nvPr>
        </p:nvSpPr>
        <p:spPr/>
        <p:txBody>
          <a:bodyPr/>
          <a:lstStyle/>
          <a:p>
            <a:pPr>
              <a:lnSpc>
                <a:spcPct val="80000"/>
              </a:lnSpc>
              <a:buFont typeface="Wingdings" charset="2"/>
              <a:buNone/>
            </a:pPr>
            <a:r>
              <a:rPr lang="en-US" sz="3200" dirty="0" err="1"/>
              <a:t>Civitas</a:t>
            </a:r>
            <a:r>
              <a:rPr lang="en-US" sz="3200" dirty="0"/>
              <a:t> implements coercion-resistant:</a:t>
            </a:r>
          </a:p>
          <a:p>
            <a:pPr lvl="1">
              <a:lnSpc>
                <a:spcPct val="80000"/>
              </a:lnSpc>
              <a:buFont typeface="Wingdings" charset="2"/>
              <a:buChar char="§"/>
            </a:pPr>
            <a:r>
              <a:rPr lang="en-US" sz="3200" dirty="0"/>
              <a:t>Condorcet</a:t>
            </a:r>
          </a:p>
          <a:p>
            <a:pPr lvl="1">
              <a:lnSpc>
                <a:spcPct val="80000"/>
              </a:lnSpc>
              <a:buFont typeface="Wingdings" charset="2"/>
              <a:buChar char="§"/>
            </a:pPr>
            <a:r>
              <a:rPr lang="en-US" sz="3200" dirty="0"/>
              <a:t>Approval</a:t>
            </a:r>
          </a:p>
          <a:p>
            <a:pPr lvl="1">
              <a:lnSpc>
                <a:spcPct val="80000"/>
              </a:lnSpc>
              <a:buFont typeface="Wingdings" charset="2"/>
              <a:buChar char="§"/>
            </a:pPr>
            <a:r>
              <a:rPr lang="en-US" sz="3200" dirty="0"/>
              <a:t>Plurality</a:t>
            </a:r>
          </a:p>
          <a:p>
            <a:pPr lvl="1">
              <a:lnSpc>
                <a:spcPct val="80000"/>
              </a:lnSpc>
              <a:buFont typeface="Wingdings" charset="2"/>
              <a:buNone/>
            </a:pPr>
            <a:endParaRPr lang="en-US" sz="3200" dirty="0"/>
          </a:p>
          <a:p>
            <a:pPr>
              <a:lnSpc>
                <a:spcPct val="80000"/>
              </a:lnSpc>
              <a:buFont typeface="Wingdings" charset="2"/>
              <a:buNone/>
            </a:pPr>
            <a:r>
              <a:rPr lang="en-US" sz="3200" dirty="0"/>
              <a:t>Intuition:  decompose ballot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Ongoing Work</a:t>
            </a:r>
            <a:endParaRPr lang="en-US" dirty="0"/>
          </a:p>
        </p:txBody>
      </p:sp>
      <p:sp>
        <p:nvSpPr>
          <p:cNvPr id="3" name="Content Placeholder 2"/>
          <p:cNvSpPr>
            <a:spLocks noGrp="1"/>
          </p:cNvSpPr>
          <p:nvPr>
            <p:ph idx="1"/>
          </p:nvPr>
        </p:nvSpPr>
        <p:spPr/>
        <p:txBody>
          <a:bodyPr/>
          <a:lstStyle/>
          <a:p>
            <a:pPr>
              <a:buFont typeface="Wingdings" charset="2"/>
              <a:buChar char="§"/>
            </a:pPr>
            <a:r>
              <a:rPr lang="en-US" dirty="0" smtClean="0"/>
              <a:t>Threshold cryptography</a:t>
            </a:r>
          </a:p>
          <a:p>
            <a:pPr>
              <a:buFont typeface="Wingdings" charset="2"/>
              <a:buChar char="§"/>
            </a:pPr>
            <a:r>
              <a:rPr lang="en-US" dirty="0" smtClean="0"/>
              <a:t>BFT bulletin board</a:t>
            </a:r>
          </a:p>
          <a:p>
            <a:pPr>
              <a:buFont typeface="Wingdings" charset="2"/>
              <a:buChar char="§"/>
            </a:pPr>
            <a:r>
              <a:rPr lang="en-US" dirty="0" smtClean="0"/>
              <a:t>Verifiable voter client</a:t>
            </a:r>
          </a:p>
        </p:txBody>
      </p:sp>
      <p:sp>
        <p:nvSpPr>
          <p:cNvPr id="5" name="Slide Number Placeholder 4"/>
          <p:cNvSpPr>
            <a:spLocks noGrp="1"/>
          </p:cNvSpPr>
          <p:nvPr>
            <p:ph type="sldNum" sz="quarter" idx="12"/>
          </p:nvPr>
        </p:nvSpPr>
        <p:spPr/>
        <p:txBody>
          <a:bodyPr/>
          <a:lstStyle/>
          <a:p>
            <a:fld id="{E557A6EC-3A6E-6F49-8B32-628A7287655B}" type="slidenum">
              <a:rPr lang="en-US" smtClean="0"/>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57A6F140-F75C-3F49-80AE-AD79CC8419FA}" type="slidenum">
              <a:rPr lang="en-US"/>
              <a:pPr/>
              <a:t>79</a:t>
            </a:fld>
            <a:endParaRPr lang="en-US"/>
          </a:p>
        </p:txBody>
      </p:sp>
      <p:sp>
        <p:nvSpPr>
          <p:cNvPr id="98306" name="Rectangle 2"/>
          <p:cNvSpPr>
            <a:spLocks noGrp="1" noChangeArrowheads="1"/>
          </p:cNvSpPr>
          <p:nvPr>
            <p:ph type="title"/>
          </p:nvPr>
        </p:nvSpPr>
        <p:spPr/>
        <p:txBody>
          <a:bodyPr/>
          <a:lstStyle/>
          <a:p>
            <a:r>
              <a:rPr lang="en-US" dirty="0" smtClean="0"/>
              <a:t>Open Problems</a:t>
            </a:r>
            <a:endParaRPr lang="en-US" dirty="0"/>
          </a:p>
        </p:txBody>
      </p:sp>
      <p:sp>
        <p:nvSpPr>
          <p:cNvPr id="98307" name="Rectangle 3"/>
          <p:cNvSpPr>
            <a:spLocks noGrp="1" noChangeArrowheads="1"/>
          </p:cNvSpPr>
          <p:nvPr>
            <p:ph type="body" idx="1"/>
          </p:nvPr>
        </p:nvSpPr>
        <p:spPr/>
        <p:txBody>
          <a:bodyPr/>
          <a:lstStyle/>
          <a:p>
            <a:pPr>
              <a:buFont typeface="Wingdings" charset="2"/>
              <a:buChar char="§"/>
            </a:pPr>
            <a:r>
              <a:rPr lang="en-US" dirty="0" smtClean="0"/>
              <a:t>In</a:t>
            </a:r>
            <a:r>
              <a:rPr lang="en-US" dirty="0"/>
              <a:t>-person</a:t>
            </a:r>
            <a:r>
              <a:rPr lang="en-US" dirty="0" smtClean="0"/>
              <a:t> registration</a:t>
            </a:r>
          </a:p>
          <a:p>
            <a:pPr>
              <a:buFont typeface="Wingdings" charset="2"/>
              <a:buChar char="§"/>
            </a:pPr>
            <a:r>
              <a:rPr lang="en-US" dirty="0" err="1" smtClean="0"/>
              <a:t>Untappable</a:t>
            </a:r>
            <a:r>
              <a:rPr lang="en-US" dirty="0" smtClean="0"/>
              <a:t> channel</a:t>
            </a:r>
          </a:p>
          <a:p>
            <a:pPr>
              <a:buFont typeface="Wingdings" charset="2"/>
              <a:buChar char="§"/>
            </a:pPr>
            <a:r>
              <a:rPr lang="en-US" dirty="0"/>
              <a:t>Credential management</a:t>
            </a:r>
          </a:p>
          <a:p>
            <a:pPr>
              <a:buFont typeface="Wingdings" charset="2"/>
              <a:buChar char="§"/>
            </a:pPr>
            <a:r>
              <a:rPr lang="en-US" dirty="0"/>
              <a:t>Application-level </a:t>
            </a:r>
            <a:r>
              <a:rPr lang="en-US" dirty="0" err="1" smtClean="0"/>
              <a:t>DoS</a:t>
            </a:r>
            <a:endParaRPr lang="en-US" dirty="0" smtClean="0"/>
          </a:p>
          <a:p>
            <a:pPr>
              <a:buFont typeface="Wingdings" charset="2"/>
              <a:buChar cha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600" dirty="0" smtClean="0"/>
              <a:t>Coercion Resistance</a:t>
            </a:r>
            <a:endParaRPr lang="en-US" sz="7600" dirty="0"/>
          </a:p>
        </p:txBody>
      </p:sp>
      <p:sp>
        <p:nvSpPr>
          <p:cNvPr id="3" name="Content Placeholder 2"/>
          <p:cNvSpPr>
            <a:spLocks noGrp="1"/>
          </p:cNvSpPr>
          <p:nvPr>
            <p:ph idx="1"/>
          </p:nvPr>
        </p:nvSpPr>
        <p:spPr>
          <a:xfrm>
            <a:off x="457200" y="2057400"/>
            <a:ext cx="8226425" cy="3884613"/>
          </a:xfrm>
        </p:spPr>
        <p:txBody>
          <a:bodyPr/>
          <a:lstStyle/>
          <a:p>
            <a:pPr marL="0" lvl="1" algn="ctr">
              <a:buNone/>
            </a:pPr>
            <a:r>
              <a:rPr lang="en-US" dirty="0" smtClean="0"/>
              <a:t>Coercer can observe and interact with voter during remote voting…</a:t>
            </a:r>
            <a:br>
              <a:rPr lang="en-US" dirty="0" smtClean="0"/>
            </a:br>
            <a:endParaRPr lang="en-US" dirty="0" smtClean="0"/>
          </a:p>
          <a:p>
            <a:pPr marL="0" algn="ctr">
              <a:buClr>
                <a:srgbClr val="003399"/>
              </a:buClr>
              <a:buNone/>
            </a:pPr>
            <a:r>
              <a:rPr lang="en-US" sz="3600" dirty="0" smtClean="0"/>
              <a:t>…must prevent coercers from trusting their own observations…</a:t>
            </a:r>
            <a:br>
              <a:rPr lang="en-US" sz="3600" dirty="0" smtClean="0"/>
            </a:br>
            <a:endParaRPr lang="en-US" sz="3600" dirty="0" smtClean="0"/>
          </a:p>
          <a:p>
            <a:pPr marL="0" algn="ctr">
              <a:buClr>
                <a:srgbClr val="003399"/>
              </a:buClr>
              <a:buNone/>
            </a:pPr>
            <a:r>
              <a:rPr lang="en-US" sz="3600" dirty="0" smtClean="0"/>
              <a:t>…must enable voters to lie to coercers.</a:t>
            </a:r>
          </a:p>
          <a:p>
            <a:pPr algn="ctr"/>
            <a:endParaRPr lang="en-US" sz="3600" b="1" dirty="0" smtClean="0">
              <a:solidFill>
                <a:srgbClr val="003399"/>
              </a:solidFill>
            </a:endParaRPr>
          </a:p>
          <a:p>
            <a:pPr algn="ctr"/>
            <a:endParaRPr lang="en-US" sz="3600"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0D1EFCB6-DA23-DE45-BD5D-1EBFAF11D58E}" type="slidenum">
              <a:rPr lang="en-US"/>
              <a:pPr/>
              <a:t>80</a:t>
            </a:fld>
            <a:endParaRPr lang="en-US"/>
          </a:p>
        </p:txBody>
      </p:sp>
      <p:sp>
        <p:nvSpPr>
          <p:cNvPr id="941058" name="Rectangle 2"/>
          <p:cNvSpPr>
            <a:spLocks noGrp="1" noChangeArrowheads="1"/>
          </p:cNvSpPr>
          <p:nvPr>
            <p:ph type="title"/>
          </p:nvPr>
        </p:nvSpPr>
        <p:spPr/>
        <p:txBody>
          <a:bodyPr/>
          <a:lstStyle/>
          <a:p>
            <a:r>
              <a:rPr lang="en-US"/>
              <a:t>Summary</a:t>
            </a:r>
          </a:p>
        </p:txBody>
      </p:sp>
      <p:sp>
        <p:nvSpPr>
          <p:cNvPr id="941059" name="Rectangle 3"/>
          <p:cNvSpPr>
            <a:spLocks noGrp="1" noChangeArrowheads="1"/>
          </p:cNvSpPr>
          <p:nvPr>
            <p:ph type="body" idx="1"/>
          </p:nvPr>
        </p:nvSpPr>
        <p:spPr>
          <a:xfrm>
            <a:off x="457200" y="1828800"/>
            <a:ext cx="8226425" cy="4419600"/>
          </a:xfrm>
        </p:spPr>
        <p:txBody>
          <a:bodyPr/>
          <a:lstStyle/>
          <a:p>
            <a:pPr>
              <a:lnSpc>
                <a:spcPct val="80000"/>
              </a:lnSpc>
              <a:buFont typeface="Wingdings" charset="2"/>
              <a:buNone/>
            </a:pPr>
            <a:r>
              <a:rPr lang="en-US" sz="3600" dirty="0" smtClean="0"/>
              <a:t>JCJ</a:t>
            </a:r>
          </a:p>
          <a:p>
            <a:pPr>
              <a:lnSpc>
                <a:spcPct val="80000"/>
              </a:lnSpc>
              <a:buFont typeface="Wingdings" charset="2"/>
              <a:buChar char="§"/>
            </a:pPr>
            <a:r>
              <a:rPr lang="en-US" sz="2400" dirty="0" smtClean="0"/>
              <a:t>Remote voting scheme</a:t>
            </a:r>
          </a:p>
          <a:p>
            <a:pPr>
              <a:lnSpc>
                <a:spcPct val="80000"/>
              </a:lnSpc>
              <a:buFont typeface="Wingdings" charset="2"/>
              <a:buChar char="§"/>
            </a:pPr>
            <a:r>
              <a:rPr lang="en-US" sz="2400" dirty="0" smtClean="0"/>
              <a:t>Coercion resistant &amp; universally verifiable</a:t>
            </a:r>
          </a:p>
          <a:p>
            <a:pPr>
              <a:lnSpc>
                <a:spcPct val="80000"/>
              </a:lnSpc>
              <a:buFont typeface="Wingdings" charset="2"/>
              <a:buChar char="§"/>
            </a:pPr>
            <a:r>
              <a:rPr lang="en-US" sz="2400" dirty="0" smtClean="0"/>
              <a:t>Proved secure </a:t>
            </a:r>
          </a:p>
          <a:p>
            <a:pPr>
              <a:lnSpc>
                <a:spcPct val="80000"/>
              </a:lnSpc>
              <a:buFont typeface="Wingdings" charset="2"/>
              <a:buNone/>
            </a:pPr>
            <a:endParaRPr lang="en-US" sz="2800" dirty="0" smtClean="0"/>
          </a:p>
          <a:p>
            <a:pPr>
              <a:lnSpc>
                <a:spcPct val="80000"/>
              </a:lnSpc>
              <a:buFont typeface="Wingdings" charset="2"/>
              <a:buNone/>
            </a:pPr>
            <a:r>
              <a:rPr lang="en-US" sz="3600" dirty="0" err="1" smtClean="0"/>
              <a:t>Civitas</a:t>
            </a:r>
            <a:endParaRPr lang="en-US" sz="3600" dirty="0" smtClean="0"/>
          </a:p>
          <a:p>
            <a:pPr>
              <a:lnSpc>
                <a:spcPct val="80000"/>
              </a:lnSpc>
              <a:buFont typeface="Wingdings" charset="2"/>
              <a:buChar char="§"/>
            </a:pPr>
            <a:r>
              <a:rPr lang="en-US" sz="2400" dirty="0" smtClean="0"/>
              <a:t>Implemented JCJ with full, concrete protocols </a:t>
            </a:r>
          </a:p>
          <a:p>
            <a:pPr>
              <a:lnSpc>
                <a:spcPct val="80000"/>
              </a:lnSpc>
              <a:buFont typeface="Wingdings" charset="2"/>
              <a:buChar char="§"/>
            </a:pPr>
            <a:r>
              <a:rPr lang="en-US" sz="2400" dirty="0" smtClean="0"/>
              <a:t>Distributed registrar, vote storage</a:t>
            </a:r>
          </a:p>
          <a:p>
            <a:pPr>
              <a:lnSpc>
                <a:spcPct val="80000"/>
              </a:lnSpc>
              <a:buFont typeface="Wingdings" charset="2"/>
              <a:buChar char="§"/>
            </a:pPr>
            <a:r>
              <a:rPr lang="en-US" sz="2400" dirty="0" smtClean="0"/>
              <a:t>Trust assumptions</a:t>
            </a:r>
          </a:p>
          <a:p>
            <a:pPr>
              <a:lnSpc>
                <a:spcPct val="80000"/>
              </a:lnSpc>
              <a:buFont typeface="Wingdings" charset="2"/>
              <a:buChar char="§"/>
            </a:pPr>
            <a:r>
              <a:rPr lang="en-US" sz="2400" dirty="0" smtClean="0"/>
              <a:t>Ranked voting</a:t>
            </a:r>
          </a:p>
          <a:p>
            <a:pPr>
              <a:lnSpc>
                <a:spcPct val="80000"/>
              </a:lnSpc>
              <a:buFont typeface="Wingdings" charset="2"/>
              <a:buChar char="§"/>
            </a:pPr>
            <a:r>
              <a:rPr lang="en-US" sz="2400" dirty="0" smtClean="0"/>
              <a:t>Studied </a:t>
            </a:r>
            <a:r>
              <a:rPr lang="en-US" sz="2400" dirty="0"/>
              <a:t>performance</a:t>
            </a:r>
          </a:p>
          <a:p>
            <a:pPr lvl="2">
              <a:lnSpc>
                <a:spcPct val="80000"/>
              </a:lnSpc>
              <a:buFont typeface="Wingdings" charset="2"/>
              <a:buNone/>
            </a:pPr>
            <a:endParaRPr lang="en-US" sz="2000"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a:lum bright="70000" contrast="-70000"/>
          </a:blip>
          <a:srcRect/>
          <a:stretch>
            <a:fillRect/>
          </a:stretch>
        </p:blipFill>
        <p:spPr bwMode="auto">
          <a:xfrm>
            <a:off x="762000" y="-457200"/>
            <a:ext cx="7696200" cy="7546975"/>
          </a:xfrm>
          <a:prstGeom prst="rect">
            <a:avLst/>
          </a:prstGeom>
          <a:noFill/>
          <a:ln w="9525">
            <a:noFill/>
            <a:miter lim="800000"/>
            <a:headEnd/>
            <a:tailEnd/>
          </a:ln>
          <a:effectLst/>
        </p:spPr>
      </p:pic>
      <p:sp>
        <p:nvSpPr>
          <p:cNvPr id="534538" name="Rectangle 10"/>
          <p:cNvSpPr>
            <a:spLocks noChangeArrowheads="1"/>
          </p:cNvSpPr>
          <p:nvPr/>
        </p:nvSpPr>
        <p:spPr bwMode="auto">
          <a:xfrm>
            <a:off x="1600200" y="2743200"/>
            <a:ext cx="5794375" cy="10156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prstTxWarp prst="textNoShape">
              <a:avLst/>
            </a:prstTxWarp>
            <a:spAutoFit/>
          </a:bodyPr>
          <a:lstStyle/>
          <a:p>
            <a:pPr algn="ctr"/>
            <a:r>
              <a:rPr lang="en-US" sz="2600" b="0" dirty="0">
                <a:solidFill>
                  <a:schemeClr val="tx1"/>
                </a:solidFill>
                <a:latin typeface="Gill Sans"/>
                <a:cs typeface="Gill Sans"/>
              </a:rPr>
              <a:t>http://www.cs.cornell.edu/projects/</a:t>
            </a:r>
            <a:r>
              <a:rPr lang="en-US" sz="2600" b="0" dirty="0" smtClean="0">
                <a:solidFill>
                  <a:schemeClr val="tx1"/>
                </a:solidFill>
                <a:latin typeface="Gill Sans"/>
                <a:cs typeface="Gill Sans"/>
              </a:rPr>
              <a:t>civitas</a:t>
            </a:r>
          </a:p>
          <a:p>
            <a:pPr algn="ctr"/>
            <a:endParaRPr lang="en-US" sz="800" b="0" dirty="0" smtClean="0">
              <a:solidFill>
                <a:schemeClr val="tx1"/>
              </a:solidFill>
              <a:latin typeface="Gill Sans"/>
              <a:cs typeface="Gill Sans"/>
            </a:endParaRPr>
          </a:p>
          <a:p>
            <a:pPr algn="ctr"/>
            <a:r>
              <a:rPr lang="en-US" sz="2600" b="0" dirty="0" smtClean="0">
                <a:solidFill>
                  <a:schemeClr val="tx1"/>
                </a:solidFill>
                <a:latin typeface="Gill Sans"/>
                <a:cs typeface="Gill Sans"/>
              </a:rPr>
              <a:t>(</a:t>
            </a:r>
            <a:r>
              <a:rPr lang="en-US" sz="2600" b="0" dirty="0" err="1" smtClean="0">
                <a:solidFill>
                  <a:schemeClr val="tx1"/>
                </a:solidFill>
                <a:latin typeface="Gill Sans"/>
                <a:cs typeface="Gill Sans"/>
              </a:rPr>
              <a:t>google</a:t>
            </a:r>
            <a:r>
              <a:rPr lang="en-US" sz="2600" b="0" dirty="0" smtClean="0">
                <a:solidFill>
                  <a:schemeClr val="tx1"/>
                </a:solidFill>
                <a:latin typeface="Gill Sans"/>
                <a:cs typeface="Gill Sans"/>
              </a:rPr>
              <a:t> “</a:t>
            </a:r>
            <a:r>
              <a:rPr lang="en-US" sz="2600" b="0" dirty="0" err="1" smtClean="0">
                <a:solidFill>
                  <a:schemeClr val="tx1"/>
                </a:solidFill>
                <a:latin typeface="Gill Sans"/>
                <a:cs typeface="Gill Sans"/>
              </a:rPr>
              <a:t>civitas</a:t>
            </a:r>
            <a:r>
              <a:rPr lang="en-US" sz="2600" b="0" dirty="0" smtClean="0">
                <a:solidFill>
                  <a:schemeClr val="tx1"/>
                </a:solidFill>
                <a:latin typeface="Gill Sans"/>
                <a:cs typeface="Gill Sans"/>
              </a:rPr>
              <a:t> voting”)</a:t>
            </a:r>
            <a:endParaRPr lang="en-US" sz="2600" b="0" dirty="0">
              <a:solidFill>
                <a:schemeClr val="tx1"/>
              </a:solidFill>
              <a:latin typeface="Gill Sans"/>
              <a:cs typeface="Gill Sans"/>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65" name="Picture 17"/>
          <p:cNvPicPr>
            <a:picLocks noChangeAspect="1" noChangeArrowheads="1"/>
          </p:cNvPicPr>
          <p:nvPr/>
        </p:nvPicPr>
        <p:blipFill>
          <a:blip r:embed="rId3">
            <a:lum bright="70000" contrast="-70000"/>
          </a:blip>
          <a:srcRect/>
          <a:stretch>
            <a:fillRect/>
          </a:stretch>
        </p:blipFill>
        <p:spPr bwMode="auto">
          <a:xfrm>
            <a:off x="762000" y="-457200"/>
            <a:ext cx="7696200" cy="7546975"/>
          </a:xfrm>
          <a:prstGeom prst="rect">
            <a:avLst/>
          </a:prstGeom>
          <a:noFill/>
          <a:ln w="9525">
            <a:noFill/>
            <a:miter lim="800000"/>
            <a:headEnd/>
            <a:tailEnd/>
          </a:ln>
          <a:effectLst/>
        </p:spPr>
      </p:pic>
      <p:sp>
        <p:nvSpPr>
          <p:cNvPr id="2072" name="Rectangle 24"/>
          <p:cNvSpPr>
            <a:spLocks noGrp="1" noChangeArrowheads="1"/>
          </p:cNvSpPr>
          <p:nvPr>
            <p:ph type="ctrTitle"/>
          </p:nvPr>
        </p:nvSpPr>
        <p:spPr>
          <a:xfrm>
            <a:off x="914400" y="1219201"/>
            <a:ext cx="7239000" cy="1676400"/>
          </a:xfrm>
        </p:spPr>
        <p:txBody>
          <a:bodyPr/>
          <a:lstStyle/>
          <a:p>
            <a:r>
              <a:rPr lang="en-US" sz="4800" dirty="0" smtClean="0"/>
              <a:t>Coercion-Resistant </a:t>
            </a:r>
            <a:br>
              <a:rPr lang="en-US" sz="4800" dirty="0" smtClean="0"/>
            </a:br>
            <a:r>
              <a:rPr lang="en-US" sz="4800" dirty="0" smtClean="0"/>
              <a:t>Remote Voting</a:t>
            </a:r>
            <a:br>
              <a:rPr lang="en-US" sz="4800" dirty="0" smtClean="0"/>
            </a:br>
            <a:endParaRPr lang="en-US" sz="2000" dirty="0">
              <a:solidFill>
                <a:srgbClr val="FF0000"/>
              </a:solidFill>
            </a:endParaRPr>
          </a:p>
        </p:txBody>
      </p:sp>
      <p:sp>
        <p:nvSpPr>
          <p:cNvPr id="2073" name="Rectangle 25"/>
          <p:cNvSpPr>
            <a:spLocks noGrp="1" noChangeArrowheads="1"/>
          </p:cNvSpPr>
          <p:nvPr>
            <p:ph type="subTitle" idx="1"/>
          </p:nvPr>
        </p:nvSpPr>
        <p:spPr>
          <a:xfrm>
            <a:off x="990600" y="3581400"/>
            <a:ext cx="7239000" cy="990600"/>
          </a:xfrm>
        </p:spPr>
        <p:txBody>
          <a:bodyPr/>
          <a:lstStyle/>
          <a:p>
            <a:r>
              <a:rPr lang="en-US" sz="3600" dirty="0"/>
              <a:t>Michael Clarkson</a:t>
            </a:r>
            <a:r>
              <a:rPr lang="en-US" dirty="0"/>
              <a:t/>
            </a:r>
            <a:br>
              <a:rPr lang="en-US" dirty="0"/>
            </a:br>
            <a:r>
              <a:rPr lang="en-US" sz="2400" dirty="0"/>
              <a:t>Cornell University</a:t>
            </a:r>
          </a:p>
          <a:p>
            <a:endParaRPr lang="en-US" sz="2400" dirty="0"/>
          </a:p>
        </p:txBody>
      </p:sp>
      <p:sp>
        <p:nvSpPr>
          <p:cNvPr id="2057" name="Text Box 9"/>
          <p:cNvSpPr txBox="1">
            <a:spLocks noChangeArrowheads="1"/>
          </p:cNvSpPr>
          <p:nvPr/>
        </p:nvSpPr>
        <p:spPr bwMode="auto">
          <a:xfrm>
            <a:off x="3180944" y="5181600"/>
            <a:ext cx="2721794" cy="707886"/>
          </a:xfrm>
          <a:prstGeom prst="rect">
            <a:avLst/>
          </a:prstGeom>
          <a:noFill/>
          <a:ln w="9525">
            <a:noFill/>
            <a:miter lim="800000"/>
            <a:headEnd/>
            <a:tailEnd/>
          </a:ln>
          <a:effectLst/>
        </p:spPr>
        <p:txBody>
          <a:bodyPr wrap="none">
            <a:prstTxWarp prst="textNoShape">
              <a:avLst/>
            </a:prstTxWarp>
            <a:spAutoFit/>
          </a:bodyPr>
          <a:lstStyle/>
          <a:p>
            <a:pPr algn="ctr" eaLnBrk="1" hangingPunct="1"/>
            <a:r>
              <a:rPr lang="en-US" sz="2000" b="0" dirty="0" err="1" smtClean="0">
                <a:latin typeface="Gill Sans"/>
              </a:rPr>
              <a:t>SecVote</a:t>
            </a:r>
            <a:r>
              <a:rPr lang="en-US" sz="2000" b="0" dirty="0" smtClean="0">
                <a:latin typeface="Gill Sans"/>
              </a:rPr>
              <a:t> Summer School</a:t>
            </a:r>
          </a:p>
          <a:p>
            <a:pPr algn="ctr" eaLnBrk="1" hangingPunct="1"/>
            <a:r>
              <a:rPr lang="en-US" sz="2000" b="0" dirty="0" smtClean="0">
                <a:latin typeface="Gill Sans"/>
              </a:rPr>
              <a:t>September 3, 2010</a:t>
            </a:r>
            <a:endParaRPr lang="en-US" sz="2000" b="0" dirty="0">
              <a:latin typeface="Gill Sans"/>
            </a:endParaRPr>
          </a:p>
        </p:txBody>
      </p:sp>
      <p:sp>
        <p:nvSpPr>
          <p:cNvPr id="7" name="Rectangle 6"/>
          <p:cNvSpPr/>
          <p:nvPr/>
        </p:nvSpPr>
        <p:spPr>
          <a:xfrm>
            <a:off x="3376164" y="2631013"/>
            <a:ext cx="2567436" cy="569387"/>
          </a:xfrm>
          <a:prstGeom prst="rect">
            <a:avLst/>
          </a:prstGeom>
        </p:spPr>
        <p:txBody>
          <a:bodyPr wrap="none">
            <a:spAutoFit/>
          </a:bodyPr>
          <a:lstStyle/>
          <a:p>
            <a:r>
              <a:rPr lang="en-US" sz="3100" b="0" dirty="0" smtClean="0">
                <a:solidFill>
                  <a:srgbClr val="FF0000"/>
                </a:solidFill>
                <a:latin typeface="Gill Sans"/>
              </a:rPr>
              <a:t>JCJ and </a:t>
            </a:r>
            <a:r>
              <a:rPr lang="en-US" sz="3100" b="0" dirty="0" err="1" smtClean="0">
                <a:solidFill>
                  <a:srgbClr val="FF0000"/>
                </a:solidFill>
                <a:latin typeface="Gill Sans"/>
              </a:rPr>
              <a:t>Civitas</a:t>
            </a:r>
            <a:endParaRPr lang="en-US" sz="3100" b="0" dirty="0">
              <a:latin typeface="Gill San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600" dirty="0" smtClean="0"/>
              <a:t>Coercion Resistance</a:t>
            </a:r>
            <a:endParaRPr lang="en-US" sz="7600" dirty="0"/>
          </a:p>
        </p:txBody>
      </p:sp>
      <p:sp>
        <p:nvSpPr>
          <p:cNvPr id="5" name="Slide Number Placeholder 4"/>
          <p:cNvSpPr>
            <a:spLocks noGrp="1"/>
          </p:cNvSpPr>
          <p:nvPr>
            <p:ph type="sldNum" sz="quarter" idx="12"/>
          </p:nvPr>
        </p:nvSpPr>
        <p:spPr/>
        <p:txBody>
          <a:bodyPr/>
          <a:lstStyle/>
          <a:p>
            <a:fld id="{E557A6EC-3A6E-6F49-8B32-628A7287655B}" type="slidenum">
              <a:rPr lang="en-US" smtClean="0"/>
              <a:pPr/>
              <a:t>9</a:t>
            </a:fld>
            <a:endParaRPr lang="en-US" dirty="0"/>
          </a:p>
        </p:txBody>
      </p:sp>
      <p:sp>
        <p:nvSpPr>
          <p:cNvPr id="13" name="Text Box 4"/>
          <p:cNvSpPr txBox="1">
            <a:spLocks noChangeArrowheads="1"/>
          </p:cNvSpPr>
          <p:nvPr/>
        </p:nvSpPr>
        <p:spPr bwMode="auto">
          <a:xfrm>
            <a:off x="838200" y="2133600"/>
            <a:ext cx="7696200" cy="974725"/>
          </a:xfrm>
          <a:prstGeom prst="rect">
            <a:avLst/>
          </a:prstGeom>
          <a:solidFill>
            <a:srgbClr val="CCFFCC"/>
          </a:solidFill>
          <a:ln w="28575">
            <a:solidFill>
              <a:schemeClr val="tx1"/>
            </a:solid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pPr algn="ctr" eaLnBrk="1" hangingPunct="1">
              <a:spcBef>
                <a:spcPct val="50000"/>
              </a:spcBef>
            </a:pPr>
            <a:r>
              <a:rPr lang="en-US" sz="2800" b="0" dirty="0">
                <a:latin typeface="Gill Sans"/>
              </a:rPr>
              <a:t>The adversary cannot learn how voters vote, even if voters collude and interact with the adversary.</a:t>
            </a:r>
          </a:p>
        </p:txBody>
      </p:sp>
      <p:sp>
        <p:nvSpPr>
          <p:cNvPr id="15" name="Rectangle 14"/>
          <p:cNvSpPr/>
          <p:nvPr/>
        </p:nvSpPr>
        <p:spPr>
          <a:xfrm>
            <a:off x="1905000" y="4944070"/>
            <a:ext cx="5334000" cy="923330"/>
          </a:xfrm>
          <a:prstGeom prst="rect">
            <a:avLst/>
          </a:prstGeom>
        </p:spPr>
        <p:txBody>
          <a:bodyPr wrap="square">
            <a:spAutoFit/>
          </a:bodyPr>
          <a:lstStyle/>
          <a:p>
            <a:pPr algn="ctr"/>
            <a:r>
              <a:rPr lang="en-US" b="0" dirty="0" smtClean="0">
                <a:solidFill>
                  <a:srgbClr val="FF66CC"/>
                </a:solidFill>
                <a:latin typeface="Gill Sans"/>
                <a:cs typeface="Gill Sans"/>
              </a:rPr>
              <a:t>[Juels, Catalano &amp; Jakobsson 2005, Delaune, Kremer &amp; Ryan 2006, Moran &amp; Naor 2006, Backes, Hritcu &amp; Maffei 2008, Küsters, Truderung &amp; Vogt 2010]</a:t>
            </a:r>
          </a:p>
        </p:txBody>
      </p:sp>
      <p:sp>
        <p:nvSpPr>
          <p:cNvPr id="16" name="TextBox 15"/>
          <p:cNvSpPr txBox="1"/>
          <p:nvPr/>
        </p:nvSpPr>
        <p:spPr>
          <a:xfrm>
            <a:off x="2252871" y="3962400"/>
            <a:ext cx="4638259" cy="461665"/>
          </a:xfrm>
          <a:prstGeom prst="rect">
            <a:avLst/>
          </a:prstGeom>
          <a:noFill/>
        </p:spPr>
        <p:txBody>
          <a:bodyPr wrap="none" rtlCol="0">
            <a:spAutoFit/>
          </a:bodyPr>
          <a:lstStyle/>
          <a:p>
            <a:r>
              <a:rPr lang="en-US" sz="2400" b="0" dirty="0" smtClean="0">
                <a:latin typeface="Gill Sans"/>
                <a:cs typeface="Gill Sans"/>
              </a:rPr>
              <a:t>(RF + defense against three attacks)</a:t>
            </a:r>
            <a:endParaRPr lang="en-US" sz="2400" b="0" dirty="0">
              <a:latin typeface="Gill Sans"/>
              <a:cs typeface="Gill Sans"/>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USEAMSFONTS" val="False"/>
  <p:tag name="USEBOLDAMS" val="False"/>
  <p:tag name="TEX2PS" val="latex $(base).tex; dvips -D $(res) -E -o $(base).ps $(base).dvi"/>
  <p:tag name="EXTERNALEDITCOMMAND" val="notepad %"/>
  <p:tag name="GHOSTSCRIPTCOMMAND" val="gswin32c"/>
  <p:tag name="DEFAULTFONTSIZE" val="10"/>
  <p:tag name="DEFAULTBITMAP" val="pngmono"/>
  <p:tag name="DEFAULTBLEND" val="False"/>
  <p:tag name="DEFAULTTRANSPARENT" val="False"/>
  <p:tag name="DEFAULTWORKAROUNDTRANSPARENCYBUG" val="False"/>
  <p:tag name="DEFAULTRESOLUTION" val="1200"/>
  <p:tag name="DEFAULTWIDTH" val="348"/>
  <p:tag name="DEFAULTHEIGHT" val="200"/>
  <p:tag name="DEFAULTMAGNIFICATION" val="2"/>
  <p:tag name="DEFAULTDISPLAYSOURCE" val="\documentclass{slides}\pagestyle{empty}&#10;\begin{document}&#10;&#10;\end{document}&#10;"/>
  <p:tag name="EMBEDFONTS" val="0"/>
</p:tagLst>
</file>

<file path=ppt/theme/theme1.xml><?xml version="1.0" encoding="utf-8"?>
<a:theme xmlns:a="http://schemas.openxmlformats.org/drawingml/2006/main" name="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Maiandra GD"/>
        <a:ea typeface=""/>
        <a:cs typeface=""/>
      </a:majorFont>
      <a:minorFont>
        <a:latin typeface="Crono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cmmi10" pitchFamily="34" charset="0"/>
            <a:ea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cmmi10" pitchFamily="34" charset="0"/>
            <a:ea typeface="Times New Roman" charset="0"/>
            <a:cs typeface="Times New Roman" charset="0"/>
          </a:defRPr>
        </a:defPPr>
      </a:lstStyle>
    </a:lnDef>
    <a:txDef>
      <a:spPr>
        <a:noFill/>
      </a:spPr>
      <a:bodyPr wrap="none" rtlCol="0">
        <a:spAutoFit/>
      </a:bodyPr>
      <a:lstStyle>
        <a:defPPr>
          <a:defRPr b="0" dirty="0" smtClean="0">
            <a:latin typeface="Gill Sans"/>
            <a:cs typeface="Gill Sans"/>
          </a:defRPr>
        </a:defPPr>
      </a:lstStyle>
    </a:txDef>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hart Master">
  <a:themeElements>
    <a:clrScheme name="Chart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rt 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cmmi10" pitchFamily="34" charset="0"/>
            <a:ea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miter lim="800000"/>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cmmi10" pitchFamily="34" charset="0"/>
            <a:ea typeface="Times New Roman" charset="0"/>
            <a:cs typeface="Times New Roman" charset="0"/>
          </a:defRPr>
        </a:defPPr>
      </a:lstStyle>
    </a:lnDef>
  </a:objectDefaults>
  <a:extraClrSchemeLst>
    <a:extraClrScheme>
      <a:clrScheme name="Chart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rt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rt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rt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rt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rt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rt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rt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rt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rt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rt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rt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secdg.voting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bluegreen</Template>
  <TotalTime>13549</TotalTime>
  <Words>3996</Words>
  <Application>Microsoft Macintosh PowerPoint</Application>
  <PresentationFormat>On-screen Show (4:3)</PresentationFormat>
  <Paragraphs>807</Paragraphs>
  <Slides>82</Slides>
  <Notes>54</Notes>
  <HiddenSlides>0</HiddenSlides>
  <MMClips>0</MMClips>
  <ScaleCrop>false</ScaleCrop>
  <HeadingPairs>
    <vt:vector size="8" baseType="variant">
      <vt:variant>
        <vt:lpstr>Fonts Used</vt:lpstr>
      </vt:variant>
      <vt:variant>
        <vt:i4>10</vt:i4>
      </vt:variant>
      <vt:variant>
        <vt:lpstr>Design Template</vt:lpstr>
      </vt:variant>
      <vt:variant>
        <vt:i4>2</vt:i4>
      </vt:variant>
      <vt:variant>
        <vt:lpstr>Embedded OLE Servers</vt:lpstr>
      </vt:variant>
      <vt:variant>
        <vt:i4>1</vt:i4>
      </vt:variant>
      <vt:variant>
        <vt:lpstr>Slide Titles</vt:lpstr>
      </vt:variant>
      <vt:variant>
        <vt:i4>82</vt:i4>
      </vt:variant>
    </vt:vector>
  </HeadingPairs>
  <TitlesOfParts>
    <vt:vector size="95" baseType="lpstr">
      <vt:lpstr>Maiandra GD</vt:lpstr>
      <vt:lpstr>Cronos Pro</vt:lpstr>
      <vt:lpstr>Verdana</vt:lpstr>
      <vt:lpstr>Lucida Sans</vt:lpstr>
      <vt:lpstr>Palatino Linotype</vt:lpstr>
      <vt:lpstr>cmsy9</vt:lpstr>
      <vt:lpstr>Wingdings 3</vt:lpstr>
      <vt:lpstr>Trebuchet MS</vt:lpstr>
      <vt:lpstr>Lucida Console</vt:lpstr>
      <vt:lpstr>cmmi10</vt:lpstr>
      <vt:lpstr>Eclipse</vt:lpstr>
      <vt:lpstr>Chart Master</vt:lpstr>
      <vt:lpstr>Acrobat Document</vt:lpstr>
      <vt:lpstr>Coercion-Resistant  Remote Voting </vt:lpstr>
      <vt:lpstr>Slide 2</vt:lpstr>
      <vt:lpstr>Slide 3</vt:lpstr>
      <vt:lpstr>Remote Voting</vt:lpstr>
      <vt:lpstr>Slide 5</vt:lpstr>
      <vt:lpstr>Receipt Freeness</vt:lpstr>
      <vt:lpstr>Attacks</vt:lpstr>
      <vt:lpstr>Coercion Resistance</vt:lpstr>
      <vt:lpstr>Coercion Resistance</vt:lpstr>
      <vt:lpstr>JCJ</vt:lpstr>
      <vt:lpstr>Civitas</vt:lpstr>
      <vt:lpstr>Civitas LOC</vt:lpstr>
      <vt:lpstr>JCJ</vt:lpstr>
      <vt:lpstr>Mixnet Schemes</vt:lpstr>
      <vt:lpstr>JCJ</vt:lpstr>
      <vt:lpstr>JCJ</vt:lpstr>
      <vt:lpstr>Resisting Coercion</vt:lpstr>
      <vt:lpstr>Resisting Coercion</vt:lpstr>
      <vt:lpstr>Credentials Desired Properties</vt:lpstr>
      <vt:lpstr>JCJ Scheme</vt:lpstr>
      <vt:lpstr>JCJ Scheme</vt:lpstr>
      <vt:lpstr>Assumption 0</vt:lpstr>
      <vt:lpstr>JCJ</vt:lpstr>
      <vt:lpstr>Setup</vt:lpstr>
      <vt:lpstr>Setup</vt:lpstr>
      <vt:lpstr>Assumption 1</vt:lpstr>
      <vt:lpstr>Registration</vt:lpstr>
      <vt:lpstr>Registration</vt:lpstr>
      <vt:lpstr>Registration</vt:lpstr>
      <vt:lpstr>Assumption 2</vt:lpstr>
      <vt:lpstr>Registration</vt:lpstr>
      <vt:lpstr>Registration</vt:lpstr>
      <vt:lpstr>DVP</vt:lpstr>
      <vt:lpstr>Registration</vt:lpstr>
      <vt:lpstr>Registration</vt:lpstr>
      <vt:lpstr>Registration</vt:lpstr>
      <vt:lpstr>Faking Credentials</vt:lpstr>
      <vt:lpstr>Assumption 3</vt:lpstr>
      <vt:lpstr>Slide 39</vt:lpstr>
      <vt:lpstr>Vote Submission</vt:lpstr>
      <vt:lpstr>Vote Submission</vt:lpstr>
      <vt:lpstr>Assumption 4</vt:lpstr>
      <vt:lpstr>Assumption 5</vt:lpstr>
      <vt:lpstr>Assumption 5</vt:lpstr>
      <vt:lpstr>Vote Submission</vt:lpstr>
      <vt:lpstr>Vote Submission</vt:lpstr>
      <vt:lpstr>Vote Submission</vt:lpstr>
      <vt:lpstr>Vote Submission</vt:lpstr>
      <vt:lpstr>Vote Submission</vt:lpstr>
      <vt:lpstr>Vote Submission</vt:lpstr>
      <vt:lpstr>Vote Submission</vt:lpstr>
      <vt:lpstr>Tabulation</vt:lpstr>
      <vt:lpstr>Tabulation</vt:lpstr>
      <vt:lpstr>Tabulation</vt:lpstr>
      <vt:lpstr>Tabulation</vt:lpstr>
      <vt:lpstr>Tabulation</vt:lpstr>
      <vt:lpstr>Tabulation</vt:lpstr>
      <vt:lpstr>PET</vt:lpstr>
      <vt:lpstr>Tabulation</vt:lpstr>
      <vt:lpstr>Tabulation</vt:lpstr>
      <vt:lpstr>Tabulation</vt:lpstr>
      <vt:lpstr>Tabulation</vt:lpstr>
      <vt:lpstr>Tabulation</vt:lpstr>
      <vt:lpstr>Virtual Precincts</vt:lpstr>
      <vt:lpstr>Tabulation</vt:lpstr>
      <vt:lpstr>Slide 66</vt:lpstr>
      <vt:lpstr>JCJ / Civitas</vt:lpstr>
      <vt:lpstr>Universal Verifiability</vt:lpstr>
      <vt:lpstr>Universal Verifiability</vt:lpstr>
      <vt:lpstr>Tabulation</vt:lpstr>
      <vt:lpstr>Security Assurance</vt:lpstr>
      <vt:lpstr>Secure Implementation</vt:lpstr>
      <vt:lpstr>Tabulation Time vs. Anonymity</vt:lpstr>
      <vt:lpstr>Tabulation Time vs. # Voters</vt:lpstr>
      <vt:lpstr>CPU Cost for Tabulation</vt:lpstr>
      <vt:lpstr>Ranked Voting</vt:lpstr>
      <vt:lpstr>Ranked Voting</vt:lpstr>
      <vt:lpstr>Ongoing Work</vt:lpstr>
      <vt:lpstr>Open Problems</vt:lpstr>
      <vt:lpstr>Summary</vt:lpstr>
      <vt:lpstr>Slide 81</vt:lpstr>
      <vt:lpstr>Coercion-Resistant  Remote Voting </vt:lpstr>
    </vt:vector>
  </TitlesOfParts>
  <Company>CUCS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Civitas: A Secure Remote Voting System</dc:title>
  <dc:creator>Michael Clarkson</dc:creator>
  <cp:lastModifiedBy>Michael Clarkson</cp:lastModifiedBy>
  <cp:revision>363</cp:revision>
  <dcterms:created xsi:type="dcterms:W3CDTF">2010-09-03T10:20:26Z</dcterms:created>
  <dcterms:modified xsi:type="dcterms:W3CDTF">2010-09-03T11:39:49Z</dcterms:modified>
</cp:coreProperties>
</file>