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9.xml" ContentType="application/vnd.openxmlformats-officedocument.presentationml.slide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F3FC-ACD1-E948-AB1F-1DBE8ADA1589}" type="datetimeFigureOut">
              <a:rPr lang="en-US" smtClean="0"/>
              <a:pPr/>
              <a:t>9/4/10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0096-3888-7E42-AED1-03F715536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F3FC-ACD1-E948-AB1F-1DBE8ADA1589}" type="datetimeFigureOut">
              <a:rPr lang="en-US" smtClean="0"/>
              <a:pPr/>
              <a:t>9/4/10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0096-3888-7E42-AED1-03F715536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F3FC-ACD1-E948-AB1F-1DBE8ADA1589}" type="datetimeFigureOut">
              <a:rPr lang="en-US" smtClean="0"/>
              <a:pPr/>
              <a:t>9/4/10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0096-3888-7E42-AED1-03F715536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F3FC-ACD1-E948-AB1F-1DBE8ADA1589}" type="datetimeFigureOut">
              <a:rPr lang="en-US" smtClean="0"/>
              <a:pPr/>
              <a:t>9/4/10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0096-3888-7E42-AED1-03F715536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F3FC-ACD1-E948-AB1F-1DBE8ADA1589}" type="datetimeFigureOut">
              <a:rPr lang="en-US" smtClean="0"/>
              <a:pPr/>
              <a:t>9/4/10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0096-3888-7E42-AED1-03F715536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F3FC-ACD1-E948-AB1F-1DBE8ADA1589}" type="datetimeFigureOut">
              <a:rPr lang="en-US" smtClean="0"/>
              <a:pPr/>
              <a:t>9/4/10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0096-3888-7E42-AED1-03F715536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F3FC-ACD1-E948-AB1F-1DBE8ADA1589}" type="datetimeFigureOut">
              <a:rPr lang="en-US" smtClean="0"/>
              <a:pPr/>
              <a:t>9/4/10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0096-3888-7E42-AED1-03F715536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F3FC-ACD1-E948-AB1F-1DBE8ADA1589}" type="datetimeFigureOut">
              <a:rPr lang="en-US" smtClean="0"/>
              <a:pPr/>
              <a:t>9/4/10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0096-3888-7E42-AED1-03F715536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F3FC-ACD1-E948-AB1F-1DBE8ADA1589}" type="datetimeFigureOut">
              <a:rPr lang="en-US" smtClean="0"/>
              <a:pPr/>
              <a:t>9/4/10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0096-3888-7E42-AED1-03F715536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F3FC-ACD1-E948-AB1F-1DBE8ADA1589}" type="datetimeFigureOut">
              <a:rPr lang="en-US" smtClean="0"/>
              <a:pPr/>
              <a:t>9/4/10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0096-3888-7E42-AED1-03F715536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9F3FC-ACD1-E948-AB1F-1DBE8ADA1589}" type="datetimeFigureOut">
              <a:rPr lang="en-US" smtClean="0"/>
              <a:pPr/>
              <a:t>9/4/10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20096-3888-7E42-AED1-03F715536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9F3FC-ACD1-E948-AB1F-1DBE8ADA1589}" type="datetimeFigureOut">
              <a:rPr lang="en-US" smtClean="0"/>
              <a:pPr/>
              <a:t>9/4/10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20096-3888-7E42-AED1-03F715536A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Helvetica Neue Light"/>
          <a:ea typeface="+mn-ea"/>
          <a:cs typeface="Helvetica Neue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Helvetica Neue Light"/>
          <a:ea typeface="+mn-ea"/>
          <a:cs typeface="Helvetica Neue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Helvetica Neue Light"/>
          <a:ea typeface="+mn-ea"/>
          <a:cs typeface="Helvetica Neue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Helvetica Neue Light"/>
          <a:ea typeface="+mn-ea"/>
          <a:cs typeface="Helvetica Neue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Helvetica Neue Light"/>
          <a:ea typeface="+mn-ea"/>
          <a:cs typeface="Helvetica Neue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System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voting systems assume no collusion between </a:t>
            </a:r>
            <a:r>
              <a:rPr lang="en-US" dirty="0" smtClean="0">
                <a:solidFill>
                  <a:schemeClr val="accent1"/>
                </a:solidFill>
              </a:rPr>
              <a:t>more than one</a:t>
            </a:r>
            <a:r>
              <a:rPr lang="en-US" dirty="0" smtClean="0"/>
              <a:t> party for keys</a:t>
            </a:r>
          </a:p>
          <a:p>
            <a:endParaRPr lang="en-US" dirty="0" smtClean="0"/>
          </a:p>
          <a:p>
            <a:r>
              <a:rPr lang="en-US" dirty="0" smtClean="0"/>
              <a:t>Most voting systems require a </a:t>
            </a:r>
            <a:r>
              <a:rPr lang="en-US" dirty="0" smtClean="0">
                <a:solidFill>
                  <a:srgbClr val="9BBB59"/>
                </a:solidFill>
              </a:rPr>
              <a:t>consistency check</a:t>
            </a:r>
            <a:r>
              <a:rPr lang="en-US" dirty="0" smtClean="0"/>
              <a:t> by each voter for a small piece of the protocol</a:t>
            </a:r>
          </a:p>
          <a:p>
            <a:endParaRPr lang="en-US" dirty="0" smtClean="0"/>
          </a:p>
          <a:p>
            <a:r>
              <a:rPr lang="en-US" dirty="0" smtClean="0"/>
              <a:t>If 5-20% of voters check, the correctness of the entire protocol is determined by this </a:t>
            </a:r>
            <a:r>
              <a:rPr lang="en-US" dirty="0" smtClean="0">
                <a:solidFill>
                  <a:srgbClr val="9BBB59"/>
                </a:solidFill>
              </a:rPr>
              <a:t>weakest link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</a:t>
            </a:r>
            <a:r>
              <a:rPr lang="en-US" dirty="0" err="1" smtClean="0"/>
              <a:t>Mixnet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we can trade a </a:t>
            </a:r>
            <a:r>
              <a:rPr lang="en-US" dirty="0" err="1" smtClean="0"/>
              <a:t>mixnet</a:t>
            </a:r>
            <a:r>
              <a:rPr lang="en-US" dirty="0" smtClean="0"/>
              <a:t> that requires only one honest* mix for a </a:t>
            </a:r>
            <a:r>
              <a:rPr lang="en-US" dirty="0" err="1" smtClean="0"/>
              <a:t>mixnet</a:t>
            </a:r>
            <a:r>
              <a:rPr lang="en-US" dirty="0" smtClean="0"/>
              <a:t> that is faster but requires more than one honest mix: good trade for voting</a:t>
            </a:r>
          </a:p>
          <a:p>
            <a:endParaRPr lang="en-US" dirty="0" smtClean="0"/>
          </a:p>
          <a:p>
            <a:r>
              <a:rPr lang="en-US" dirty="0" smtClean="0"/>
              <a:t>If we can trade cryptographic soundness (1-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ε</a:t>
            </a:r>
            <a:r>
              <a:rPr lang="en-US" dirty="0" smtClean="0"/>
              <a:t>) for statistical soundness (99%) and speed: good trade for voting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595" dirty="0" smtClean="0"/>
              <a:t>* keep permutation private from other mixes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Such </a:t>
            </a:r>
            <a:r>
              <a:rPr lang="en-US" dirty="0" err="1" smtClean="0"/>
              <a:t>Mixnets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Assuming re-encryption: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Randomized Partial Checking [JJR02]</a:t>
            </a:r>
          </a:p>
          <a:p>
            <a:pPr>
              <a:buNone/>
            </a:pPr>
            <a:r>
              <a:rPr lang="en-US" dirty="0" smtClean="0"/>
              <a:t>Almost Entirely Correct Mixing [BG02]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Open problem 1: others?</a:t>
            </a:r>
          </a:p>
          <a:p>
            <a:pPr>
              <a:buNone/>
            </a:pPr>
            <a:r>
              <a:rPr lang="en-US" dirty="0" smtClean="0"/>
              <a:t>Open problem 2: throw </a:t>
            </a:r>
            <a:r>
              <a:rPr lang="en-US" dirty="0" err="1" smtClean="0"/>
              <a:t>combinatorics</a:t>
            </a:r>
            <a:r>
              <a:rPr lang="en-US" dirty="0" smtClean="0"/>
              <a:t> at BG02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6884" y="1693331"/>
          <a:ext cx="1608668" cy="3108959"/>
        </p:xfrm>
        <a:graphic>
          <a:graphicData uri="http://schemas.openxmlformats.org/drawingml/2006/table">
            <a:tbl>
              <a:tblPr bandRow="1">
                <a:tableStyleId>{1FECB4D8-DB02-4DC6-A0A2-4F2EBAE1DC90}</a:tableStyleId>
              </a:tblPr>
              <a:tblGrid>
                <a:gridCol w="1608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049886" y="1693330"/>
            <a:ext cx="860777" cy="3108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Mix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67395" y="1693331"/>
          <a:ext cx="1608668" cy="3108959"/>
        </p:xfrm>
        <a:graphic>
          <a:graphicData uri="http://schemas.openxmlformats.org/drawingml/2006/table">
            <a:tbl>
              <a:tblPr bandRow="1">
                <a:tableStyleId>{1FECB4D8-DB02-4DC6-A0A2-4F2EBAE1DC90}</a:tableStyleId>
              </a:tblPr>
              <a:tblGrid>
                <a:gridCol w="1608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π1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π2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π3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π4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π5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π6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6884" y="1693331"/>
          <a:ext cx="1608668" cy="3108959"/>
        </p:xfrm>
        <a:graphic>
          <a:graphicData uri="http://schemas.openxmlformats.org/drawingml/2006/table">
            <a:tbl>
              <a:tblPr bandRow="1">
                <a:tableStyleId>{1FECB4D8-DB02-4DC6-A0A2-4F2EBAE1DC90}</a:tableStyleId>
              </a:tblPr>
              <a:tblGrid>
                <a:gridCol w="1608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049886" y="1693330"/>
            <a:ext cx="860777" cy="3108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Mix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67395" y="1693331"/>
          <a:ext cx="1608668" cy="3108959"/>
        </p:xfrm>
        <a:graphic>
          <a:graphicData uri="http://schemas.openxmlformats.org/drawingml/2006/table">
            <a:tbl>
              <a:tblPr bandRow="1">
                <a:tableStyleId>{1FECB4D8-DB02-4DC6-A0A2-4F2EBAE1DC90}</a:tableStyleId>
              </a:tblPr>
              <a:tblGrid>
                <a:gridCol w="1608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π1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π2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π3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π4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π5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π6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33032" y="5376334"/>
            <a:ext cx="4198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Σ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466365" y="5376334"/>
            <a:ext cx="4198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Σ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6884" y="1693331"/>
          <a:ext cx="1608668" cy="3108959"/>
        </p:xfrm>
        <a:graphic>
          <a:graphicData uri="http://schemas.openxmlformats.org/drawingml/2006/table">
            <a:tbl>
              <a:tblPr bandRow="1">
                <a:tableStyleId>{1FECB4D8-DB02-4DC6-A0A2-4F2EBAE1DC90}</a:tableStyleId>
              </a:tblPr>
              <a:tblGrid>
                <a:gridCol w="1608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049886" y="1693330"/>
            <a:ext cx="860777" cy="3108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Mix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67395" y="1693331"/>
          <a:ext cx="1608668" cy="3108959"/>
        </p:xfrm>
        <a:graphic>
          <a:graphicData uri="http://schemas.openxmlformats.org/drawingml/2006/table">
            <a:tbl>
              <a:tblPr bandRow="1">
                <a:tableStyleId>{1FECB4D8-DB02-4DC6-A0A2-4F2EBAE1DC90}</a:tableStyleId>
              </a:tblPr>
              <a:tblGrid>
                <a:gridCol w="1608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π1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(C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π2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)*a</a:t>
                      </a:r>
                      <a:endParaRPr lang="en-US" sz="2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π3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π4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(C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π5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)*a</a:t>
                      </a:r>
                      <a:r>
                        <a:rPr lang="en-US" sz="2800" baseline="30000" dirty="0" smtClean="0">
                          <a:solidFill>
                            <a:schemeClr val="bg1"/>
                          </a:solidFill>
                        </a:rPr>
                        <a:t>-1</a:t>
                      </a:r>
                      <a:endParaRPr lang="en-US" sz="2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π6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33032" y="5376334"/>
            <a:ext cx="4198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Σ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466365" y="5376334"/>
            <a:ext cx="4198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Σ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241778" y="663222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Necessary but not sufficient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6884" y="1693331"/>
          <a:ext cx="1608668" cy="3108959"/>
        </p:xfrm>
        <a:graphic>
          <a:graphicData uri="http://schemas.openxmlformats.org/drawingml/2006/table">
            <a:tbl>
              <a:tblPr bandRow="1">
                <a:tableStyleId>{1FECB4D8-DB02-4DC6-A0A2-4F2EBAE1DC90}</a:tableStyleId>
              </a:tblPr>
              <a:tblGrid>
                <a:gridCol w="1608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=E(m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049886" y="1693330"/>
            <a:ext cx="860777" cy="31089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00"/>
                </a:solidFill>
              </a:rPr>
              <a:t>Mix</a:t>
            </a: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67395" y="1693331"/>
          <a:ext cx="1608668" cy="3108959"/>
        </p:xfrm>
        <a:graphic>
          <a:graphicData uri="http://schemas.openxmlformats.org/drawingml/2006/table">
            <a:tbl>
              <a:tblPr bandRow="1">
                <a:tableStyleId>{1FECB4D8-DB02-4DC6-A0A2-4F2EBAE1DC90}</a:tableStyleId>
              </a:tblPr>
              <a:tblGrid>
                <a:gridCol w="1608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π1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(C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π2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)*a</a:t>
                      </a:r>
                      <a:endParaRPr lang="en-US" sz="2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π3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π4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(C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π5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</a:rPr>
                        <a:t>)*a</a:t>
                      </a:r>
                      <a:r>
                        <a:rPr lang="en-US" sz="2800" baseline="30000" dirty="0" smtClean="0">
                          <a:solidFill>
                            <a:schemeClr val="bg1"/>
                          </a:solidFill>
                        </a:rPr>
                        <a:t>-1</a:t>
                      </a:r>
                      <a:endParaRPr lang="en-US" sz="2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π6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33032" y="5376334"/>
            <a:ext cx="4198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Σ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466365" y="5376334"/>
            <a:ext cx="4198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Σ</a:t>
            </a:r>
            <a:endParaRPr lang="en-US" sz="4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50329" y="1693330"/>
          <a:ext cx="508003" cy="3108959"/>
        </p:xfrm>
        <a:graphic>
          <a:graphicData uri="http://schemas.openxmlformats.org/drawingml/2006/table">
            <a:tbl>
              <a:tblPr bandRow="1">
                <a:tableStyleId>{1FECB4D8-DB02-4DC6-A0A2-4F2EBAE1DC90}</a:tableStyleId>
              </a:tblPr>
              <a:tblGrid>
                <a:gridCol w="5080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H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endParaRPr lang="en-US" sz="2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H</a:t>
                      </a:r>
                      <a:endParaRPr lang="en-US" sz="28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65032" y="5376334"/>
            <a:ext cx="4401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≠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Testing product of subsets is probabilistic: boost soundness by repeating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Testing product of subsets reduces anonymity: repeating makes worst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Adding additional honest mixes increases anonymity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Optimize number of tests per mix and number of honest mixes to balance anonymity and soundness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Analysis in paper is tricky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Complexity seems to result from using random coins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Idea: throw a combinatorial design at the problem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Choose random instance from a family of { ? } </a:t>
            </a:r>
            <a:r>
              <a:rPr lang="en-US" dirty="0" smtClean="0"/>
              <a:t>so that </a:t>
            </a:r>
            <a:r>
              <a:rPr lang="en-US" dirty="0" smtClean="0"/>
              <a:t>guarantees </a:t>
            </a:r>
            <a:r>
              <a:rPr lang="en-US" dirty="0" smtClean="0"/>
              <a:t>can be made by anonymity sets within mixes and with adjacent honest mixes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eremyPresentation">
  <a:themeElements>
    <a:clrScheme name="Custom 2">
      <a:dk1>
        <a:sysClr val="windowText" lastClr="000000"/>
      </a:dk1>
      <a:lt1>
        <a:srgbClr val="D9D9D9"/>
      </a:lt1>
      <a:dk2>
        <a:srgbClr val="000000"/>
      </a:dk2>
      <a:lt2>
        <a:srgbClr val="C0C0C0"/>
      </a:lt2>
      <a:accent1>
        <a:srgbClr val="9BBB59"/>
      </a:accent1>
      <a:accent2>
        <a:srgbClr val="C0504D"/>
      </a:accent2>
      <a:accent3>
        <a:srgbClr val="D9D9D9"/>
      </a:accent3>
      <a:accent4>
        <a:srgbClr val="C0C0C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JeremyPresentation.thmx</Template>
  <TotalTime>54</TotalTime>
  <Words>459</Words>
  <Application>Microsoft Macintosh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JeremyPresentation</vt:lpstr>
      <vt:lpstr>Voting System Properties</vt:lpstr>
      <vt:lpstr>Choosing a Mixnet</vt:lpstr>
      <vt:lpstr>2 Such Mixnets</vt:lpstr>
      <vt:lpstr>Slide 4</vt:lpstr>
      <vt:lpstr>Slide 5</vt:lpstr>
      <vt:lpstr>Slide 6</vt:lpstr>
      <vt:lpstr>Slide 7</vt:lpstr>
      <vt:lpstr>Properties</vt:lpstr>
      <vt:lpstr>Open Problem 2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Voting System Properties</dc:title>
  <dc:creator>Jeremy Clark</dc:creator>
  <cp:lastModifiedBy>Jeremy Clark</cp:lastModifiedBy>
  <cp:revision>12</cp:revision>
  <dcterms:created xsi:type="dcterms:W3CDTF">2010-09-04T09:14:08Z</dcterms:created>
  <dcterms:modified xsi:type="dcterms:W3CDTF">2010-09-04T09:19:19Z</dcterms:modified>
</cp:coreProperties>
</file>